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58" r:id="rId2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45C2C-6EFF-4BC3-8732-3FB9ED30BB7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043CC-E355-4D93-ABB0-3B5C644BB09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9282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55D0-1AF6-4B69-8D2E-4EB31ACCBA57}" type="datetime1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5176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3A0D-0627-424E-814E-1EF8BF194DD0}" type="datetime1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6148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0863-2031-4862-BFA4-9E1B060D2BEA}" type="datetime1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141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1B8E-51BA-4E8E-8922-A0EB66BBF5D4}" type="datetime1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6120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42BC-4DBC-43E5-BFF3-ABD828ECA0D0}" type="datetime1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497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2F4D-2DCB-4288-8B4A-C60514DB8CDC}" type="datetime1">
              <a:rPr lang="et-EE" smtClean="0"/>
              <a:t>26.04.2013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65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B9E-BB17-4D0A-A3EE-B61E71FC6B07}" type="datetime1">
              <a:rPr lang="et-EE" smtClean="0"/>
              <a:t>26.04.2013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7265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9B895-569E-48B9-AC88-87E65FFEDBB6}" type="datetime1">
              <a:rPr lang="et-EE" smtClean="0"/>
              <a:t>26.04.2013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163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1E89-8503-473E-B662-3D3A5DD67823}" type="datetime1">
              <a:rPr lang="et-EE" smtClean="0"/>
              <a:t>26.04.2013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2603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DA85-7639-48A1-BC3B-9CBF0BB422DA}" type="datetime1">
              <a:rPr lang="et-EE" smtClean="0"/>
              <a:t>26.04.2013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858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310C-BD2B-49AD-B87B-92078A3EE327}" type="datetime1">
              <a:rPr lang="et-EE" smtClean="0"/>
              <a:t>26.04.2013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427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839C3-23FA-4BD3-9C79-71B86C002BDB}" type="datetime1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98B6A-A32A-4A88-BE09-F5DA3DD20DC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5929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02624" cy="2018655"/>
          </a:xfrm>
        </p:spPr>
        <p:txBody>
          <a:bodyPr>
            <a:normAutofit/>
          </a:bodyPr>
          <a:lstStyle/>
          <a:p>
            <a:r>
              <a:rPr lang="et-EE" dirty="0" smtClean="0"/>
              <a:t>Ühistranspordi abimees</a:t>
            </a:r>
            <a:br>
              <a:rPr lang="et-EE" dirty="0" smtClean="0"/>
            </a:br>
            <a:r>
              <a:rPr lang="et-EE" sz="2000" dirty="0" smtClean="0"/>
              <a:t>Agentorienteeritud modelleerimine ja multiagentsüsteemid</a:t>
            </a:r>
            <a:endParaRPr lang="et-EE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752600"/>
          </a:xfrm>
        </p:spPr>
        <p:txBody>
          <a:bodyPr>
            <a:normAutofit/>
          </a:bodyPr>
          <a:lstStyle/>
          <a:p>
            <a:r>
              <a:rPr lang="et-EE" sz="2400" dirty="0" smtClean="0"/>
              <a:t>Margus Hanni</a:t>
            </a:r>
          </a:p>
          <a:p>
            <a:r>
              <a:rPr lang="et-EE" sz="2400" dirty="0" smtClean="0"/>
              <a:t>Hannes Rootsi</a:t>
            </a:r>
          </a:p>
          <a:p>
            <a:r>
              <a:rPr lang="et-EE" sz="2400" dirty="0" smtClean="0"/>
              <a:t>Anneli Hallik</a:t>
            </a:r>
            <a:endParaRPr lang="et-E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90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Koostoime mudel 1/3</a:t>
            </a:r>
            <a:br>
              <a:rPr lang="et-EE" dirty="0" smtClean="0"/>
            </a:br>
            <a:r>
              <a:rPr lang="et-EE" sz="2700" dirty="0" smtClean="0"/>
              <a:t>Reisija ja teavituse kontrolleri vaheline suhtlus</a:t>
            </a:r>
            <a:endParaRPr lang="et-EE" sz="2700" dirty="0"/>
          </a:p>
        </p:txBody>
      </p:sp>
      <p:pic>
        <p:nvPicPr>
          <p:cNvPr id="8194" name="Picture 2" descr="https://lh3.googleusercontent.com/6f-N_L_6VBiUcUHfi7V8rLSFff1oNvL5dC26Jpfry7ZsHW2nckjUSKGZvXXuBDouGa7GQIroE5EVp30N9-NgNnYYyE6ikmZqaMa9Yw3FCih8F4fvg592EkT8w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552728" cy="487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97112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Koostoime mudel 2/3</a:t>
            </a:r>
            <a:br>
              <a:rPr lang="et-EE" dirty="0" smtClean="0"/>
            </a:br>
            <a:r>
              <a:rPr lang="et-EE" sz="2700" dirty="0" smtClean="0"/>
              <a:t>Reisija ja teekonna kontrolleri vaheline suhtlus</a:t>
            </a:r>
            <a:endParaRPr lang="et-EE" sz="2700" dirty="0"/>
          </a:p>
        </p:txBody>
      </p:sp>
      <p:pic>
        <p:nvPicPr>
          <p:cNvPr id="9218" name="Picture 2" descr="https://lh6.googleusercontent.com/43CpY2NuauoHuQlCcctotWBkDrTlLogqlx3J1iWh1okhbDgTNKfhQKyIkGDEtqepvjbmEv4eobtYlwc-Y6caKHP2vFaKwuWCoTnQLKqU_BkEdLuVaaIs7-erZ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53916"/>
            <a:ext cx="6816695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267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Koostoime mudel 3/3</a:t>
            </a:r>
            <a:br>
              <a:rPr lang="et-EE" dirty="0" smtClean="0"/>
            </a:br>
            <a:r>
              <a:rPr lang="et-EE" sz="2700" dirty="0" smtClean="0"/>
              <a:t>Reisija ja keskkonna kontrolleri vaheline suhtlus</a:t>
            </a:r>
            <a:endParaRPr lang="et-EE" sz="2700" dirty="0"/>
          </a:p>
        </p:txBody>
      </p:sp>
      <p:pic>
        <p:nvPicPr>
          <p:cNvPr id="10242" name="Picture 2" descr="https://lh5.googleusercontent.com/Q1FfUROC4OFzfTm5qJCzVyod1OQDnJ4qMvpdRrZzD9NRaTkgR2CMERHsqQ_6xPoYiDLkwatM7LY07VrMOwepqk6V1lOkM3SObfybrPtKDfhLuEyZNkNjAVVsZ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31617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60979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Teabe mudel</a:t>
            </a:r>
            <a:endParaRPr lang="et-E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13</a:t>
            </a:fld>
            <a:endParaRPr lang="et-E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49184"/>
            <a:ext cx="7776864" cy="5389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9017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</a:t>
            </a:r>
            <a:r>
              <a:rPr lang="et-EE" dirty="0"/>
              <a:t>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551433"/>
              </p:ext>
            </p:extLst>
          </p:nvPr>
        </p:nvGraphicFramePr>
        <p:xfrm>
          <a:off x="1619672" y="1916832"/>
          <a:ext cx="5943600" cy="2312670"/>
        </p:xfrm>
        <a:graphic>
          <a:graphicData uri="http://schemas.openxmlformats.org/drawingml/2006/table">
            <a:tbl>
              <a:tblPr/>
              <a:tblGrid>
                <a:gridCol w="1944216"/>
                <a:gridCol w="3999384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Stsenaarium 1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>
                          <a:effectLst/>
                        </a:rPr>
                        <a:t/>
                      </a:r>
                      <a:br>
                        <a:rPr lang="et-EE">
                          <a:effectLst/>
                        </a:rPr>
                      </a:b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Eesmärk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Sõiduplaanide genereerimine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Algataja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Trigger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Sõiduplaani otsing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Ebaõnnestumine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Sõiduplaani ei genereerita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4811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1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19465"/>
              </p:ext>
            </p:extLst>
          </p:nvPr>
        </p:nvGraphicFramePr>
        <p:xfrm>
          <a:off x="251520" y="1412776"/>
          <a:ext cx="8568950" cy="4918464"/>
        </p:xfrm>
        <a:graphic>
          <a:graphicData uri="http://schemas.openxmlformats.org/drawingml/2006/table">
            <a:tbl>
              <a:tblPr/>
              <a:tblGrid>
                <a:gridCol w="1662858"/>
                <a:gridCol w="724938"/>
                <a:gridCol w="1662858"/>
                <a:gridCol w="1662858"/>
                <a:gridCol w="1192580"/>
                <a:gridCol w="1662858"/>
              </a:tblGrid>
              <a:tr h="24520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5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Tingimus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Samm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Tegevus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tüüp/Roll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Ressursid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Kvaliteedi eesmärgid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088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Sisesta planeeritud sõiduplaan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Inimene/Ühistranspordi töötaja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Korrektselt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31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Otsi sõiduplaani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Inimene/Reisija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34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Tuvasta takistused (Stsenaarium 2)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kontroller/Keskkonna kontroller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Oht/takistus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34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Halda teavitusi (Stsenaarium 3)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kontroller/Teavituste kontroller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34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Kui on tuvastatud takistusi ja teavitusi</a:t>
                      </a:r>
                      <a:endParaRPr lang="fi-FI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Arvuta ümber sõiduplaan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34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Kui ei ole tuvastatud takistusi ja teavitusi</a:t>
                      </a:r>
                      <a:endParaRPr lang="fi-FI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Genereeri algne sõiduplaan</a:t>
                      </a:r>
                      <a:endParaRPr lang="et-EE" sz="1400" dirty="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</a:t>
                      </a:r>
                      <a:endParaRPr lang="et-EE" sz="140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23972" marR="23972" marT="23972" marB="239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36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4986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2</a:t>
            </a: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73898"/>
              </p:ext>
            </p:extLst>
          </p:nvPr>
        </p:nvGraphicFramePr>
        <p:xfrm>
          <a:off x="1600200" y="1772816"/>
          <a:ext cx="5880150" cy="2312670"/>
        </p:xfrm>
        <a:graphic>
          <a:graphicData uri="http://schemas.openxmlformats.org/drawingml/2006/table">
            <a:tbl>
              <a:tblPr/>
              <a:tblGrid>
                <a:gridCol w="1900238"/>
                <a:gridCol w="3979912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Stsenaarium 2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dirty="0">
                          <a:effectLst/>
                        </a:rPr>
                        <a:t/>
                      </a:r>
                      <a:br>
                        <a:rPr lang="et-EE" dirty="0">
                          <a:effectLst/>
                        </a:rPr>
                      </a:b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Eesmärk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Takistuste tuvastamine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Algataja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Trigger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Takistused teel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Ebaõnnestumine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Takistused on tuvastamata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56198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2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36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550142"/>
              </p:ext>
            </p:extLst>
          </p:nvPr>
        </p:nvGraphicFramePr>
        <p:xfrm>
          <a:off x="539550" y="1548832"/>
          <a:ext cx="8280923" cy="4655222"/>
        </p:xfrm>
        <a:graphic>
          <a:graphicData uri="http://schemas.openxmlformats.org/drawingml/2006/table">
            <a:tbl>
              <a:tblPr/>
              <a:tblGrid>
                <a:gridCol w="1599196"/>
                <a:gridCol w="756231"/>
                <a:gridCol w="1599196"/>
                <a:gridCol w="1599196"/>
                <a:gridCol w="1127908"/>
                <a:gridCol w="1599196"/>
              </a:tblGrid>
              <a:tr h="36976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22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Tingimus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Samm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Tegevus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tüüp/Roll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Ressursid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Kvaliteedi eesmärgid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3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Identifitseeri liikumise kiirused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kontroller/Keskkonna kontroller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14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Analüüsi kas tegemist on ummikute ja seisakutega</a:t>
                      </a:r>
                      <a:endParaRPr lang="fi-FI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kontroller/Keskkonna kontroller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Oht/takistus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3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Takistused aeglustavad teekonda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Informeeri teekonna kontrollerit oludest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kontroller/Keskkonna kontroller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Oht/takistus</a:t>
                      </a:r>
                      <a:endParaRPr lang="et-EE" sz="140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36150" marR="36150" marT="36150" marB="36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60688" y="1549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39248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3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825455"/>
              </p:ext>
            </p:extLst>
          </p:nvPr>
        </p:nvGraphicFramePr>
        <p:xfrm>
          <a:off x="1691680" y="1596708"/>
          <a:ext cx="6024166" cy="2861310"/>
        </p:xfrm>
        <a:graphic>
          <a:graphicData uri="http://schemas.openxmlformats.org/drawingml/2006/table">
            <a:tbl>
              <a:tblPr/>
              <a:tblGrid>
                <a:gridCol w="1900238"/>
                <a:gridCol w="4123928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Stsenaarium 3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>
                          <a:effectLst/>
                        </a:rPr>
                        <a:t/>
                      </a:r>
                      <a:br>
                        <a:rPr lang="et-EE">
                          <a:effectLst/>
                        </a:rPr>
                      </a:b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Eesmärk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haldamine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Algataja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Trigger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Takistused teel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Ebaõnnestumine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Kasutajad ei edasta teavitusi või teavitused ei jõua teekonna kontrollerisse</a:t>
                      </a:r>
                      <a:endParaRPr lang="fi-FI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27486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3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36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60688" y="1549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83391"/>
              </p:ext>
            </p:extLst>
          </p:nvPr>
        </p:nvGraphicFramePr>
        <p:xfrm>
          <a:off x="827584" y="1522510"/>
          <a:ext cx="7632848" cy="4622687"/>
        </p:xfrm>
        <a:graphic>
          <a:graphicData uri="http://schemas.openxmlformats.org/drawingml/2006/table">
            <a:tbl>
              <a:tblPr/>
              <a:tblGrid>
                <a:gridCol w="1441489"/>
                <a:gridCol w="749126"/>
                <a:gridCol w="1441489"/>
                <a:gridCol w="1441489"/>
                <a:gridCol w="1117766"/>
                <a:gridCol w="1441489"/>
              </a:tblGrid>
              <a:tr h="41020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</a:t>
                      </a:r>
                      <a:endParaRPr lang="et-EE" sz="1400" dirty="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19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Tingimus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Samm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Tegevus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tüüp/Roll</a:t>
                      </a:r>
                      <a:endParaRPr lang="et-EE" sz="1400" dirty="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Ressursid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Kvaliteedi eesmärgid</a:t>
                      </a:r>
                      <a:endParaRPr lang="et-EE" sz="1400" dirty="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195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Teavituse saatmine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Inimene/Reisija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18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Kui teavitus saabub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Analüüsi teavitust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kontroller/Teavituste kontroller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018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Kui teavitus saabub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Informeeri teekonna kontrollerit teavitusest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kontroller/Teavituste kontroller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</a:t>
                      </a:r>
                      <a:endParaRPr lang="et-EE" sz="140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40103" marR="40103" marT="40103" marB="4010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784475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19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806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Millega tegu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- Mobiilne </a:t>
            </a:r>
            <a:r>
              <a:rPr lang="et-EE" dirty="0"/>
              <a:t>rakendus, 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- mis </a:t>
            </a:r>
            <a:r>
              <a:rPr lang="et-EE" dirty="0"/>
              <a:t>abistab jõudmast punktist A punkti B 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- kiiresti </a:t>
            </a:r>
            <a:r>
              <a:rPr lang="et-EE" dirty="0"/>
              <a:t>ja mugavalt 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- kasutades </a:t>
            </a:r>
            <a:r>
              <a:rPr lang="et-EE" dirty="0"/>
              <a:t>selleks </a:t>
            </a:r>
            <a:r>
              <a:rPr lang="et-EE" dirty="0" smtClean="0"/>
              <a:t>ühistranspordi võimalusi.</a:t>
            </a: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49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4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571397"/>
              </p:ext>
            </p:extLst>
          </p:nvPr>
        </p:nvGraphicFramePr>
        <p:xfrm>
          <a:off x="1331640" y="1642428"/>
          <a:ext cx="6577013" cy="2312670"/>
        </p:xfrm>
        <a:graphic>
          <a:graphicData uri="http://schemas.openxmlformats.org/drawingml/2006/table">
            <a:tbl>
              <a:tblPr/>
              <a:tblGrid>
                <a:gridCol w="1900238"/>
                <a:gridCol w="4676775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Stsenaarium 4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>
                          <a:effectLst/>
                        </a:rPr>
                        <a:t/>
                      </a:r>
                      <a:br>
                        <a:rPr lang="et-EE">
                          <a:effectLst/>
                        </a:rPr>
                      </a:b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Eesmärk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Kaardi näitamine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Algataja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Trigger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Kaardi otsing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Ebaõnnestumine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Kaarti ei näidata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48047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4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36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60688" y="1549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784475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578992"/>
              </p:ext>
            </p:extLst>
          </p:nvPr>
        </p:nvGraphicFramePr>
        <p:xfrm>
          <a:off x="755575" y="1585156"/>
          <a:ext cx="7704857" cy="4650111"/>
        </p:xfrm>
        <a:graphic>
          <a:graphicData uri="http://schemas.openxmlformats.org/drawingml/2006/table">
            <a:tbl>
              <a:tblPr/>
              <a:tblGrid>
                <a:gridCol w="1543358"/>
                <a:gridCol w="760899"/>
                <a:gridCol w="1372213"/>
                <a:gridCol w="1543358"/>
                <a:gridCol w="941671"/>
                <a:gridCol w="1543358"/>
              </a:tblGrid>
              <a:tr h="37611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68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Tingimus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Samm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Tegevus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tüüp/Roll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Ressursid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Kvaliteedi eesmärgid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99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Sisesta kaart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Inimene/Teeametink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Korrektselt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54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Tuvasta takistused (Stsenaarium 2)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kontroller/Keskkonna kontroller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Oht/takistus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54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Halda teavitusi (Stsenaarium 3)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kontroller/Teavituste kontroller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684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Näita kaarti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</a:t>
                      </a:r>
                      <a:endParaRPr lang="et-EE" sz="140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36771" marR="36771" marT="36771" marB="3677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33700" y="1585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96731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5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180040"/>
              </p:ext>
            </p:extLst>
          </p:nvPr>
        </p:nvGraphicFramePr>
        <p:xfrm>
          <a:off x="1331640" y="1642428"/>
          <a:ext cx="6577013" cy="2312670"/>
        </p:xfrm>
        <a:graphic>
          <a:graphicData uri="http://schemas.openxmlformats.org/drawingml/2006/table">
            <a:tbl>
              <a:tblPr/>
              <a:tblGrid>
                <a:gridCol w="1900238"/>
                <a:gridCol w="4676775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Stsenaarium 5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>
                          <a:effectLst/>
                        </a:rPr>
                        <a:t/>
                      </a:r>
                      <a:br>
                        <a:rPr lang="et-EE">
                          <a:effectLst/>
                        </a:rPr>
                      </a:b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Eesmärk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Marsuudi genereerimine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Algataja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Trigger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Marsuudi otsing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Ebaõnnestumine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Marsuuti ei genereerita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35973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5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36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60688" y="1549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784475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33700" y="1585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786277"/>
              </p:ext>
            </p:extLst>
          </p:nvPr>
        </p:nvGraphicFramePr>
        <p:xfrm>
          <a:off x="251520" y="1194122"/>
          <a:ext cx="8424935" cy="5306460"/>
        </p:xfrm>
        <a:graphic>
          <a:graphicData uri="http://schemas.openxmlformats.org/drawingml/2006/table">
            <a:tbl>
              <a:tblPr/>
              <a:tblGrid>
                <a:gridCol w="1637189"/>
                <a:gridCol w="707878"/>
                <a:gridCol w="1637189"/>
                <a:gridCol w="1637189"/>
                <a:gridCol w="1168301"/>
                <a:gridCol w="1637189"/>
              </a:tblGrid>
              <a:tr h="21901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</a:t>
                      </a:r>
                      <a:endParaRPr lang="et-EE" sz="1400" dirty="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 dirty="0">
                          <a:effectLst/>
                        </a:rPr>
                        <a:t/>
                      </a:r>
                      <a:br>
                        <a:rPr lang="et-EE" sz="1400" dirty="0">
                          <a:effectLst/>
                        </a:rPr>
                      </a:br>
                      <a:endParaRPr lang="et-EE" sz="1400" dirty="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21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Tingimus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Samm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Tegevus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tüüp/Roll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Ressursid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Kvaliteedi eesmärgid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08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Sisesta planeeritud sõiduplaan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Inimene/Ühistranspordi töötaja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Korrektselt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15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Sisesta kaart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Inimene/Teeametink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Korrektselt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15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Otsi marsuuti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Inimene/Reisija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Korrektselt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50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Tuvasta takistused (Stsenaarium 2)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kontroller/Keskkonna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Oht/takistus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50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Regulaarselt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Halda teavitusi (Stsenaarium 3)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kontroller/Teavituste kontroller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69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Kui on tuvastatud takistusi ja teavitusi</a:t>
                      </a:r>
                      <a:endParaRPr lang="fi-FI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Marsuudi genereerimisel väldi ummikuid või kontrolöre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50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Kui ei ole tuvastatud takistusi ja teavitusi</a:t>
                      </a:r>
                      <a:endParaRPr lang="fi-FI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6.2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Genereeri marsuut, mille teekond on lühim</a:t>
                      </a:r>
                      <a:endParaRPr lang="fi-FI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</a:t>
                      </a:r>
                      <a:endParaRPr lang="et-EE" sz="140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21412" marR="21412" marT="21412" marB="2141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617913" y="1476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52057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6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332512"/>
              </p:ext>
            </p:extLst>
          </p:nvPr>
        </p:nvGraphicFramePr>
        <p:xfrm>
          <a:off x="1475656" y="1733868"/>
          <a:ext cx="6577013" cy="2586990"/>
        </p:xfrm>
        <a:graphic>
          <a:graphicData uri="http://schemas.openxmlformats.org/drawingml/2006/table">
            <a:tbl>
              <a:tblPr/>
              <a:tblGrid>
                <a:gridCol w="1900238"/>
                <a:gridCol w="4676775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Stsenaarium 6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>
                          <a:effectLst/>
                        </a:rPr>
                        <a:t/>
                      </a:r>
                      <a:br>
                        <a:rPr lang="et-EE">
                          <a:effectLst/>
                        </a:rPr>
                      </a:b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Eesmärk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Ummik teel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Algataja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Trigger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Teel on ummik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Ebaõnnestumine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Sõiduplaanide, kaardi ja marsuudi genereerimisel ei võeta ummikuid arvesse</a:t>
                      </a:r>
                      <a:endParaRPr lang="fi-FI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18571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6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36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60688" y="1549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784475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33700" y="1585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617913" y="1476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360963"/>
              </p:ext>
            </p:extLst>
          </p:nvPr>
        </p:nvGraphicFramePr>
        <p:xfrm>
          <a:off x="539550" y="1499022"/>
          <a:ext cx="8064897" cy="5033120"/>
        </p:xfrm>
        <a:graphic>
          <a:graphicData uri="http://schemas.openxmlformats.org/drawingml/2006/table">
            <a:tbl>
              <a:tblPr/>
              <a:tblGrid>
                <a:gridCol w="1563071"/>
                <a:gridCol w="704989"/>
                <a:gridCol w="1563071"/>
                <a:gridCol w="1563071"/>
                <a:gridCol w="1107624"/>
                <a:gridCol w="1563071"/>
              </a:tblGrid>
              <a:tr h="2168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9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Tingimus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Samm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Tegevus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tüüp/Roll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Ressursid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Kvaliteedi eesmärgid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69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Sõiduplaanide genereerimine (Stsenaarium 1)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69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Kaardi näitamine (Stsenaarium 2)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69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Marsuudi genereerimine (Stsenaarium 3)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6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Ummikud aeglustavad teekonda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Arvuta ümber sõiduplaan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6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Ummikud aeglustavad teekonda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Näita kaardil ummikut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6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Ummikud aeglustavad teekonda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Marsuudi genereerimisel väldi ummikuid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</a:t>
                      </a:r>
                      <a:endParaRPr lang="et-EE" sz="140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21200" marR="21200" marT="21200" marB="212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93960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7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17637"/>
              </p:ext>
            </p:extLst>
          </p:nvPr>
        </p:nvGraphicFramePr>
        <p:xfrm>
          <a:off x="1331640" y="1733868"/>
          <a:ext cx="6577013" cy="2586990"/>
        </p:xfrm>
        <a:graphic>
          <a:graphicData uri="http://schemas.openxmlformats.org/drawingml/2006/table">
            <a:tbl>
              <a:tblPr/>
              <a:tblGrid>
                <a:gridCol w="1900238"/>
                <a:gridCol w="4676775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Stsenaarium 7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>
                          <a:effectLst/>
                        </a:rPr>
                        <a:t/>
                      </a:r>
                      <a:br>
                        <a:rPr lang="et-EE">
                          <a:effectLst/>
                        </a:rPr>
                      </a:b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Eesmärk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Kontrolör ühistranspordis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Algataja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Trigger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Kontrolör on ühistranspordis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Ebaõnnestumine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Kaardi ja marsuudi genereerimisel ei võeta kontrolöri arvesse</a:t>
                      </a:r>
                      <a:endParaRPr lang="fi-FI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1237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Stsenaarium 7</a:t>
            </a:r>
            <a:endParaRPr lang="et-E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036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60688" y="1549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784475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33700" y="1585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617913" y="1476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0200" y="2570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t-EE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t-E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062930"/>
              </p:ext>
            </p:extLst>
          </p:nvPr>
        </p:nvGraphicFramePr>
        <p:xfrm>
          <a:off x="611562" y="1600200"/>
          <a:ext cx="7920879" cy="4707483"/>
        </p:xfrm>
        <a:graphic>
          <a:graphicData uri="http://schemas.openxmlformats.org/drawingml/2006/table">
            <a:tbl>
              <a:tblPr/>
              <a:tblGrid>
                <a:gridCol w="1672227"/>
                <a:gridCol w="496255"/>
                <a:gridCol w="1672227"/>
                <a:gridCol w="1672227"/>
                <a:gridCol w="735716"/>
                <a:gridCol w="1672227"/>
              </a:tblGrid>
              <a:tr h="3047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99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Tingimus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Samm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Tegevus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tüüp/Roll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Ressursid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Kvaliteedi eesmärgid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793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Kaardi näitamine (Stsenaarium 2)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793">
                <a:tc>
                  <a:txBody>
                    <a:bodyPr/>
                    <a:lstStyle/>
                    <a:p>
                      <a:pPr fontAlgn="t"/>
                      <a:r>
                        <a:rPr lang="et-EE" sz="1400">
                          <a:effectLst/>
                        </a:rPr>
                        <a:t/>
                      </a:r>
                      <a:br>
                        <a:rPr lang="et-EE" sz="1400">
                          <a:effectLst/>
                        </a:rPr>
                      </a:b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Marsuudi genereerimine (Stsenaarium 3)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79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Kontrolör on ühistranspordis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Näita kaardil kontrolöri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79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Kontrolör on ühistranspordis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Marsuudi genereerimisel väldi kontrolöri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kontroller/Tekonna kontroller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Marsuut</a:t>
                      </a:r>
                      <a:endParaRPr lang="et-EE" sz="140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Kiiresti, korrektselt</a:t>
                      </a:r>
                      <a:endParaRPr lang="et-EE" sz="1400" dirty="0">
                        <a:effectLst/>
                      </a:endParaRPr>
                    </a:p>
                  </a:txBody>
                  <a:tcPr marL="29798" marR="29798" marT="29798" marB="2979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4326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3881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/>
          <a:lstStyle/>
          <a:p>
            <a:r>
              <a:rPr lang="et-EE" dirty="0" smtClean="0"/>
              <a:t>Aitäh!</a:t>
            </a:r>
            <a:endParaRPr lang="et-E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28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3087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Agendimudel 		1/6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538562"/>
              </p:ext>
            </p:extLst>
          </p:nvPr>
        </p:nvGraphicFramePr>
        <p:xfrm>
          <a:off x="1600200" y="2087721"/>
          <a:ext cx="5943600" cy="2453640"/>
        </p:xfrm>
        <a:graphic>
          <a:graphicData uri="http://schemas.openxmlformats.org/drawingml/2006/table">
            <a:tbl>
              <a:tblPr/>
              <a:tblGrid>
                <a:gridCol w="1963688"/>
                <a:gridCol w="3979912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tüübi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Tegemist on isikupõhise agendiga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Seos keskkonnaga:</a:t>
                      </a:r>
                      <a:b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t-EE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Environmental considerations</a:t>
                      </a: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Positsioneerimisteenus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331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Agendimudel 		2/6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992"/>
              </p:ext>
            </p:extLst>
          </p:nvPr>
        </p:nvGraphicFramePr>
        <p:xfrm>
          <a:off x="1600200" y="1950561"/>
          <a:ext cx="5943600" cy="3002280"/>
        </p:xfrm>
        <a:graphic>
          <a:graphicData uri="http://schemas.openxmlformats.org/drawingml/2006/table">
            <a:tbl>
              <a:tblPr/>
              <a:tblGrid>
                <a:gridCol w="2035696"/>
                <a:gridCol w="3907904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tüübi nimi: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Tegemist on isikupõhise agendiga teeoluandmete pärimiseks ja sisestamiseks</a:t>
                      </a:r>
                      <a:endParaRPr lang="fi-FI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Teeametnik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Seos keskkonnaga:</a:t>
                      </a:r>
                      <a:b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t-EE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Environmental considerations</a:t>
                      </a: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Teeameti infosüsteem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9810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Agendimudel 		3/6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49650"/>
              </p:ext>
            </p:extLst>
          </p:nvPr>
        </p:nvGraphicFramePr>
        <p:xfrm>
          <a:off x="1600200" y="1813401"/>
          <a:ext cx="5943600" cy="3002280"/>
        </p:xfrm>
        <a:graphic>
          <a:graphicData uri="http://schemas.openxmlformats.org/drawingml/2006/table">
            <a:tbl>
              <a:tblPr/>
              <a:tblGrid>
                <a:gridCol w="1963688"/>
                <a:gridCol w="3979912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tüübi nimi: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Inimene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Tegemist on isikupõhise agendiga ühistranspordiga seonduvate anmete pärimiseks ja sisestamiseks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Ühistranspordi töötaja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Seos keskkonnaga:</a:t>
                      </a:r>
                      <a:b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t-EE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Environmental considerations</a:t>
                      </a: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Ühistranspordi infosüsteem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1812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22014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Agendimudel 		4/6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610234"/>
              </p:ext>
            </p:extLst>
          </p:nvPr>
        </p:nvGraphicFramePr>
        <p:xfrm>
          <a:off x="1600200" y="1676241"/>
          <a:ext cx="5943600" cy="3276600"/>
        </p:xfrm>
        <a:graphic>
          <a:graphicData uri="http://schemas.openxmlformats.org/drawingml/2006/table">
            <a:tbl>
              <a:tblPr/>
              <a:tblGrid>
                <a:gridCol w="1963688"/>
                <a:gridCol w="3979912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tüübi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Tegemist on süsteemse tarkvara agendiga, mis tegeleb </a:t>
                      </a:r>
                      <a:endParaRPr lang="et-EE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erinevate teavituste haldamuisega ning edasi suunamisega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Seos keskkonnaga:</a:t>
                      </a:r>
                      <a:b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t-EE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Environmental considerations</a:t>
                      </a: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7442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Agendimudel 		5/6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674517"/>
              </p:ext>
            </p:extLst>
          </p:nvPr>
        </p:nvGraphicFramePr>
        <p:xfrm>
          <a:off x="1600200" y="1813401"/>
          <a:ext cx="5943600" cy="3002280"/>
        </p:xfrm>
        <a:graphic>
          <a:graphicData uri="http://schemas.openxmlformats.org/drawingml/2006/table">
            <a:tbl>
              <a:tblPr/>
              <a:tblGrid>
                <a:gridCol w="2035696"/>
                <a:gridCol w="3907904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tüübi nimi: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Tegemist on süsteemse tarkvara agendiga, mis tegeleb keskkonna informatsiooni töötlemisega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Seos keskkonnaga:</a:t>
                      </a:r>
                      <a:b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t-EE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Environmental considerations</a:t>
                      </a: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Ametnik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28233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Agendimudel 		6/6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21007"/>
              </p:ext>
            </p:extLst>
          </p:nvPr>
        </p:nvGraphicFramePr>
        <p:xfrm>
          <a:off x="1600200" y="1813401"/>
          <a:ext cx="5943600" cy="3002280"/>
        </p:xfrm>
        <a:graphic>
          <a:graphicData uri="http://schemas.openxmlformats.org/drawingml/2006/table">
            <a:tbl>
              <a:tblPr/>
              <a:tblGrid>
                <a:gridCol w="2035696"/>
                <a:gridCol w="3907904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tüübi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Tegemist on süsteemse tarkvara agendiga, mis tegeleb optimaalse marsruudi info leidmisega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Seos keskkonnaga:</a:t>
                      </a:r>
                      <a:b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t-EE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Environmental considerations</a:t>
                      </a: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1764526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0012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Suhtlusmudel</a:t>
            </a:r>
            <a:endParaRPr lang="et-EE" dirty="0"/>
          </a:p>
        </p:txBody>
      </p:sp>
      <p:pic>
        <p:nvPicPr>
          <p:cNvPr id="7170" name="Picture 2" descr="https://lh3.googleusercontent.com/kiFjFghCW7iaE4Vvb6Pda6o9ChAgEFpzjUdMPe1wEGhT17VBfwysNzYK8c-erkBf831vPBt9PX60MFWeC8N7D29VJmoiZu65k8Cl4pkiA1LYiCIMdze9eOE4U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709612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8B6A-A32A-4A88-BE09-F5DA3DD20DC8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2487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893</Words>
  <Application>Microsoft Office PowerPoint</Application>
  <PresentationFormat>On-screen Show (4:3)</PresentationFormat>
  <Paragraphs>564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Ühistranspordi abimees Agentorienteeritud modelleerimine ja multiagentsüsteemid</vt:lpstr>
      <vt:lpstr>Millega tegu</vt:lpstr>
      <vt:lpstr>  Agendimudel   1/6</vt:lpstr>
      <vt:lpstr>  Agendimudel   2/6</vt:lpstr>
      <vt:lpstr>  Agendimudel   3/6</vt:lpstr>
      <vt:lpstr>  Agendimudel   4/6</vt:lpstr>
      <vt:lpstr>  Agendimudel   5/6</vt:lpstr>
      <vt:lpstr>  Agendimudel   6/6</vt:lpstr>
      <vt:lpstr>Suhtlusmudel</vt:lpstr>
      <vt:lpstr>Koostoime mudel 1/3 Reisija ja teavituse kontrolleri vaheline suhtlus</vt:lpstr>
      <vt:lpstr>Koostoime mudel 2/3 Reisija ja teekonna kontrolleri vaheline suhtlus</vt:lpstr>
      <vt:lpstr>Koostoime mudel 3/3 Reisija ja keskkonna kontrolleri vaheline suhtlus</vt:lpstr>
      <vt:lpstr>Teabe mudel</vt:lpstr>
      <vt:lpstr>Stsenaarium 1</vt:lpstr>
      <vt:lpstr>Stsenaarium 1</vt:lpstr>
      <vt:lpstr>Stsenaarium 2</vt:lpstr>
      <vt:lpstr>Stsenaarium 2</vt:lpstr>
      <vt:lpstr>Stsenaarium 3</vt:lpstr>
      <vt:lpstr>Stsenaarium 3</vt:lpstr>
      <vt:lpstr>Stsenaarium 4</vt:lpstr>
      <vt:lpstr>Stsenaarium 4</vt:lpstr>
      <vt:lpstr>Stsenaarium 5</vt:lpstr>
      <vt:lpstr>Stsenaarium 5</vt:lpstr>
      <vt:lpstr>Stsenaarium 6</vt:lpstr>
      <vt:lpstr>Stsenaarium 6</vt:lpstr>
      <vt:lpstr>Stsenaarium 7</vt:lpstr>
      <vt:lpstr>Stsenaarium 7</vt:lpstr>
      <vt:lpstr>Aitäh!</vt:lpstr>
    </vt:vector>
  </TitlesOfParts>
  <Company>Eesti Energia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Anneli Hallik</dc:creator>
  <cp:lastModifiedBy>Anneli Hallik</cp:lastModifiedBy>
  <cp:revision>26</cp:revision>
  <dcterms:created xsi:type="dcterms:W3CDTF">2013-04-26T11:45:30Z</dcterms:created>
  <dcterms:modified xsi:type="dcterms:W3CDTF">2013-04-26T15:01:56Z</dcterms:modified>
</cp:coreProperties>
</file>