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9" r:id="rId10"/>
    <p:sldId id="270" r:id="rId11"/>
    <p:sldId id="262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A1C"/>
    <a:srgbClr val="00FF00"/>
    <a:srgbClr val="FFC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55D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B4A6-86C3-4CD1-A3E3-54C572768AEC}" type="datetimeFigureOut">
              <a:rPr lang="et-EE" smtClean="0"/>
              <a:pPr/>
              <a:t>14.03.2016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467A-33F4-44B5-A8A9-72BB1A2099A8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3995936" y="404664"/>
            <a:ext cx="4568552" cy="1470025"/>
          </a:xfrm>
        </p:spPr>
        <p:txBody>
          <a:bodyPr>
            <a:noAutofit/>
          </a:bodyPr>
          <a:lstStyle/>
          <a:p>
            <a:r>
              <a:rPr lang="et-EE" sz="5400" smtClean="0">
                <a:solidFill>
                  <a:srgbClr val="00FF00"/>
                </a:solidFill>
              </a:rPr>
              <a:t>Rakubioloogia</a:t>
            </a:r>
            <a:br>
              <a:rPr lang="et-EE" sz="5400" smtClean="0">
                <a:solidFill>
                  <a:srgbClr val="00FF00"/>
                </a:solidFill>
              </a:rPr>
            </a:br>
            <a:r>
              <a:rPr lang="et-EE" sz="5400" smtClean="0">
                <a:solidFill>
                  <a:srgbClr val="00FF00"/>
                </a:solidFill>
              </a:rPr>
              <a:t> praktikum</a:t>
            </a:r>
            <a:endParaRPr lang="et-EE" sz="5400">
              <a:solidFill>
                <a:srgbClr val="00FF00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716016" y="2132856"/>
            <a:ext cx="2984376" cy="1270992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rgbClr val="F66A1C"/>
                </a:solidFill>
              </a:rPr>
              <a:t>Piret Laht ja Kaja Kannike </a:t>
            </a:r>
          </a:p>
        </p:txBody>
      </p:sp>
      <p:pic>
        <p:nvPicPr>
          <p:cNvPr id="4" name="Pilt 3" descr="EB3gfp1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5" name="Pilt 4" descr="ilupilt13 0508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168" y="3429000"/>
            <a:ext cx="3429000" cy="3429000"/>
          </a:xfrm>
          <a:prstGeom prst="rect">
            <a:avLst/>
          </a:prstGeom>
        </p:spPr>
      </p:pic>
      <p:pic>
        <p:nvPicPr>
          <p:cNvPr id="6" name="Pilt 5" descr="Ringfp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pic>
        <p:nvPicPr>
          <p:cNvPr id="7" name="Pilt 6" descr="Karvane neuron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Pärmi saastus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745500" cy="35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15719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Üherakulised eukarüootsed mikroorganismid (mõni um- 40 um), ovaalse kujuga</a:t>
            </a:r>
          </a:p>
          <a:p>
            <a:r>
              <a:rPr lang="et-EE" dirty="0" smtClean="0"/>
              <a:t>Sööde muutub algul häguseks, kui pH ei pruugi muutuda.</a:t>
            </a:r>
          </a:p>
          <a:p>
            <a:r>
              <a:rPr lang="et-EE" dirty="0" smtClean="0"/>
              <a:t>Suurema saastuse korral on pärm selgelt nähtav ja pH võib tõusta.</a:t>
            </a:r>
            <a:endParaRPr lang="et-E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Rakkude saastumise vältimiseks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dirty="0" smtClean="0"/>
              <a:t>Hügieen:</a:t>
            </a:r>
          </a:p>
          <a:p>
            <a:pPr lvl="1"/>
            <a:r>
              <a:rPr lang="et-EE" dirty="0" smtClean="0"/>
              <a:t>Enne ja pärast tööd pese käsi</a:t>
            </a:r>
          </a:p>
          <a:p>
            <a:pPr lvl="1"/>
            <a:r>
              <a:rPr lang="et-EE" dirty="0" smtClean="0"/>
              <a:t>Kasuta kindaid ja püsida nendega koekultuuris, vaheta vajadusel</a:t>
            </a:r>
          </a:p>
          <a:p>
            <a:pPr lvl="1"/>
            <a:r>
              <a:rPr lang="et-EE" dirty="0" smtClean="0"/>
              <a:t>Kanna kitlit ja vajadusel ka kaitseprille</a:t>
            </a:r>
          </a:p>
          <a:p>
            <a:pPr lvl="1"/>
            <a:r>
              <a:rPr lang="et-EE" dirty="0" smtClean="0"/>
              <a:t>Steriliseeri kindaid 70% etanooliga nii tihti kui vaja</a:t>
            </a:r>
          </a:p>
          <a:p>
            <a:pPr lvl="1"/>
            <a:r>
              <a:rPr lang="et-EE" dirty="0" smtClean="0"/>
              <a:t>Laboris ei söö, joo ega hoiusta toiduaineid!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t-EE" sz="2000" dirty="0" smtClean="0"/>
              <a:t>Õiged töövõtted:</a:t>
            </a:r>
          </a:p>
          <a:p>
            <a:pPr lvl="1"/>
            <a:r>
              <a:rPr lang="et-EE" sz="1800" dirty="0" smtClean="0"/>
              <a:t>Enne töö alustamist puhasta laminaari pind 70% etanooliga</a:t>
            </a:r>
          </a:p>
          <a:p>
            <a:pPr lvl="1"/>
            <a:r>
              <a:rPr lang="et-EE" sz="1800" dirty="0" smtClean="0"/>
              <a:t>Kõik vajalikud tarvikud ja reagentide pudelid puhastada etanooliga enne laminaari alla asetamist. Lisaks võib kasutada steriliseerimiseks gaasileeki</a:t>
            </a:r>
          </a:p>
          <a:p>
            <a:pPr lvl="1"/>
            <a:r>
              <a:rPr lang="et-EE" sz="1800" dirty="0" smtClean="0"/>
              <a:t>Veendu, et kõik tööks vajalik on käeulatuses</a:t>
            </a:r>
          </a:p>
          <a:p>
            <a:pPr lvl="1"/>
            <a:r>
              <a:rPr lang="et-EE" sz="1800" dirty="0" smtClean="0"/>
              <a:t>Enne töö alustamist kontrolli, et ka jäätmeid saaks ohutult ära visata </a:t>
            </a:r>
          </a:p>
          <a:p>
            <a:pPr lvl="1"/>
            <a:r>
              <a:rPr lang="et-EE" sz="1800" dirty="0" smtClean="0"/>
              <a:t>Aseta töövahendid ja reagendid nii laminaari alla, et oleks mugav töötada</a:t>
            </a:r>
          </a:p>
          <a:p>
            <a:pPr lvl="1"/>
            <a:r>
              <a:rPr lang="et-EE" sz="1800" dirty="0" smtClean="0"/>
              <a:t>Liigu nii vähe kui võimalik laminaari alla ja sealt välja ning ära räägi samal ajal!</a:t>
            </a:r>
          </a:p>
          <a:p>
            <a:pPr lvl="1"/>
            <a:r>
              <a:rPr lang="et-EE" sz="1800" dirty="0" smtClean="0"/>
              <a:t>Kõiki lahuseid ava vaid laminaari all, et säilitada steriilsus</a:t>
            </a:r>
          </a:p>
          <a:p>
            <a:pPr lvl="1"/>
            <a:r>
              <a:rPr lang="et-EE" sz="1800" dirty="0" smtClean="0"/>
              <a:t>Hoia pudeleid ja rakutasse avatuna nii lühikest aega kui võimalik</a:t>
            </a:r>
          </a:p>
          <a:p>
            <a:pPr lvl="1"/>
            <a:r>
              <a:rPr lang="et-EE" sz="1800" dirty="0" smtClean="0"/>
              <a:t>Tööta nii, et ei tekiks pritsmeid  ega aerosoole, vajadusel korista koheselt!</a:t>
            </a:r>
          </a:p>
          <a:p>
            <a:pPr lvl="1"/>
            <a:r>
              <a:rPr lang="et-EE" sz="1800" dirty="0" smtClean="0"/>
              <a:t>Õnnetuse korral jää rahulikuks ning anna vanematele kolleegidele teada</a:t>
            </a:r>
          </a:p>
          <a:p>
            <a:pPr lvl="1"/>
            <a:r>
              <a:rPr lang="et-EE" sz="1800" dirty="0" smtClean="0"/>
              <a:t>Töö lõppedes: </a:t>
            </a:r>
          </a:p>
          <a:p>
            <a:pPr lvl="2"/>
            <a:r>
              <a:rPr lang="et-EE" sz="1800" dirty="0" smtClean="0"/>
              <a:t>Kõik rakkudega kokkupuutunud materjal on potentsiaalselt ohtlik ja utiliseeritakse bioloogiliselt ohtlike jäätmete prügikastis</a:t>
            </a:r>
          </a:p>
          <a:p>
            <a:pPr lvl="2"/>
            <a:r>
              <a:rPr lang="et-EE" sz="1800" dirty="0" smtClean="0"/>
              <a:t>Vajadusel  desinfitseeritakse plastik Sekusepti 4% lahusega või viirusega töö korral kloorilahusega</a:t>
            </a:r>
          </a:p>
          <a:p>
            <a:pPr lvl="2"/>
            <a:r>
              <a:rPr lang="et-EE" sz="1800" dirty="0" smtClean="0"/>
              <a:t>puhasta laminaar 70% etanooliga ning pane UV lamp 15 minutiks tööle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Rakkude saastumise vältimiseks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t-EE" dirty="0" smtClean="0"/>
              <a:t>Jälgi, et: </a:t>
            </a:r>
          </a:p>
          <a:p>
            <a:pPr lvl="1"/>
            <a:r>
              <a:rPr lang="et-EE" dirty="0" smtClean="0"/>
              <a:t>Kasutatavad reagendid poleks vananenud või riknenud ja hoiustad neid õigel temperatuuril. Märgi alati pudelitele/tuubidele, mis seal on ja millal on see kasutusse võetud </a:t>
            </a:r>
          </a:p>
          <a:p>
            <a:pPr lvl="1"/>
            <a:r>
              <a:rPr lang="et-EE" dirty="0" smtClean="0"/>
              <a:t>Kõiki lahuseid ava vaid laminaari all, et säilitada steriilsus</a:t>
            </a:r>
          </a:p>
          <a:p>
            <a:pPr lvl="1"/>
            <a:r>
              <a:rPr lang="et-EE" dirty="0" smtClean="0"/>
              <a:t>Kasuta vaid steriilseid töövahendeid</a:t>
            </a:r>
          </a:p>
          <a:p>
            <a:pPr lvl="1"/>
            <a:r>
              <a:rPr lang="et-EE" dirty="0" smtClean="0"/>
              <a:t>Enne tööle asumist mõtled töö läbi ning töötad kiirelt</a:t>
            </a:r>
          </a:p>
          <a:p>
            <a:pPr>
              <a:buNone/>
            </a:pPr>
            <a:r>
              <a:rPr lang="et-EE" dirty="0" smtClean="0"/>
              <a:t>Koekultuuri ruumide steriilsuse tagab UV lamp, mis enamasti põleb öösel </a:t>
            </a:r>
          </a:p>
          <a:p>
            <a:pPr lvl="1"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Praktilised tööd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Rakkude sulatamine</a:t>
            </a:r>
          </a:p>
          <a:p>
            <a:r>
              <a:rPr lang="et-EE" dirty="0" smtClean="0"/>
              <a:t>Rakkude kasvatamine</a:t>
            </a:r>
          </a:p>
          <a:p>
            <a:r>
              <a:rPr lang="et-EE" dirty="0" smtClean="0"/>
              <a:t>Rakkudest totaalse valgulüsaadi valmistamine</a:t>
            </a:r>
          </a:p>
          <a:p>
            <a:r>
              <a:rPr lang="et-EE" dirty="0" smtClean="0"/>
              <a:t>Plasmiidse DNA transfektsioon rakkudesse</a:t>
            </a:r>
          </a:p>
          <a:p>
            <a:r>
              <a:rPr lang="et-EE" dirty="0" smtClean="0"/>
              <a:t>Immuunotsütokeemia</a:t>
            </a:r>
          </a:p>
          <a:p>
            <a:r>
              <a:rPr lang="et-EE" dirty="0" smtClean="0"/>
              <a:t>Mikroskoopia</a:t>
            </a:r>
          </a:p>
          <a:p>
            <a:r>
              <a:rPr lang="et-EE" dirty="0" smtClean="0"/>
              <a:t>Valgulüsaadi kontsentratsiooni määramine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Ajalugu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Imetajarakke on kultuuris kasvatatud juba üle 100 aasta</a:t>
            </a:r>
          </a:p>
          <a:p>
            <a:r>
              <a:rPr lang="et-EE" smtClean="0"/>
              <a:t>1916 võeti kasutusele trüpsiin rakkude dissotsieerimiseks</a:t>
            </a:r>
          </a:p>
          <a:p>
            <a:r>
              <a:rPr lang="et-EE" smtClean="0"/>
              <a:t>1940ndatel hakati kasutama antibiootikume</a:t>
            </a:r>
          </a:p>
          <a:p>
            <a:r>
              <a:rPr lang="et-EE" smtClean="0"/>
              <a:t>1955 Eagle töötas välja kindla koostisega rakusöötme</a:t>
            </a:r>
            <a:endParaRPr lang="et-E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Miks rakke kasvatatakse?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Mudelsüsteem molekulaar- ja rakubioloogilistele küsimustele vastuste saamiseks (nt. valkude funktsioonid, transkriptsiooni regulatsioon, jpm.)</a:t>
            </a:r>
          </a:p>
          <a:p>
            <a:r>
              <a:rPr lang="et-EE" dirty="0" smtClean="0"/>
              <a:t>Rakkude füsioloogia ning biokeemia uurimine (metaboolsed uuringud, vananemine jne.)</a:t>
            </a:r>
          </a:p>
          <a:p>
            <a:r>
              <a:rPr lang="et-EE" dirty="0" smtClean="0"/>
              <a:t>Ravimite ja mürkide mõju testimiseks.</a:t>
            </a:r>
          </a:p>
          <a:p>
            <a:r>
              <a:rPr lang="et-EE" dirty="0" smtClean="0"/>
              <a:t>Vaktsiinide tootmiseks</a:t>
            </a:r>
          </a:p>
          <a:p>
            <a:r>
              <a:rPr lang="et-EE" dirty="0" smtClean="0"/>
              <a:t>Rekombinantsete valkude tootmiseks</a:t>
            </a:r>
          </a:p>
          <a:p>
            <a:r>
              <a:rPr lang="et-EE" dirty="0" smtClean="0"/>
              <a:t>Monoklonaalsete antikehade tootmiseks </a:t>
            </a:r>
            <a:endParaRPr lang="et-E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Rakukultuurid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Rakukultuuri all mõeldakse looma või taime koest eraldatud rakke ning nende kasvatamist soodsates kunstlikes tingimustes.</a:t>
            </a:r>
          </a:p>
          <a:p>
            <a:r>
              <a:rPr lang="et-EE" dirty="0" smtClean="0"/>
              <a:t>Primaarsed rakud – eraldatakse elusorganismi koest (nt. roti embrüonaalsed neuronid, makrofaagid, naharakud, jne.). Ei paljune üldse või ainult teatud arv kordi.</a:t>
            </a:r>
          </a:p>
          <a:p>
            <a:r>
              <a:rPr lang="et-EE" dirty="0" smtClean="0"/>
              <a:t>Rakuliinid – paljunevad piiramatult (sõltuvalt kasvutingimustest võivad aja jooksul muutuda). Saab rakupankadest (ATCC, DSMZ) või kolleegidelt.</a:t>
            </a: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74840" cy="1143000"/>
          </a:xfrm>
        </p:spPr>
        <p:txBody>
          <a:bodyPr>
            <a:noAutofit/>
          </a:bodyPr>
          <a:lstStyle/>
          <a:p>
            <a:r>
              <a:rPr lang="et-EE" sz="3600" smtClean="0"/>
              <a:t>Kultuuris kasvatatavate rakkude tüübid</a:t>
            </a:r>
            <a:endParaRPr lang="et-EE" sz="360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340968"/>
          </a:xfrm>
        </p:spPr>
        <p:txBody>
          <a:bodyPr>
            <a:normAutofit fontScale="92500" lnSpcReduction="20000"/>
          </a:bodyPr>
          <a:lstStyle/>
          <a:p>
            <a:r>
              <a:rPr lang="et-EE" sz="2800" dirty="0" smtClean="0"/>
              <a:t>Fibroblasti laadsed – kinnituvad, piklikud (NIH3T3)</a:t>
            </a:r>
          </a:p>
          <a:p>
            <a:r>
              <a:rPr lang="et-EE" sz="2800" dirty="0" smtClean="0"/>
              <a:t>Epiteliaalsed – kinnituvad, hulknurksed (HeLa, HEK)</a:t>
            </a:r>
          </a:p>
          <a:p>
            <a:r>
              <a:rPr lang="et-EE" sz="2800" dirty="0" smtClean="0"/>
              <a:t>Lümfotsüüdi laadsed – kasvavad suspensioonis, ümarad (Jurkat)</a:t>
            </a:r>
          </a:p>
          <a:p>
            <a:r>
              <a:rPr lang="et-EE" sz="2800" dirty="0" smtClean="0"/>
              <a:t>Neuraalset päritolu – nõrgalt kinnitunud või klastritena ujuvad (N2A ja PC12)</a:t>
            </a:r>
            <a:endParaRPr lang="et-EE" sz="2800" dirty="0"/>
          </a:p>
        </p:txBody>
      </p:sp>
      <p:pic>
        <p:nvPicPr>
          <p:cNvPr id="2050" name="Picture 2" descr="http://www.atcc.org/%7E/media/Attachments/7/5/3/F/1825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168353" cy="2376264"/>
          </a:xfrm>
          <a:prstGeom prst="rect">
            <a:avLst/>
          </a:prstGeom>
          <a:noFill/>
        </p:spPr>
      </p:pic>
      <p:pic>
        <p:nvPicPr>
          <p:cNvPr id="2052" name="Picture 4" descr="http://www.lgcstandards-atcc.org/~/media/Attachments/9/0/1/0/1997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227851" cy="2420888"/>
          </a:xfrm>
          <a:prstGeom prst="rect">
            <a:avLst/>
          </a:prstGeom>
          <a:noFill/>
        </p:spPr>
      </p:pic>
      <p:pic>
        <p:nvPicPr>
          <p:cNvPr id="4" name="Picture 2" descr="http://www.lgcstandards-atcc.org/~/media/Attachments/E/7/3/C/1765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3275856" cy="2456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373216"/>
            <a:ext cx="5985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mtClean="0"/>
              <a:t>Konfluentne – plastiku pind on tihedalt rakkudega kaetud</a:t>
            </a:r>
          </a:p>
          <a:p>
            <a:endParaRPr lang="et-EE" smtClean="0"/>
          </a:p>
          <a:p>
            <a:r>
              <a:rPr lang="et-EE" smtClean="0"/>
              <a:t>Kontaktinhibitsioon – kui kultuur on saavutanud maksimaalse </a:t>
            </a:r>
          </a:p>
          <a:p>
            <a:r>
              <a:rPr lang="et-EE" smtClean="0"/>
              <a:t>tiheduse, siis rakud enam ei jagune.</a:t>
            </a:r>
            <a:endParaRPr lang="et-E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Rakkude kasvatamiseks on vaja</a:t>
            </a:r>
            <a:endParaRPr lang="et-EE"/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dirty="0" smtClean="0"/>
              <a:t>Inkubaatorit rakkude kasvatamiseks – üldjuhul 37°C, 5% CO</a:t>
            </a:r>
            <a:r>
              <a:rPr lang="et-EE" baseline="-25000" dirty="0" smtClean="0"/>
              <a:t>2</a:t>
            </a:r>
          </a:p>
          <a:p>
            <a:r>
              <a:rPr lang="et-EE" dirty="0" smtClean="0"/>
              <a:t>Laminaari steriilsuse tagamiseks</a:t>
            </a:r>
          </a:p>
          <a:p>
            <a:r>
              <a:rPr lang="et-EE" dirty="0" smtClean="0"/>
              <a:t>Inverteeritud faaskontrast mikroskoopi (objektiivid on esemelaua all). Fluorestsentsi vaatamise võimalus võib olla samuti vajalik</a:t>
            </a:r>
          </a:p>
          <a:p>
            <a:r>
              <a:rPr lang="et-EE" dirty="0" smtClean="0"/>
              <a:t>Külmkappi söötmete ja muu vajaliku säilitamiseks</a:t>
            </a:r>
          </a:p>
          <a:p>
            <a:r>
              <a:rPr lang="et-EE" dirty="0" smtClean="0"/>
              <a:t>Vesivanni söötmete soojendamiseks</a:t>
            </a:r>
          </a:p>
          <a:p>
            <a:r>
              <a:rPr lang="et-EE" dirty="0" smtClean="0"/>
              <a:t>Vedela lämmastiku tünni rakkude külmutamiseks</a:t>
            </a:r>
          </a:p>
          <a:p>
            <a:r>
              <a:rPr lang="et-EE" dirty="0" smtClean="0"/>
              <a:t>Steriilset plastikut: rakutasse, -plaate, -pudeleid, pipetiotsikuid ning erisuurusega tuube</a:t>
            </a:r>
          </a:p>
          <a:p>
            <a:r>
              <a:rPr lang="et-EE" dirty="0" smtClean="0"/>
              <a:t>Autoklaav</a:t>
            </a:r>
          </a:p>
          <a:p>
            <a:r>
              <a:rPr lang="et-EE" dirty="0" smtClean="0"/>
              <a:t>Tsentrifuug</a:t>
            </a:r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Rakkude kasvatamiseks on vaja II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smtClean="0"/>
              <a:t>Rakusöödet (MEM, DMEM, RPMI, …), säilitatakse +4°C juures.</a:t>
            </a:r>
          </a:p>
          <a:p>
            <a:r>
              <a:rPr lang="et-EE" dirty="0" smtClean="0"/>
              <a:t>Veise loote seerumit (FBS või FCS) või mõnda muud analoogset söötmelisandit, säilitatakse -20°C juures</a:t>
            </a:r>
          </a:p>
          <a:p>
            <a:r>
              <a:rPr lang="et-EE" dirty="0" smtClean="0"/>
              <a:t>Antibiootikume (Penitsiliin/Streptomütsiin, Gentamitsiin jne), säilitatakse  -20°C juures</a:t>
            </a:r>
          </a:p>
          <a:p>
            <a:r>
              <a:rPr lang="et-EE" dirty="0" smtClean="0"/>
              <a:t>Steriilset PBSi (</a:t>
            </a:r>
            <a:r>
              <a:rPr lang="et-EE" i="1" dirty="0" smtClean="0"/>
              <a:t>phosphate buffered saline</a:t>
            </a:r>
            <a:r>
              <a:rPr lang="et-EE" dirty="0" smtClean="0"/>
              <a:t>) rakkude pesemiseks söötmest</a:t>
            </a:r>
          </a:p>
          <a:p>
            <a:r>
              <a:rPr lang="et-EE" dirty="0" smtClean="0"/>
              <a:t>Trüpsiini ja EDTA (</a:t>
            </a:r>
            <a:r>
              <a:rPr lang="et-EE" i="1" dirty="0" smtClean="0"/>
              <a:t>Ethylenediaminetetraacetic acid</a:t>
            </a:r>
            <a:r>
              <a:rPr lang="et-EE" dirty="0" smtClean="0"/>
              <a:t>) rakkude plastiku küljest lahti saamiseks (alternatiiv rakukaabits või suspendeerimine)</a:t>
            </a:r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Rakukultuuri suurim vaenlane - saastus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Bakterid </a:t>
            </a:r>
          </a:p>
          <a:p>
            <a:r>
              <a:rPr lang="et-EE" dirty="0" smtClean="0"/>
              <a:t>Pärm</a:t>
            </a:r>
          </a:p>
          <a:p>
            <a:r>
              <a:rPr lang="et-EE" dirty="0" smtClean="0"/>
              <a:t>Hallitus </a:t>
            </a:r>
          </a:p>
          <a:p>
            <a:r>
              <a:rPr lang="et-EE" dirty="0" smtClean="0"/>
              <a:t>Mükoplasma</a:t>
            </a:r>
          </a:p>
          <a:p>
            <a:r>
              <a:rPr lang="et-EE" dirty="0" smtClean="0"/>
              <a:t>Viirused (viirustega töötamiseks on erinõuded)</a:t>
            </a:r>
          </a:p>
          <a:p>
            <a:r>
              <a:rPr lang="et-EE" dirty="0" smtClean="0"/>
              <a:t>Teised rakuliinid</a:t>
            </a: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Bakterisaastus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52292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Mõne mikromeetrise diameetriga, väga erineva kujuga, sööde muutub häguseks ja võivad moodustada biofilmi, pH langeb.</a:t>
            </a:r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720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Office'i kujundus</vt:lpstr>
      <vt:lpstr>Rakubioloogia  praktikum</vt:lpstr>
      <vt:lpstr>Ajalugu</vt:lpstr>
      <vt:lpstr>Miks rakke kasvatatakse?</vt:lpstr>
      <vt:lpstr>Rakukultuurid</vt:lpstr>
      <vt:lpstr>Kultuuris kasvatatavate rakkude tüübid</vt:lpstr>
      <vt:lpstr>Rakkude kasvatamiseks on vaja</vt:lpstr>
      <vt:lpstr>Rakkude kasvatamiseks on vaja II</vt:lpstr>
      <vt:lpstr>Rakukultuuri suurim vaenlane - saastus</vt:lpstr>
      <vt:lpstr>Bakterisaastus</vt:lpstr>
      <vt:lpstr>Pärmi saastus</vt:lpstr>
      <vt:lpstr>Rakkude saastumise vältimiseks</vt:lpstr>
      <vt:lpstr>PowerPoint Presentation</vt:lpstr>
      <vt:lpstr>Rakkude saastumise vältimiseks</vt:lpstr>
      <vt:lpstr>Praktilised tööd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Rakubioloogia praktikum</dc:title>
  <dc:creator>Your User Name</dc:creator>
  <cp:lastModifiedBy>Kaja Kannike</cp:lastModifiedBy>
  <cp:revision>51</cp:revision>
  <dcterms:created xsi:type="dcterms:W3CDTF">2013-03-14T13:21:44Z</dcterms:created>
  <dcterms:modified xsi:type="dcterms:W3CDTF">2016-03-14T07:00:24Z</dcterms:modified>
</cp:coreProperties>
</file>