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57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juhtslaidi alamtiitli laadi redigeerimiseks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ti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Klõpsake juhtslaidi teksti laadide redigeerimiseks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Klõpsake tiitlilaadi muutmiseks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Klõpsake juhtslaidi teksti laadide redigeerimiseks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3CAD2-768F-4D3A-8A2B-50495A31FF14}" type="datetimeFigureOut">
              <a:rPr lang="et-EE" smtClean="0"/>
              <a:t>18.03.2015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549B3-DAA9-4BC5-A9F4-57879D86DD2D}" type="slidenum">
              <a:rPr lang="et-EE" smtClean="0"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smtClean="0"/>
              <a:t>Rakkude külmutamine ja sulatamine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mtClean="0"/>
              <a:t>Rakubioloogia praktikum</a:t>
            </a:r>
            <a:endParaRPr lang="et-E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Külmutamine ja sulatamine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77500" lnSpcReduction="20000"/>
          </a:bodyPr>
          <a:lstStyle/>
          <a:p>
            <a:r>
              <a:rPr lang="et-EE" smtClean="0"/>
              <a:t>Imetajarakke säilitatakse vedelas lämmastikus, lühemat aega võib hoida ka -80°C juures.</a:t>
            </a:r>
          </a:p>
          <a:p>
            <a:r>
              <a:rPr lang="et-EE" smtClean="0"/>
              <a:t>Selleks, et rakke külmutamise ajal kaitsta, lisatakse rakusöötmele tavapärasest rohkem seerumit ja krüoprotektorit DMSO 5-10%. Kui DMSO on rakkudele lisatud, tuleb rakud jahutada, kuna soojas on see rakkudele toksiline.</a:t>
            </a:r>
          </a:p>
          <a:p>
            <a:r>
              <a:rPr lang="et-EE" smtClean="0"/>
              <a:t>Külmutamiseks kasutatakse spetsiaalseid krüoviaale.</a:t>
            </a:r>
          </a:p>
          <a:p>
            <a:r>
              <a:rPr lang="et-EE" smtClean="0"/>
              <a:t>Jahutama peab aeglaselt, selleks kasutatakse spetsiaalset külmutustopsi. Selle puudumisel tuleb rakud panna algul 1 tunniks -20°C juurde ja seejärel 24 tunniks -80°C juurde enne vedelasse lämmastikku viimist.</a:t>
            </a:r>
          </a:p>
          <a:p>
            <a:r>
              <a:rPr lang="et-EE" smtClean="0"/>
              <a:t>Rakke sulatatakse kiirelt, DMSO tuleb võimalikult kiiresti ära lahjendada või rakkudelt eemaldada.</a:t>
            </a:r>
          </a:p>
          <a:p>
            <a:endParaRPr lang="et-EE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Tb-6kOgs_ujts-H3FkXsMv3x7H8Y9i3cqtD2VfPJ6hX_ZB8j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0"/>
            <a:ext cx="3810000" cy="3238501"/>
          </a:xfrm>
          <a:prstGeom prst="rect">
            <a:avLst/>
          </a:prstGeom>
          <a:noFill/>
        </p:spPr>
      </p:pic>
      <p:pic>
        <p:nvPicPr>
          <p:cNvPr id="1028" name="Picture 4" descr="http://img.ehowcdn.com/article-new/ehow/images/a07/r6/i0/freeze-cell-800x8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077072"/>
            <a:ext cx="3810000" cy="2543175"/>
          </a:xfrm>
          <a:prstGeom prst="rect">
            <a:avLst/>
          </a:prstGeom>
          <a:noFill/>
        </p:spPr>
      </p:pic>
      <p:pic>
        <p:nvPicPr>
          <p:cNvPr id="1030" name="Picture 6" descr="http://previews.agefotostock.com/previewimage/bajaage/b8b732a9ec4073d5f09565376d27316a/B20-579339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3305175"/>
            <a:ext cx="5143500" cy="3552825"/>
          </a:xfrm>
          <a:prstGeom prst="rect">
            <a:avLst/>
          </a:prstGeom>
          <a:noFill/>
        </p:spPr>
      </p:pic>
      <p:pic>
        <p:nvPicPr>
          <p:cNvPr id="1032" name="Picture 8" descr="http://www.raylab.co.nz/images%5Cproducts%5CGR12226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116632"/>
            <a:ext cx="3619500" cy="27146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Miks on rakke vaja külmutada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Rakkude säilitamiseks.</a:t>
            </a:r>
          </a:p>
          <a:p>
            <a:r>
              <a:rPr lang="et-EE" smtClean="0"/>
              <a:t>Kui rakud ära saastuvad, saab neid asendada.</a:t>
            </a:r>
          </a:p>
          <a:p>
            <a:r>
              <a:rPr lang="et-EE" smtClean="0"/>
              <a:t>Aja jooksul rakkude omadused võivad muutuda. Kui on vaja teha korduskatseid täpselt samasuguste rakkudega, on mõistlik võtta külmast iga kord uued rakud.</a:t>
            </a:r>
          </a:p>
          <a:p>
            <a:pPr>
              <a:buNone/>
            </a:pPr>
            <a:endParaRPr lang="et-EE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Üldised põhimõtted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t-EE" smtClean="0"/>
              <a:t>Saate kolleegilt või rakupangast rakud.</a:t>
            </a:r>
          </a:p>
          <a:p>
            <a:r>
              <a:rPr lang="et-EE" smtClean="0"/>
              <a:t>Paljundage rakke, kuni on külmutamiseks piisav hulk. Jälgida hoolega, et rakud oleks rõõmsad ja ära ei saastuks.</a:t>
            </a:r>
          </a:p>
          <a:p>
            <a:r>
              <a:rPr lang="et-EE" smtClean="0"/>
              <a:t>Külmutage 2-20 viaalitäit rakke (0,5-10x10</a:t>
            </a:r>
            <a:r>
              <a:rPr lang="et-EE" baseline="30000" smtClean="0"/>
              <a:t>6 </a:t>
            </a:r>
            <a:r>
              <a:rPr lang="et-EE" smtClean="0"/>
              <a:t>rakku/ml), jätke osa ka kasvama, kuni on kontrollitud, et külmutamine õnnestus.</a:t>
            </a:r>
          </a:p>
          <a:p>
            <a:r>
              <a:rPr lang="et-EE" smtClean="0"/>
              <a:t>Pange korralikult kirja, kus vedelas lämmastikus millised rakud asuvad (torni nr., karp, koordinaadid)</a:t>
            </a:r>
          </a:p>
          <a:p>
            <a:r>
              <a:rPr lang="et-EE" smtClean="0"/>
              <a:t>Sulatage üks külmutatud viaal ja kontrollige rakkude elumust.</a:t>
            </a:r>
            <a:endParaRPr lang="et-E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Töö käik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smtClean="0"/>
              <a:t>Valmistada ette rakusööde ja külmutussegu.</a:t>
            </a:r>
          </a:p>
          <a:p>
            <a:r>
              <a:rPr lang="et-EE" smtClean="0"/>
              <a:t>Rakud (Neuro2A) mikroskoobis üle vaadata (külmutatakse ainult heas seisukorras rakke)</a:t>
            </a:r>
          </a:p>
          <a:p>
            <a:r>
              <a:rPr lang="et-EE" smtClean="0"/>
              <a:t>Rakud pesta 1x PBSga ja plastiku küljest lahti suspendeerida (tugevamalt kinnitunud rakke peab trüpsiiniga töötlema).</a:t>
            </a:r>
          </a:p>
          <a:p>
            <a:r>
              <a:rPr lang="et-EE" smtClean="0"/>
              <a:t>Tsentrifuugida rakud põhja 1000rpm, 5min. Samal ajal märgistada krüoviaal(id).</a:t>
            </a:r>
          </a:p>
          <a:p>
            <a:r>
              <a:rPr lang="et-EE" smtClean="0"/>
              <a:t>Super eemaldada, rakud suspendeerida 1ml-s külmutussegus, tõsta krüoviaali ja kiirelt külma panna (jääle, -20°C kappi).</a:t>
            </a:r>
          </a:p>
          <a:p>
            <a:r>
              <a:rPr lang="et-EE" smtClean="0"/>
              <a:t>Viia külmutustops -80°C kirstu.</a:t>
            </a:r>
            <a:endParaRPr lang="et-E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Töö käik järg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t-EE" smtClean="0"/>
              <a:t>Rakkude sulatamiseks võta külmast rakud, soojenda viaali vesivannis või peos. </a:t>
            </a:r>
          </a:p>
          <a:p>
            <a:r>
              <a:rPr lang="et-EE" smtClean="0"/>
              <a:t>Lisa rakkudele sooja söödet ja tõsta nad 15ml tuubi. </a:t>
            </a:r>
          </a:p>
          <a:p>
            <a:r>
              <a:rPr lang="et-EE" smtClean="0"/>
              <a:t>Tsentrifuugi rakud põhja, eemalda sööde. Resuspendeeri rakud 0,5-1ml-s soojas söötmes, tõsta tassile ja pane rakud inkubaatorisse.</a:t>
            </a:r>
          </a:p>
          <a:p>
            <a:r>
              <a:rPr lang="et-EE" smtClean="0"/>
              <a:t>Alternatiiv on rakud panna otse tassile, kuid siis peab kasutama rohkem söödet ja 24h pärast söötme vahetama uue vastu.</a:t>
            </a:r>
            <a:endParaRPr lang="et-E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Rakkude kasvatamise meelespea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t-EE" dirty="0" smtClean="0"/>
              <a:t>Vajavad sooja ning õige </a:t>
            </a:r>
            <a:r>
              <a:rPr lang="et-EE" dirty="0" err="1" smtClean="0"/>
              <a:t>pHga</a:t>
            </a:r>
            <a:r>
              <a:rPr lang="et-EE" dirty="0" smtClean="0"/>
              <a:t> söödet (</a:t>
            </a:r>
            <a:r>
              <a:rPr lang="et-EE" dirty="0" err="1" smtClean="0"/>
              <a:t>pH</a:t>
            </a:r>
            <a:r>
              <a:rPr lang="et-EE" dirty="0" smtClean="0"/>
              <a:t> 7,2-7,4)</a:t>
            </a:r>
          </a:p>
          <a:p>
            <a:r>
              <a:rPr lang="et-EE" dirty="0" smtClean="0"/>
              <a:t>Inkubaatorkapis õiged tingimused:</a:t>
            </a:r>
          </a:p>
          <a:p>
            <a:pPr lvl="1"/>
            <a:r>
              <a:rPr lang="et-EE" dirty="0" smtClean="0"/>
              <a:t>Temperatuur 37 °C</a:t>
            </a:r>
          </a:p>
          <a:p>
            <a:pPr lvl="1"/>
            <a:r>
              <a:rPr lang="et-EE" dirty="0" smtClean="0"/>
              <a:t>5% CO</a:t>
            </a:r>
            <a:r>
              <a:rPr lang="et-EE" baseline="-25000" dirty="0" smtClean="0"/>
              <a:t>2</a:t>
            </a:r>
          </a:p>
          <a:p>
            <a:pPr lvl="1"/>
            <a:r>
              <a:rPr lang="et-EE" dirty="0" smtClean="0"/>
              <a:t>Vesivann steriilse veega aurustumise vastu</a:t>
            </a:r>
          </a:p>
          <a:p>
            <a:r>
              <a:rPr lang="et-EE" dirty="0" smtClean="0"/>
              <a:t>Kasvama panemisel jaotada rakud ühtlaselt</a:t>
            </a:r>
          </a:p>
          <a:p>
            <a:r>
              <a:rPr lang="et-EE" dirty="0" smtClean="0"/>
              <a:t>Kasvatada mitte tihedamaks kui </a:t>
            </a:r>
            <a:r>
              <a:rPr lang="et-EE" dirty="0" err="1" smtClean="0"/>
              <a:t>konfluentne</a:t>
            </a:r>
            <a:r>
              <a:rPr lang="et-EE" dirty="0" smtClean="0"/>
              <a:t> (100%)</a:t>
            </a:r>
          </a:p>
          <a:p>
            <a:r>
              <a:rPr lang="et-EE" dirty="0" smtClean="0"/>
              <a:t>Harvendamisel ei tohi liiga hõredalt edasi külvata</a:t>
            </a:r>
          </a:p>
          <a:p>
            <a:r>
              <a:rPr lang="et-EE" dirty="0" smtClean="0"/>
              <a:t>Rakuliine ei tasu ka järjest pikalt üleval hoida</a:t>
            </a:r>
          </a:p>
          <a:p>
            <a:r>
              <a:rPr lang="et-EE" dirty="0" smtClean="0"/>
              <a:t>Töötada tuleb kiirelt ning jälgida, et rakud poleks kuival</a:t>
            </a:r>
          </a:p>
          <a:p>
            <a:r>
              <a:rPr lang="et-EE" dirty="0" smtClean="0"/>
              <a:t>Töötada tuleb ka aseptiliselt!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70149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444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Office'i kujundus</vt:lpstr>
      <vt:lpstr>Rakkude külmutamine ja sulatamine</vt:lpstr>
      <vt:lpstr>Külmutamine ja sulatamine</vt:lpstr>
      <vt:lpstr>PowerPoint Presentation</vt:lpstr>
      <vt:lpstr>Miks on rakke vaja külmutada</vt:lpstr>
      <vt:lpstr>Üldised põhimõtted</vt:lpstr>
      <vt:lpstr>Töö käik</vt:lpstr>
      <vt:lpstr>Töö käik järg</vt:lpstr>
      <vt:lpstr>Rakkude kasvatamise meelespea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Rakkude külmutamine ja sulatamine</dc:title>
  <dc:creator>Your User Name</dc:creator>
  <cp:lastModifiedBy>Kaja Kannike</cp:lastModifiedBy>
  <cp:revision>34</cp:revision>
  <dcterms:created xsi:type="dcterms:W3CDTF">2013-03-19T07:43:12Z</dcterms:created>
  <dcterms:modified xsi:type="dcterms:W3CDTF">2015-03-18T07:06:29Z</dcterms:modified>
</cp:coreProperties>
</file>