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EEABF-8261-4DEE-A360-D4B02CFE26FC}" type="datetimeFigureOut">
              <a:rPr lang="et-EE" smtClean="0"/>
              <a:t>21.03.2013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E3C46-E017-409D-BD46-A4C20C819CFE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mtClean="0"/>
              <a:t>Imetajarakkude transfekteerimine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mtClean="0"/>
              <a:t>Rakubioloogia praktikum</a:t>
            </a:r>
            <a:endParaRPr lang="et-E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Sissejuhatus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Transfektsioon on võõr-DNA (plasmiidid) või RNA (siRNAd, mRNA) viimine loomarakku.</a:t>
            </a:r>
          </a:p>
          <a:p>
            <a:r>
              <a:rPr lang="et-EE" smtClean="0"/>
              <a:t>Eesmärk on transportida võõrmolekulid raku sisse.</a:t>
            </a:r>
          </a:p>
          <a:p>
            <a:r>
              <a:rPr lang="et-EE" smtClean="0"/>
              <a:t>Teaduslikel eesmärkidel.</a:t>
            </a:r>
          </a:p>
          <a:p>
            <a:r>
              <a:rPr lang="et-EE" smtClean="0"/>
              <a:t>Biotehnoloogias rekombinantsete valkude tootmiseks näiteks.</a:t>
            </a:r>
          </a:p>
          <a:p>
            <a:endParaRPr lang="et-E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Meetodid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mtClean="0"/>
              <a:t>Keemilised</a:t>
            </a:r>
          </a:p>
          <a:p>
            <a:pPr lvl="1"/>
            <a:r>
              <a:rPr lang="et-EE" smtClean="0"/>
              <a:t>Kaltsiumfosfaat</a:t>
            </a:r>
          </a:p>
          <a:p>
            <a:pPr lvl="1"/>
            <a:r>
              <a:rPr lang="et-EE" smtClean="0"/>
              <a:t>Katioonsed polümeerid (PEI)</a:t>
            </a:r>
          </a:p>
          <a:p>
            <a:pPr lvl="1"/>
            <a:r>
              <a:rPr lang="et-EE" smtClean="0"/>
              <a:t>Liposoomid ja katioonsed lipiidid </a:t>
            </a:r>
          </a:p>
          <a:p>
            <a:r>
              <a:rPr lang="et-EE" smtClean="0"/>
              <a:t>Füüsikalised</a:t>
            </a:r>
          </a:p>
          <a:p>
            <a:pPr lvl="1"/>
            <a:r>
              <a:rPr lang="et-EE" smtClean="0"/>
              <a:t>Elektroporatsioon</a:t>
            </a:r>
          </a:p>
          <a:p>
            <a:pPr lvl="1"/>
            <a:r>
              <a:rPr lang="et-EE" smtClean="0"/>
              <a:t>Geenipüss, kullaosakestega</a:t>
            </a:r>
          </a:p>
          <a:p>
            <a:pPr lvl="1"/>
            <a:r>
              <a:rPr lang="et-EE" smtClean="0"/>
              <a:t>Magnetofektsioon</a:t>
            </a:r>
          </a:p>
          <a:p>
            <a:pPr lvl="1"/>
            <a:r>
              <a:rPr lang="et-EE" smtClean="0"/>
              <a:t>Mikroinjektsioon üksikutesse rakkudesse</a:t>
            </a:r>
            <a:endParaRPr lang="et-E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Transientne transfektsioon, lühiajaline, episomaalne, ebaühtlasem.</a:t>
            </a:r>
          </a:p>
          <a:p>
            <a:r>
              <a:rPr lang="et-EE" smtClean="0"/>
              <a:t>Stabiilne transfektsioon – püsiliinid, integreeritakse genoomi, selektsioon (geneticin ehk G418).</a:t>
            </a:r>
            <a:endParaRPr lang="et-E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Üldpõhimõtted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mtClean="0"/>
              <a:t>Rakud peavad olema rõõmsad, stressis rakud ei transfekteeru</a:t>
            </a:r>
          </a:p>
          <a:p>
            <a:pPr lvl="1"/>
            <a:r>
              <a:rPr lang="et-EE" smtClean="0"/>
              <a:t>Hästi toidetud (värske sööde, antibiootikumideta)</a:t>
            </a:r>
          </a:p>
          <a:p>
            <a:pPr lvl="1"/>
            <a:r>
              <a:rPr lang="et-EE" smtClean="0"/>
              <a:t>Paraja tihedusega, log faasis (40-80%), mitootilistes rakkudes pääseb DNA lihtsamini tuuma.</a:t>
            </a:r>
          </a:p>
          <a:p>
            <a:pPr lvl="1"/>
            <a:r>
              <a:rPr lang="et-EE" smtClean="0"/>
              <a:t>Rakud ei tohi olla kontamineeritud.</a:t>
            </a:r>
          </a:p>
          <a:p>
            <a:pPr lvl="1"/>
            <a:r>
              <a:rPr lang="et-EE" smtClean="0"/>
              <a:t>DNA/RNA peab olema hästi puhas.</a:t>
            </a:r>
          </a:p>
          <a:p>
            <a:pPr lvl="1"/>
            <a:r>
              <a:rPr lang="et-EE" smtClean="0"/>
              <a:t>Optimaalne DNA/RNA kogus ja reagent tuleb leida katsetamise käigus.</a:t>
            </a:r>
          </a:p>
          <a:p>
            <a:pPr lvl="1"/>
            <a:endParaRPr lang="et-E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liverx-sirna-transfection-kits2.jpg"/>
          <p:cNvPicPr>
            <a:picLocks noChangeAspect="1" noChangeArrowheads="1"/>
          </p:cNvPicPr>
          <p:nvPr/>
        </p:nvPicPr>
        <p:blipFill>
          <a:blip r:embed="rId2" cstate="print"/>
          <a:srcRect l="52276"/>
          <a:stretch>
            <a:fillRect/>
          </a:stretch>
        </p:blipFill>
        <p:spPr bwMode="auto">
          <a:xfrm>
            <a:off x="5796136" y="1412776"/>
            <a:ext cx="2563788" cy="4371975"/>
          </a:xfrm>
          <a:prstGeom prst="rect">
            <a:avLst/>
          </a:prstGeom>
          <a:noFill/>
        </p:spPr>
      </p:pic>
      <p:sp>
        <p:nvSpPr>
          <p:cNvPr id="5" name="Pealkiri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Töö käik</a:t>
            </a:r>
            <a:endParaRPr lang="et-EE"/>
          </a:p>
        </p:txBody>
      </p:sp>
      <p:sp>
        <p:nvSpPr>
          <p:cNvPr id="6" name="Sisu kohatäide 5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r>
              <a:rPr lang="et-EE" smtClean="0"/>
              <a:t>Kasvatada rakud</a:t>
            </a:r>
            <a:endParaRPr lang="et-EE"/>
          </a:p>
          <a:p>
            <a:r>
              <a:rPr lang="et-EE" smtClean="0"/>
              <a:t>Lahjenda eraldi tuubides DNA ja PEI</a:t>
            </a:r>
          </a:p>
          <a:p>
            <a:r>
              <a:rPr lang="et-EE" smtClean="0"/>
              <a:t>Sega kokku, et moodustuks kompleksid</a:t>
            </a:r>
          </a:p>
          <a:p>
            <a:r>
              <a:rPr lang="et-EE" smtClean="0"/>
              <a:t>Lisa segu rakkudele</a:t>
            </a:r>
          </a:p>
          <a:p>
            <a:r>
              <a:rPr lang="et-EE" smtClean="0"/>
              <a:t>Vaatle, analüüsi</a:t>
            </a:r>
            <a:endParaRPr lang="et-E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158</Words>
  <Application>Microsoft Office PowerPoint</Application>
  <PresentationFormat>Ekraaniseanss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6</vt:i4>
      </vt:variant>
    </vt:vector>
  </HeadingPairs>
  <TitlesOfParts>
    <vt:vector size="7" baseType="lpstr">
      <vt:lpstr>Office'i kujundus</vt:lpstr>
      <vt:lpstr>Imetajarakkude transfekteerimine</vt:lpstr>
      <vt:lpstr>Sissejuhatus</vt:lpstr>
      <vt:lpstr>Meetodid</vt:lpstr>
      <vt:lpstr>Slaid 4</vt:lpstr>
      <vt:lpstr>Üldpõhimõtted</vt:lpstr>
      <vt:lpstr>Töö käik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Imetajarakkude transfekteerimine</dc:title>
  <dc:creator>Your User Name</dc:creator>
  <cp:lastModifiedBy>Your User Name</cp:lastModifiedBy>
  <cp:revision>5</cp:revision>
  <dcterms:created xsi:type="dcterms:W3CDTF">2013-03-21T08:28:58Z</dcterms:created>
  <dcterms:modified xsi:type="dcterms:W3CDTF">2013-03-21T09:15:42Z</dcterms:modified>
</cp:coreProperties>
</file>