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85" r:id="rId9"/>
    <p:sldId id="291" r:id="rId10"/>
    <p:sldId id="292" r:id="rId11"/>
    <p:sldId id="286" r:id="rId12"/>
    <p:sldId id="287" r:id="rId13"/>
    <p:sldId id="288" r:id="rId14"/>
    <p:sldId id="293" r:id="rId15"/>
    <p:sldId id="289" r:id="rId16"/>
    <p:sldId id="266" r:id="rId17"/>
    <p:sldId id="267" r:id="rId18"/>
    <p:sldId id="294" r:id="rId19"/>
    <p:sldId id="295" r:id="rId20"/>
    <p:sldId id="296" r:id="rId21"/>
    <p:sldId id="268" r:id="rId22"/>
    <p:sldId id="269" r:id="rId23"/>
    <p:sldId id="270" r:id="rId24"/>
    <p:sldId id="271" r:id="rId25"/>
    <p:sldId id="272" r:id="rId26"/>
    <p:sldId id="274" r:id="rId27"/>
    <p:sldId id="275" r:id="rId28"/>
    <p:sldId id="276" r:id="rId29"/>
    <p:sldId id="277" r:id="rId30"/>
    <p:sldId id="278" r:id="rId31"/>
    <p:sldId id="279" r:id="rId32"/>
    <p:sldId id="280" r:id="rId33"/>
    <p:sldId id="281" r:id="rId34"/>
    <p:sldId id="282" r:id="rId35"/>
    <p:sldId id="283" r:id="rId36"/>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A3303EC-FC48-421D-8A70-7286648ABF63}">
          <p14:sldIdLst>
            <p14:sldId id="256"/>
            <p14:sldId id="257"/>
            <p14:sldId id="258"/>
            <p14:sldId id="259"/>
            <p14:sldId id="260"/>
            <p14:sldId id="261"/>
            <p14:sldId id="262"/>
            <p14:sldId id="285"/>
            <p14:sldId id="291"/>
            <p14:sldId id="292"/>
            <p14:sldId id="286"/>
            <p14:sldId id="287"/>
            <p14:sldId id="288"/>
            <p14:sldId id="293"/>
            <p14:sldId id="289"/>
            <p14:sldId id="266"/>
            <p14:sldId id="267"/>
            <p14:sldId id="294"/>
            <p14:sldId id="295"/>
            <p14:sldId id="296"/>
            <p14:sldId id="268"/>
            <p14:sldId id="269"/>
            <p14:sldId id="270"/>
            <p14:sldId id="271"/>
            <p14:sldId id="272"/>
            <p14:sldId id="274"/>
            <p14:sldId id="275"/>
            <p14:sldId id="276"/>
            <p14:sldId id="277"/>
            <p14:sldId id="278"/>
            <p14:sldId id="279"/>
            <p14:sldId id="280"/>
            <p14:sldId id="281"/>
            <p14:sldId id="282"/>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71B398-4A62-489D-B5C4-49B8F23BCDE3}" type="datetimeFigureOut">
              <a:rPr lang="et-EE" smtClean="0"/>
              <a:t>1.10.2013</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5F0BA-662C-4C00-82D4-6B5D040D43E2}" type="slidenum">
              <a:rPr lang="et-EE" smtClean="0"/>
              <a:t>‹#›</a:t>
            </a:fld>
            <a:endParaRPr lang="et-EE"/>
          </a:p>
        </p:txBody>
      </p:sp>
    </p:spTree>
    <p:extLst>
      <p:ext uri="{BB962C8B-B14F-4D97-AF65-F5344CB8AC3E}">
        <p14:creationId xmlns:p14="http://schemas.microsoft.com/office/powerpoint/2010/main" val="62949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276999"/>
          </a:xfrm>
        </p:spPr>
        <p:txBody>
          <a:bodyPr>
            <a:spAutoFit/>
          </a:bodyPr>
          <a:lstStyle/>
          <a:p>
            <a:endParaRPr lang="et-E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276999"/>
          </a:xfrm>
        </p:spPr>
        <p:txBody>
          <a:bodyPr>
            <a:spAutoFit/>
          </a:bodyPr>
          <a:lstStyle/>
          <a:p>
            <a:endParaRPr lang="et-E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276999"/>
          </a:xfrm>
        </p:spPr>
        <p:txBody>
          <a:bodyPr>
            <a:spAutoFit/>
          </a:bodyPr>
          <a:lstStyle/>
          <a:p>
            <a:endParaRPr lang="et-E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276999"/>
          </a:xfrm>
        </p:spPr>
        <p:txBody>
          <a:bodyPr>
            <a:spAutoFit/>
          </a:bodyPr>
          <a:lstStyle/>
          <a:p>
            <a:endParaRPr lang="et-E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276999"/>
          </a:xfrm>
        </p:spPr>
        <p:txBody>
          <a:bodyPr>
            <a:spAutoFit/>
          </a:bodyPr>
          <a:lstStyle/>
          <a:p>
            <a:endParaRPr lang="et-E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276999"/>
          </a:xfrm>
        </p:spPr>
        <p:txBody>
          <a:bodyPr>
            <a:spAutoFit/>
          </a:bodyPr>
          <a:lstStyle/>
          <a:p>
            <a:endParaRPr lang="et-E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276999"/>
          </a:xfrm>
        </p:spPr>
        <p:txBody>
          <a:bodyPr>
            <a:spAutoFit/>
          </a:bodyPr>
          <a:lstStyle/>
          <a:p>
            <a:endParaRPr lang="et-E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276999"/>
          </a:xfrm>
        </p:spPr>
        <p:txBody>
          <a:bodyPr>
            <a:spAutoFit/>
          </a:bodyPr>
          <a:lstStyle/>
          <a:p>
            <a:endParaRPr lang="et-E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276999"/>
          </a:xfrm>
        </p:spPr>
        <p:txBody>
          <a:bodyPr>
            <a:spAutoFit/>
          </a:bodyPr>
          <a:lstStyle/>
          <a:p>
            <a:endParaRPr lang="et-E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276999"/>
          </a:xfrm>
        </p:spPr>
        <p:txBody>
          <a:bodyPr>
            <a:spAutoFit/>
          </a:bodyPr>
          <a:lstStyle/>
          <a:p>
            <a:endParaRPr lang="et-E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276999"/>
          </a:xfrm>
        </p:spPr>
        <p:txBody>
          <a:bodyPr>
            <a:spAutoFit/>
          </a:bodyPr>
          <a:lstStyle/>
          <a:p>
            <a:endParaRPr lang="et-E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276999"/>
          </a:xfrm>
        </p:spPr>
        <p:txBody>
          <a:bodyPr>
            <a:spAutoFit/>
          </a:bodyPr>
          <a:lstStyle/>
          <a:p>
            <a:endParaRPr lang="et-E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276999"/>
          </a:xfrm>
        </p:spPr>
        <p:txBody>
          <a:bodyPr>
            <a:spAutoFit/>
          </a:bodyPr>
          <a:lstStyle/>
          <a:p>
            <a:endParaRPr lang="et-E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276999"/>
          </a:xfrm>
        </p:spPr>
        <p:txBody>
          <a:bodyPr>
            <a:spAutoFit/>
          </a:bodyPr>
          <a:lstStyle/>
          <a:p>
            <a:endParaRPr lang="et-E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276999"/>
          </a:xfrm>
        </p:spPr>
        <p:txBody>
          <a:bodyPr>
            <a:spAutoFit/>
          </a:bodyPr>
          <a:lstStyle/>
          <a:p>
            <a:endParaRPr lang="et-E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276999"/>
          </a:xfrm>
        </p:spPr>
        <p:txBody>
          <a:bodyPr>
            <a:spAutoFit/>
          </a:bodyPr>
          <a:lstStyle/>
          <a:p>
            <a:endParaRPr lang="et-E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276999"/>
          </a:xfrm>
        </p:spPr>
        <p:txBody>
          <a:bodyPr>
            <a:spAutoFit/>
          </a:bodyPr>
          <a:lstStyle/>
          <a:p>
            <a:endParaRPr lang="et-E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fld id="{B8B41743-7A09-41E1-B34C-B1A0367F5BD9}" type="datetimeFigureOut">
              <a:rPr lang="et-EE" smtClean="0"/>
              <a:t>1.10.2013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2BC7DE57-5DFC-41C5-9986-B49C15704941}" type="slidenum">
              <a:rPr lang="et-EE" smtClean="0"/>
              <a:t>‹#›</a:t>
            </a:fld>
            <a:endParaRPr lang="et-EE"/>
          </a:p>
        </p:txBody>
      </p:sp>
    </p:spTree>
    <p:extLst>
      <p:ext uri="{BB962C8B-B14F-4D97-AF65-F5344CB8AC3E}">
        <p14:creationId xmlns:p14="http://schemas.microsoft.com/office/powerpoint/2010/main" val="4249043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B8B41743-7A09-41E1-B34C-B1A0367F5BD9}" type="datetimeFigureOut">
              <a:rPr lang="et-EE" smtClean="0"/>
              <a:t>1.10.2013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2BC7DE57-5DFC-41C5-9986-B49C15704941}" type="slidenum">
              <a:rPr lang="et-EE" smtClean="0"/>
              <a:t>‹#›</a:t>
            </a:fld>
            <a:endParaRPr lang="et-EE"/>
          </a:p>
        </p:txBody>
      </p:sp>
    </p:spTree>
    <p:extLst>
      <p:ext uri="{BB962C8B-B14F-4D97-AF65-F5344CB8AC3E}">
        <p14:creationId xmlns:p14="http://schemas.microsoft.com/office/powerpoint/2010/main" val="310172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B8B41743-7A09-41E1-B34C-B1A0367F5BD9}" type="datetimeFigureOut">
              <a:rPr lang="et-EE" smtClean="0"/>
              <a:t>1.10.2013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2BC7DE57-5DFC-41C5-9986-B49C15704941}" type="slidenum">
              <a:rPr lang="et-EE" smtClean="0"/>
              <a:t>‹#›</a:t>
            </a:fld>
            <a:endParaRPr lang="et-EE"/>
          </a:p>
        </p:txBody>
      </p:sp>
    </p:spTree>
    <p:extLst>
      <p:ext uri="{BB962C8B-B14F-4D97-AF65-F5344CB8AC3E}">
        <p14:creationId xmlns:p14="http://schemas.microsoft.com/office/powerpoint/2010/main" val="3631350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B8B41743-7A09-41E1-B34C-B1A0367F5BD9}" type="datetimeFigureOut">
              <a:rPr lang="et-EE" smtClean="0"/>
              <a:t>1.10.2013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2BC7DE57-5DFC-41C5-9986-B49C15704941}" type="slidenum">
              <a:rPr lang="et-EE" smtClean="0"/>
              <a:t>‹#›</a:t>
            </a:fld>
            <a:endParaRPr lang="et-EE"/>
          </a:p>
        </p:txBody>
      </p:sp>
    </p:spTree>
    <p:extLst>
      <p:ext uri="{BB962C8B-B14F-4D97-AF65-F5344CB8AC3E}">
        <p14:creationId xmlns:p14="http://schemas.microsoft.com/office/powerpoint/2010/main" val="3126073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B41743-7A09-41E1-B34C-B1A0367F5BD9}" type="datetimeFigureOut">
              <a:rPr lang="et-EE" smtClean="0"/>
              <a:t>1.10.2013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2BC7DE57-5DFC-41C5-9986-B49C15704941}" type="slidenum">
              <a:rPr lang="et-EE" smtClean="0"/>
              <a:t>‹#›</a:t>
            </a:fld>
            <a:endParaRPr lang="et-EE"/>
          </a:p>
        </p:txBody>
      </p:sp>
    </p:spTree>
    <p:extLst>
      <p:ext uri="{BB962C8B-B14F-4D97-AF65-F5344CB8AC3E}">
        <p14:creationId xmlns:p14="http://schemas.microsoft.com/office/powerpoint/2010/main" val="56454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B8B41743-7A09-41E1-B34C-B1A0367F5BD9}" type="datetimeFigureOut">
              <a:rPr lang="et-EE" smtClean="0"/>
              <a:t>1.10.2013</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2BC7DE57-5DFC-41C5-9986-B49C15704941}" type="slidenum">
              <a:rPr lang="et-EE" smtClean="0"/>
              <a:t>‹#›</a:t>
            </a:fld>
            <a:endParaRPr lang="et-EE"/>
          </a:p>
        </p:txBody>
      </p:sp>
    </p:spTree>
    <p:extLst>
      <p:ext uri="{BB962C8B-B14F-4D97-AF65-F5344CB8AC3E}">
        <p14:creationId xmlns:p14="http://schemas.microsoft.com/office/powerpoint/2010/main" val="2663858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B8B41743-7A09-41E1-B34C-B1A0367F5BD9}" type="datetimeFigureOut">
              <a:rPr lang="et-EE" smtClean="0"/>
              <a:t>1.10.2013</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2BC7DE57-5DFC-41C5-9986-B49C15704941}" type="slidenum">
              <a:rPr lang="et-EE" smtClean="0"/>
              <a:t>‹#›</a:t>
            </a:fld>
            <a:endParaRPr lang="et-EE"/>
          </a:p>
        </p:txBody>
      </p:sp>
    </p:spTree>
    <p:extLst>
      <p:ext uri="{BB962C8B-B14F-4D97-AF65-F5344CB8AC3E}">
        <p14:creationId xmlns:p14="http://schemas.microsoft.com/office/powerpoint/2010/main" val="798551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B8B41743-7A09-41E1-B34C-B1A0367F5BD9}" type="datetimeFigureOut">
              <a:rPr lang="et-EE" smtClean="0"/>
              <a:t>1.10.2013</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2BC7DE57-5DFC-41C5-9986-B49C15704941}" type="slidenum">
              <a:rPr lang="et-EE" smtClean="0"/>
              <a:t>‹#›</a:t>
            </a:fld>
            <a:endParaRPr lang="et-EE"/>
          </a:p>
        </p:txBody>
      </p:sp>
    </p:spTree>
    <p:extLst>
      <p:ext uri="{BB962C8B-B14F-4D97-AF65-F5344CB8AC3E}">
        <p14:creationId xmlns:p14="http://schemas.microsoft.com/office/powerpoint/2010/main" val="3081113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41743-7A09-41E1-B34C-B1A0367F5BD9}" type="datetimeFigureOut">
              <a:rPr lang="et-EE" smtClean="0"/>
              <a:t>1.10.2013</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2BC7DE57-5DFC-41C5-9986-B49C15704941}" type="slidenum">
              <a:rPr lang="et-EE" smtClean="0"/>
              <a:t>‹#›</a:t>
            </a:fld>
            <a:endParaRPr lang="et-EE"/>
          </a:p>
        </p:txBody>
      </p:sp>
    </p:spTree>
    <p:extLst>
      <p:ext uri="{BB962C8B-B14F-4D97-AF65-F5344CB8AC3E}">
        <p14:creationId xmlns:p14="http://schemas.microsoft.com/office/powerpoint/2010/main" val="416079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B41743-7A09-41E1-B34C-B1A0367F5BD9}" type="datetimeFigureOut">
              <a:rPr lang="et-EE" smtClean="0"/>
              <a:t>1.10.2013</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2BC7DE57-5DFC-41C5-9986-B49C15704941}" type="slidenum">
              <a:rPr lang="et-EE" smtClean="0"/>
              <a:t>‹#›</a:t>
            </a:fld>
            <a:endParaRPr lang="et-EE"/>
          </a:p>
        </p:txBody>
      </p:sp>
    </p:spTree>
    <p:extLst>
      <p:ext uri="{BB962C8B-B14F-4D97-AF65-F5344CB8AC3E}">
        <p14:creationId xmlns:p14="http://schemas.microsoft.com/office/powerpoint/2010/main" val="76113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B41743-7A09-41E1-B34C-B1A0367F5BD9}" type="datetimeFigureOut">
              <a:rPr lang="et-EE" smtClean="0"/>
              <a:t>1.10.2013</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2BC7DE57-5DFC-41C5-9986-B49C15704941}" type="slidenum">
              <a:rPr lang="et-EE" smtClean="0"/>
              <a:t>‹#›</a:t>
            </a:fld>
            <a:endParaRPr lang="et-EE"/>
          </a:p>
        </p:txBody>
      </p:sp>
    </p:spTree>
    <p:extLst>
      <p:ext uri="{BB962C8B-B14F-4D97-AF65-F5344CB8AC3E}">
        <p14:creationId xmlns:p14="http://schemas.microsoft.com/office/powerpoint/2010/main" val="395825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41743-7A09-41E1-B34C-B1A0367F5BD9}" type="datetimeFigureOut">
              <a:rPr lang="et-EE" smtClean="0"/>
              <a:t>1.10.2013</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7DE57-5DFC-41C5-9986-B49C15704941}" type="slidenum">
              <a:rPr lang="et-EE" smtClean="0"/>
              <a:t>‹#›</a:t>
            </a:fld>
            <a:endParaRPr lang="et-EE"/>
          </a:p>
        </p:txBody>
      </p:sp>
    </p:spTree>
    <p:extLst>
      <p:ext uri="{BB962C8B-B14F-4D97-AF65-F5344CB8AC3E}">
        <p14:creationId xmlns:p14="http://schemas.microsoft.com/office/powerpoint/2010/main" val="831405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dirty="0" smtClean="0"/>
              <a:t>Arhitektuur ja </a:t>
            </a:r>
            <a:r>
              <a:rPr lang="et-EE" dirty="0" err="1" smtClean="0"/>
              <a:t>Clean</a:t>
            </a:r>
            <a:r>
              <a:rPr lang="et-EE" dirty="0" smtClean="0"/>
              <a:t> </a:t>
            </a:r>
            <a:r>
              <a:rPr lang="et-EE" dirty="0" err="1" smtClean="0"/>
              <a:t>Code</a:t>
            </a:r>
            <a:endParaRPr lang="et-EE" dirty="0"/>
          </a:p>
        </p:txBody>
      </p:sp>
      <p:sp>
        <p:nvSpPr>
          <p:cNvPr id="3" name="Subtitle 2"/>
          <p:cNvSpPr>
            <a:spLocks noGrp="1"/>
          </p:cNvSpPr>
          <p:nvPr>
            <p:ph type="subTitle" idx="1"/>
          </p:nvPr>
        </p:nvSpPr>
        <p:spPr/>
        <p:txBody>
          <a:bodyPr/>
          <a:lstStyle/>
          <a:p>
            <a:r>
              <a:rPr lang="et-EE" dirty="0" smtClean="0"/>
              <a:t>Tanel Tenso ja Jekaterina Ivask</a:t>
            </a:r>
            <a:endParaRPr lang="et-EE" dirty="0"/>
          </a:p>
        </p:txBody>
      </p:sp>
    </p:spTree>
    <p:extLst>
      <p:ext uri="{BB962C8B-B14F-4D97-AF65-F5344CB8AC3E}">
        <p14:creationId xmlns:p14="http://schemas.microsoft.com/office/powerpoint/2010/main" val="1096653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Disain VS Arhitektuur</a:t>
            </a:r>
            <a:endParaRPr lang="et-EE" dirty="0"/>
          </a:p>
        </p:txBody>
      </p:sp>
      <p:sp>
        <p:nvSpPr>
          <p:cNvPr id="3" name="Content Placeholder 2"/>
          <p:cNvSpPr>
            <a:spLocks noGrp="1"/>
          </p:cNvSpPr>
          <p:nvPr>
            <p:ph idx="1"/>
          </p:nvPr>
        </p:nvSpPr>
        <p:spPr/>
        <p:txBody>
          <a:bodyPr/>
          <a:lstStyle/>
          <a:p>
            <a:r>
              <a:rPr lang="et-EE" dirty="0" smtClean="0"/>
              <a:t>Arhitektuur on – Skelett</a:t>
            </a:r>
          </a:p>
          <a:p>
            <a:r>
              <a:rPr lang="et-EE" dirty="0" smtClean="0"/>
              <a:t>Disain on - Liha</a:t>
            </a:r>
            <a:endParaRPr lang="et-EE" dirty="0"/>
          </a:p>
        </p:txBody>
      </p:sp>
    </p:spTree>
    <p:extLst>
      <p:ext uri="{BB962C8B-B14F-4D97-AF65-F5344CB8AC3E}">
        <p14:creationId xmlns:p14="http://schemas.microsoft.com/office/powerpoint/2010/main" val="1475818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Hea Arhitektuur on:</a:t>
            </a:r>
            <a:endParaRPr lang="et-EE" dirty="0"/>
          </a:p>
        </p:txBody>
      </p:sp>
      <p:sp>
        <p:nvSpPr>
          <p:cNvPr id="3" name="Content Placeholder 2"/>
          <p:cNvSpPr>
            <a:spLocks noGrp="1"/>
          </p:cNvSpPr>
          <p:nvPr>
            <p:ph idx="1"/>
          </p:nvPr>
        </p:nvSpPr>
        <p:spPr/>
        <p:txBody>
          <a:bodyPr/>
          <a:lstStyle/>
          <a:p>
            <a:r>
              <a:rPr lang="et-EE" dirty="0" smtClean="0"/>
              <a:t>Mitmekihiline abstraktsioonide süsteem</a:t>
            </a:r>
          </a:p>
          <a:p>
            <a:r>
              <a:rPr lang="et-EE" dirty="0" smtClean="0"/>
              <a:t>Igal kihil abstraktsioonid suhtlevad teine teisega. Nendel on hea liides</a:t>
            </a:r>
          </a:p>
          <a:p>
            <a:r>
              <a:rPr lang="et-EE" dirty="0" smtClean="0"/>
              <a:t>Realisatsiooni saab muuta sees, ilma liidese muutmisest</a:t>
            </a:r>
          </a:p>
          <a:p>
            <a:r>
              <a:rPr lang="et-EE" dirty="0" smtClean="0"/>
              <a:t>Lihtne arhitektuur, arusaadav</a:t>
            </a:r>
          </a:p>
          <a:p>
            <a:r>
              <a:rPr lang="et-EE" dirty="0" smtClean="0"/>
              <a:t>Kulude vähendamiseks pikemas perspektiivis</a:t>
            </a:r>
          </a:p>
          <a:p>
            <a:endParaRPr lang="et-EE" dirty="0"/>
          </a:p>
        </p:txBody>
      </p:sp>
    </p:spTree>
    <p:extLst>
      <p:ext uri="{BB962C8B-B14F-4D97-AF65-F5344CB8AC3E}">
        <p14:creationId xmlns:p14="http://schemas.microsoft.com/office/powerpoint/2010/main" val="3936251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260648"/>
            <a:ext cx="3106688" cy="1143000"/>
          </a:xfrm>
        </p:spPr>
        <p:txBody>
          <a:bodyPr/>
          <a:lstStyle/>
          <a:p>
            <a:r>
              <a:rPr lang="et-EE" dirty="0" smtClean="0"/>
              <a:t>Näide1</a:t>
            </a:r>
            <a:endParaRPr lang="et-E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6684" y="371796"/>
            <a:ext cx="5865516" cy="5865516"/>
          </a:xfrm>
        </p:spPr>
      </p:pic>
    </p:spTree>
    <p:extLst>
      <p:ext uri="{BB962C8B-B14F-4D97-AF65-F5344CB8AC3E}">
        <p14:creationId xmlns:p14="http://schemas.microsoft.com/office/powerpoint/2010/main" val="1530089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Näide2</a:t>
            </a:r>
            <a:endParaRPr lang="et-E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556792"/>
            <a:ext cx="8505404" cy="4467898"/>
          </a:xfrm>
        </p:spPr>
      </p:pic>
    </p:spTree>
    <p:extLst>
      <p:ext uri="{BB962C8B-B14F-4D97-AF65-F5344CB8AC3E}">
        <p14:creationId xmlns:p14="http://schemas.microsoft.com/office/powerpoint/2010/main" val="2756472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t-EE" dirty="0" smtClean="0"/>
              <a:t>Näide3</a:t>
            </a:r>
            <a:endParaRPr lang="et-E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086009"/>
            <a:ext cx="6624736" cy="5151303"/>
          </a:xfrm>
        </p:spPr>
      </p:pic>
    </p:spTree>
    <p:extLst>
      <p:ext uri="{BB962C8B-B14F-4D97-AF65-F5344CB8AC3E}">
        <p14:creationId xmlns:p14="http://schemas.microsoft.com/office/powerpoint/2010/main" val="2260320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Ülesanne</a:t>
            </a:r>
            <a:endParaRPr lang="et-EE" dirty="0"/>
          </a:p>
        </p:txBody>
      </p:sp>
      <p:sp>
        <p:nvSpPr>
          <p:cNvPr id="3" name="Content Placeholder 2"/>
          <p:cNvSpPr>
            <a:spLocks noGrp="1"/>
          </p:cNvSpPr>
          <p:nvPr>
            <p:ph idx="1"/>
          </p:nvPr>
        </p:nvSpPr>
        <p:spPr/>
        <p:txBody>
          <a:bodyPr/>
          <a:lstStyle/>
          <a:p>
            <a:r>
              <a:rPr lang="et-EE" dirty="0" smtClean="0"/>
              <a:t>Joonistada valmis oma tarkvara arhitektuur</a:t>
            </a:r>
          </a:p>
          <a:p>
            <a:r>
              <a:rPr lang="et-EE" dirty="0" smtClean="0"/>
              <a:t>Presenteerida klassi ees</a:t>
            </a:r>
          </a:p>
          <a:p>
            <a:r>
              <a:rPr lang="et-EE" dirty="0" smtClean="0"/>
              <a:t>Kommentaarid</a:t>
            </a:r>
          </a:p>
          <a:p>
            <a:endParaRPr lang="et-EE" dirty="0"/>
          </a:p>
        </p:txBody>
      </p:sp>
    </p:spTree>
    <p:extLst>
      <p:ext uri="{BB962C8B-B14F-4D97-AF65-F5344CB8AC3E}">
        <p14:creationId xmlns:p14="http://schemas.microsoft.com/office/powerpoint/2010/main" val="196922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457171" y="314175"/>
            <a:ext cx="8228763" cy="5775664"/>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et-EE"/>
              <a:t>Loetav kood</a:t>
            </a:r>
          </a:p>
          <a:p>
            <a:pPr marL="0" indent="0" algn="ctr">
              <a:buNone/>
            </a:pPr>
            <a:r>
              <a:rPr lang="et-EE"/>
              <a:t>(„</a:t>
            </a:r>
            <a:r>
              <a:rPr lang="et-EE" i="1"/>
              <a:t>Clean Code</a:t>
            </a:r>
            <a:r>
              <a:rPr lang="et-EE"/>
              <a:t>“)</a:t>
            </a:r>
          </a:p>
        </p:txBody>
      </p:sp>
    </p:spTree>
    <p:extLst>
      <p:ext uri="{BB962C8B-B14F-4D97-AF65-F5344CB8AC3E}">
        <p14:creationId xmlns:p14="http://schemas.microsoft.com/office/powerpoint/2010/main" val="638006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457171" y="314175"/>
            <a:ext cx="8228763" cy="5775664"/>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et-EE" dirty="0"/>
              <a:t>... kuna koodi </a:t>
            </a:r>
            <a:r>
              <a:rPr lang="et-EE" b="1" dirty="0"/>
              <a:t>loetakse 3 korda rohkem</a:t>
            </a:r>
            <a:r>
              <a:rPr lang="et-EE" dirty="0"/>
              <a:t> kui kirjutatakse</a:t>
            </a:r>
          </a:p>
        </p:txBody>
      </p:sp>
    </p:spTree>
    <p:extLst>
      <p:ext uri="{BB962C8B-B14F-4D97-AF65-F5344CB8AC3E}">
        <p14:creationId xmlns:p14="http://schemas.microsoft.com/office/powerpoint/2010/main" val="3883477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p:cNvSpPr>
          <p:nvPr/>
        </p:nvSpPr>
        <p:spPr>
          <a:xfrm>
            <a:off x="457171" y="314175"/>
            <a:ext cx="8228763" cy="5775664"/>
          </a:xfrm>
          <a:prstGeom prst="rect">
            <a:avLst/>
          </a:prstGeom>
        </p:spPr>
        <p:txBody>
          <a:bodyPr vert="horz" lIns="91440" tIns="45720" rIns="91440" bIns="45720" rtlCol="0" anchor="ctr">
            <a:normAutofit/>
          </a:bodyPr>
          <a:lstStyle>
            <a:defPPr lvl="0">
              <a:buSzPct val="45000"/>
              <a:buFont typeface="StarSymbol"/>
              <a:buNone/>
              <a:defRPr/>
            </a:defPPr>
            <a:lvl1pPr marL="342900" lvl="0" indent="-342900" algn="l" defTabSz="914400" rtl="0" eaLnBrk="1" latinLnBrk="0" hangingPunct="1">
              <a:spcBef>
                <a:spcPct val="20000"/>
              </a:spcBef>
              <a:buSzPct val="45000"/>
              <a:buFont typeface="StarSymbol"/>
              <a:buChar char="●"/>
              <a:defRPr sz="3200" kern="1200">
                <a:solidFill>
                  <a:schemeClr val="tx1"/>
                </a:solidFill>
                <a:latin typeface="+mn-lt"/>
                <a:ea typeface="+mn-ea"/>
                <a:cs typeface="+mn-cs"/>
              </a:defRPr>
            </a:lvl1pPr>
            <a:lvl2pPr marL="742950" lvl="1" indent="-285750" algn="l" defTabSz="914400" rtl="0" eaLnBrk="1" latinLnBrk="0" hangingPunct="1">
              <a:spcBef>
                <a:spcPct val="20000"/>
              </a:spcBef>
              <a:buSzPct val="45000"/>
              <a:buFont typeface="StarSymbol"/>
              <a:buChar char="●"/>
              <a:defRPr sz="2800" kern="1200">
                <a:solidFill>
                  <a:schemeClr val="tx1"/>
                </a:solidFill>
                <a:latin typeface="+mn-lt"/>
                <a:ea typeface="+mn-ea"/>
                <a:cs typeface="+mn-cs"/>
              </a:defRPr>
            </a:lvl2pPr>
            <a:lvl3pPr marL="1143000" lvl="2" indent="-228600" algn="l" defTabSz="914400" rtl="0" eaLnBrk="1" latinLnBrk="0" hangingPunct="1">
              <a:spcBef>
                <a:spcPct val="20000"/>
              </a:spcBef>
              <a:buSzPct val="45000"/>
              <a:buFont typeface="StarSymbol"/>
              <a:buChar char="●"/>
              <a:defRPr sz="2400" kern="1200">
                <a:solidFill>
                  <a:schemeClr val="tx1"/>
                </a:solidFill>
                <a:latin typeface="+mn-lt"/>
                <a:ea typeface="+mn-ea"/>
                <a:cs typeface="+mn-cs"/>
              </a:defRPr>
            </a:lvl3pPr>
            <a:lvl4pPr marL="1600200" lvl="3" indent="-228600" algn="l" defTabSz="914400" rtl="0" eaLnBrk="1" latinLnBrk="0" hangingPunct="1">
              <a:spcBef>
                <a:spcPct val="20000"/>
              </a:spcBef>
              <a:buSzPct val="45000"/>
              <a:buFont typeface="StarSymbol"/>
              <a:buChar char="●"/>
              <a:defRPr sz="2000" kern="1200">
                <a:solidFill>
                  <a:schemeClr val="tx1"/>
                </a:solidFill>
                <a:latin typeface="+mn-lt"/>
                <a:ea typeface="+mn-ea"/>
                <a:cs typeface="+mn-cs"/>
              </a:defRPr>
            </a:lvl4pPr>
            <a:lvl5pPr marL="2057400" lvl="4" indent="-228600" algn="l" defTabSz="914400" rtl="0" eaLnBrk="1" latinLnBrk="0" hangingPunct="1">
              <a:spcBef>
                <a:spcPct val="20000"/>
              </a:spcBef>
              <a:buSzPct val="45000"/>
              <a:buFont typeface="StarSymbol"/>
              <a:buChar char="●"/>
              <a:defRPr sz="2000" kern="1200">
                <a:solidFill>
                  <a:schemeClr val="tx1"/>
                </a:solidFill>
                <a:latin typeface="+mn-lt"/>
                <a:ea typeface="+mn-ea"/>
                <a:cs typeface="+mn-cs"/>
              </a:defRPr>
            </a:lvl5pPr>
            <a:lvl6pPr marL="2514600" lvl="5" indent="-228600" algn="l" defTabSz="914400" rtl="0" eaLnBrk="1" latinLnBrk="0" hangingPunct="1">
              <a:spcBef>
                <a:spcPct val="20000"/>
              </a:spcBef>
              <a:buSzPct val="45000"/>
              <a:buFont typeface="StarSymbol"/>
              <a:buChar char="●"/>
              <a:defRPr sz="2000" kern="1200">
                <a:solidFill>
                  <a:schemeClr val="tx1"/>
                </a:solidFill>
                <a:latin typeface="+mn-lt"/>
                <a:ea typeface="+mn-ea"/>
                <a:cs typeface="+mn-cs"/>
              </a:defRPr>
            </a:lvl6pPr>
            <a:lvl7pPr marL="2971800" lvl="6" indent="-228600" algn="l" defTabSz="914400" rtl="0" eaLnBrk="1" latinLnBrk="0" hangingPunct="1">
              <a:spcBef>
                <a:spcPct val="20000"/>
              </a:spcBef>
              <a:buSzPct val="45000"/>
              <a:buFont typeface="StarSymbol"/>
              <a:buChar char="●"/>
              <a:defRPr sz="2000" kern="1200">
                <a:solidFill>
                  <a:schemeClr val="tx1"/>
                </a:solidFill>
                <a:latin typeface="+mn-lt"/>
                <a:ea typeface="+mn-ea"/>
                <a:cs typeface="+mn-cs"/>
              </a:defRPr>
            </a:lvl7pPr>
            <a:lvl8pPr marL="3429000" lvl="7" indent="-228600" algn="l" defTabSz="914400" rtl="0" eaLnBrk="1" latinLnBrk="0" hangingPunct="1">
              <a:spcBef>
                <a:spcPct val="20000"/>
              </a:spcBef>
              <a:buSzPct val="45000"/>
              <a:buFont typeface="StarSymbol"/>
              <a:buChar char="●"/>
              <a:defRPr sz="2000" kern="1200">
                <a:solidFill>
                  <a:schemeClr val="tx1"/>
                </a:solidFill>
                <a:latin typeface="+mn-lt"/>
                <a:ea typeface="+mn-ea"/>
                <a:cs typeface="+mn-cs"/>
              </a:defRPr>
            </a:lvl8pPr>
            <a:lvl9pPr marL="3886200" lvl="8" indent="-228600" algn="l" defTabSz="914400" rtl="0" eaLnBrk="1" latinLnBrk="0" hangingPunct="1">
              <a:spcBef>
                <a:spcPct val="20000"/>
              </a:spcBef>
              <a:buSzPct val="45000"/>
              <a:buFont typeface="StarSymbol"/>
              <a:buChar char="●"/>
              <a:defRPr sz="2000" kern="1200">
                <a:solidFill>
                  <a:schemeClr val="tx1"/>
                </a:solidFill>
                <a:latin typeface="+mn-lt"/>
                <a:ea typeface="+mn-ea"/>
                <a:cs typeface="+mn-cs"/>
              </a:defRPr>
            </a:lvl9pPr>
          </a:lstStyle>
          <a:p>
            <a:pPr marL="0" indent="0" algn="ctr">
              <a:buFont typeface="StarSymbol"/>
              <a:buNone/>
            </a:pPr>
            <a:endParaRPr lang="et-EE" dirty="0"/>
          </a:p>
        </p:txBody>
      </p:sp>
      <p:sp>
        <p:nvSpPr>
          <p:cNvPr id="3" name="Subtitle 1"/>
          <p:cNvSpPr txBox="1">
            <a:spLocks/>
          </p:cNvSpPr>
          <p:nvPr/>
        </p:nvSpPr>
        <p:spPr>
          <a:xfrm>
            <a:off x="609571" y="466575"/>
            <a:ext cx="8228763" cy="5775664"/>
          </a:xfrm>
          <a:prstGeom prst="rect">
            <a:avLst/>
          </a:prstGeom>
        </p:spPr>
        <p:txBody>
          <a:bodyPr vert="horz" lIns="91440" tIns="45720" rIns="91440" bIns="45720" rtlCol="0" anchor="ctr">
            <a:normAutofit/>
          </a:bodyPr>
          <a:lstStyle>
            <a:defPPr lvl="0">
              <a:buSzPct val="45000"/>
              <a:buFont typeface="StarSymbol"/>
              <a:buNone/>
              <a:defRPr/>
            </a:defPPr>
            <a:lvl1pPr marL="342900" lvl="0" indent="-342900" algn="l" defTabSz="914400" rtl="0" eaLnBrk="1" latinLnBrk="0" hangingPunct="1">
              <a:spcBef>
                <a:spcPct val="20000"/>
              </a:spcBef>
              <a:buSzPct val="45000"/>
              <a:buFont typeface="StarSymbol"/>
              <a:buChar char="●"/>
              <a:defRPr sz="3200" kern="1200">
                <a:solidFill>
                  <a:schemeClr val="tx1"/>
                </a:solidFill>
                <a:latin typeface="+mn-lt"/>
                <a:ea typeface="+mn-ea"/>
                <a:cs typeface="+mn-cs"/>
              </a:defRPr>
            </a:lvl1pPr>
            <a:lvl2pPr marL="742950" lvl="1" indent="-285750" algn="l" defTabSz="914400" rtl="0" eaLnBrk="1" latinLnBrk="0" hangingPunct="1">
              <a:spcBef>
                <a:spcPct val="20000"/>
              </a:spcBef>
              <a:buSzPct val="45000"/>
              <a:buFont typeface="StarSymbol"/>
              <a:buChar char="●"/>
              <a:defRPr sz="2800" kern="1200">
                <a:solidFill>
                  <a:schemeClr val="tx1"/>
                </a:solidFill>
                <a:latin typeface="+mn-lt"/>
                <a:ea typeface="+mn-ea"/>
                <a:cs typeface="+mn-cs"/>
              </a:defRPr>
            </a:lvl2pPr>
            <a:lvl3pPr marL="1143000" lvl="2" indent="-228600" algn="l" defTabSz="914400" rtl="0" eaLnBrk="1" latinLnBrk="0" hangingPunct="1">
              <a:spcBef>
                <a:spcPct val="20000"/>
              </a:spcBef>
              <a:buSzPct val="45000"/>
              <a:buFont typeface="StarSymbol"/>
              <a:buChar char="●"/>
              <a:defRPr sz="2400" kern="1200">
                <a:solidFill>
                  <a:schemeClr val="tx1"/>
                </a:solidFill>
                <a:latin typeface="+mn-lt"/>
                <a:ea typeface="+mn-ea"/>
                <a:cs typeface="+mn-cs"/>
              </a:defRPr>
            </a:lvl3pPr>
            <a:lvl4pPr marL="1600200" lvl="3" indent="-228600" algn="l" defTabSz="914400" rtl="0" eaLnBrk="1" latinLnBrk="0" hangingPunct="1">
              <a:spcBef>
                <a:spcPct val="20000"/>
              </a:spcBef>
              <a:buSzPct val="45000"/>
              <a:buFont typeface="StarSymbol"/>
              <a:buChar char="●"/>
              <a:defRPr sz="2000" kern="1200">
                <a:solidFill>
                  <a:schemeClr val="tx1"/>
                </a:solidFill>
                <a:latin typeface="+mn-lt"/>
                <a:ea typeface="+mn-ea"/>
                <a:cs typeface="+mn-cs"/>
              </a:defRPr>
            </a:lvl4pPr>
            <a:lvl5pPr marL="2057400" lvl="4" indent="-228600" algn="l" defTabSz="914400" rtl="0" eaLnBrk="1" latinLnBrk="0" hangingPunct="1">
              <a:spcBef>
                <a:spcPct val="20000"/>
              </a:spcBef>
              <a:buSzPct val="45000"/>
              <a:buFont typeface="StarSymbol"/>
              <a:buChar char="●"/>
              <a:defRPr sz="2000" kern="1200">
                <a:solidFill>
                  <a:schemeClr val="tx1"/>
                </a:solidFill>
                <a:latin typeface="+mn-lt"/>
                <a:ea typeface="+mn-ea"/>
                <a:cs typeface="+mn-cs"/>
              </a:defRPr>
            </a:lvl5pPr>
            <a:lvl6pPr marL="2514600" lvl="5" indent="-228600" algn="l" defTabSz="914400" rtl="0" eaLnBrk="1" latinLnBrk="0" hangingPunct="1">
              <a:spcBef>
                <a:spcPct val="20000"/>
              </a:spcBef>
              <a:buSzPct val="45000"/>
              <a:buFont typeface="StarSymbol"/>
              <a:buChar char="●"/>
              <a:defRPr sz="2000" kern="1200">
                <a:solidFill>
                  <a:schemeClr val="tx1"/>
                </a:solidFill>
                <a:latin typeface="+mn-lt"/>
                <a:ea typeface="+mn-ea"/>
                <a:cs typeface="+mn-cs"/>
              </a:defRPr>
            </a:lvl6pPr>
            <a:lvl7pPr marL="2971800" lvl="6" indent="-228600" algn="l" defTabSz="914400" rtl="0" eaLnBrk="1" latinLnBrk="0" hangingPunct="1">
              <a:spcBef>
                <a:spcPct val="20000"/>
              </a:spcBef>
              <a:buSzPct val="45000"/>
              <a:buFont typeface="StarSymbol"/>
              <a:buChar char="●"/>
              <a:defRPr sz="2000" kern="1200">
                <a:solidFill>
                  <a:schemeClr val="tx1"/>
                </a:solidFill>
                <a:latin typeface="+mn-lt"/>
                <a:ea typeface="+mn-ea"/>
                <a:cs typeface="+mn-cs"/>
              </a:defRPr>
            </a:lvl7pPr>
            <a:lvl8pPr marL="3429000" lvl="7" indent="-228600" algn="l" defTabSz="914400" rtl="0" eaLnBrk="1" latinLnBrk="0" hangingPunct="1">
              <a:spcBef>
                <a:spcPct val="20000"/>
              </a:spcBef>
              <a:buSzPct val="45000"/>
              <a:buFont typeface="StarSymbol"/>
              <a:buChar char="●"/>
              <a:defRPr sz="2000" kern="1200">
                <a:solidFill>
                  <a:schemeClr val="tx1"/>
                </a:solidFill>
                <a:latin typeface="+mn-lt"/>
                <a:ea typeface="+mn-ea"/>
                <a:cs typeface="+mn-cs"/>
              </a:defRPr>
            </a:lvl8pPr>
            <a:lvl9pPr marL="3886200" lvl="8" indent="-228600" algn="l" defTabSz="914400" rtl="0" eaLnBrk="1" latinLnBrk="0" hangingPunct="1">
              <a:spcBef>
                <a:spcPct val="20000"/>
              </a:spcBef>
              <a:buSzPct val="45000"/>
              <a:buFont typeface="StarSymbol"/>
              <a:buChar char="●"/>
              <a:defRPr sz="2000" kern="1200">
                <a:solidFill>
                  <a:schemeClr val="tx1"/>
                </a:solidFill>
                <a:latin typeface="+mn-lt"/>
                <a:ea typeface="+mn-ea"/>
                <a:cs typeface="+mn-cs"/>
              </a:defRPr>
            </a:lvl9pPr>
          </a:lstStyle>
          <a:p>
            <a:pPr marL="0" indent="0" algn="ctr">
              <a:buFont typeface="StarSymbol"/>
              <a:buNone/>
            </a:pPr>
            <a:endParaRPr lang="et-EE" dirty="0"/>
          </a:p>
        </p:txBody>
      </p:sp>
      <p:sp>
        <p:nvSpPr>
          <p:cNvPr id="5" name="Content Placeholder 4"/>
          <p:cNvSpPr>
            <a:spLocks noGrp="1"/>
          </p:cNvSpPr>
          <p:nvPr>
            <p:ph idx="1"/>
          </p:nvPr>
        </p:nvSpPr>
        <p:spPr>
          <a:xfrm>
            <a:off x="457200" y="314176"/>
            <a:ext cx="8229600" cy="5811988"/>
          </a:xfrm>
        </p:spPr>
        <p:txBody>
          <a:bodyPr>
            <a:normAutofit fontScale="92500" lnSpcReduction="10000"/>
          </a:bodyPr>
          <a:lstStyle/>
          <a:p>
            <a:r>
              <a:rPr lang="et-EE" dirty="0" smtClean="0"/>
              <a:t>Ärge kasutage ebaselged prefiksid ja sufiksid (näiteks Ungari märke </a:t>
            </a:r>
            <a:r>
              <a:rPr lang="et-EE" dirty="0" smtClean="0">
                <a:sym typeface="Wingdings" panose="05000000000000000000" pitchFamily="2" charset="2"/>
              </a:rPr>
              <a:t> </a:t>
            </a:r>
            <a:r>
              <a:rPr lang="et-EE" dirty="0" smtClean="0"/>
              <a:t>)</a:t>
            </a:r>
          </a:p>
          <a:p>
            <a:r>
              <a:rPr lang="et-EE" dirty="0" smtClean="0"/>
              <a:t>Ärge kasutage alamkriipsu sõnade erastamiseks identifikaatori sees, see pikendab ID ja on halvastiloetav. Kasutage </a:t>
            </a:r>
            <a:r>
              <a:rPr lang="et-EE" dirty="0" err="1" smtClean="0"/>
              <a:t>Pascal</a:t>
            </a:r>
            <a:r>
              <a:rPr lang="et-EE" dirty="0" smtClean="0"/>
              <a:t> või </a:t>
            </a:r>
            <a:r>
              <a:rPr lang="et-EE" dirty="0" err="1" smtClean="0"/>
              <a:t>Kemal</a:t>
            </a:r>
            <a:r>
              <a:rPr lang="et-EE" dirty="0" smtClean="0"/>
              <a:t> koodi stiilid. </a:t>
            </a:r>
            <a:r>
              <a:rPr lang="et-EE" dirty="0" err="1" smtClean="0"/>
              <a:t>Pascal</a:t>
            </a:r>
            <a:r>
              <a:rPr lang="et-EE" dirty="0" smtClean="0"/>
              <a:t>: </a:t>
            </a:r>
            <a:r>
              <a:rPr lang="et-EE" b="1" dirty="0" err="1" smtClean="0"/>
              <a:t>B</a:t>
            </a:r>
            <a:r>
              <a:rPr lang="et-EE" dirty="0" err="1" smtClean="0"/>
              <a:t>ack</a:t>
            </a:r>
            <a:r>
              <a:rPr lang="et-EE" b="1" dirty="0" err="1" smtClean="0"/>
              <a:t>C</a:t>
            </a:r>
            <a:r>
              <a:rPr lang="et-EE" dirty="0" err="1" smtClean="0"/>
              <a:t>olor</a:t>
            </a:r>
            <a:r>
              <a:rPr lang="et-EE" dirty="0" smtClean="0"/>
              <a:t>, </a:t>
            </a:r>
            <a:r>
              <a:rPr lang="et-EE" b="1" dirty="0" err="1" smtClean="0"/>
              <a:t>L</a:t>
            </a:r>
            <a:r>
              <a:rPr lang="et-EE" dirty="0" err="1" smtClean="0"/>
              <a:t>ast</a:t>
            </a:r>
            <a:r>
              <a:rPr lang="et-EE" b="1" dirty="0" err="1" smtClean="0"/>
              <a:t>M</a:t>
            </a:r>
            <a:r>
              <a:rPr lang="et-EE" dirty="0" err="1" smtClean="0"/>
              <a:t>odified</a:t>
            </a:r>
            <a:r>
              <a:rPr lang="et-EE" dirty="0" smtClean="0"/>
              <a:t>, </a:t>
            </a:r>
            <a:r>
              <a:rPr lang="et-EE" b="1" dirty="0" err="1" smtClean="0"/>
              <a:t>D</a:t>
            </a:r>
            <a:r>
              <a:rPr lang="et-EE" dirty="0" err="1" smtClean="0"/>
              <a:t>ate</a:t>
            </a:r>
            <a:r>
              <a:rPr lang="et-EE" b="1" dirty="0" err="1" smtClean="0"/>
              <a:t>T</a:t>
            </a:r>
            <a:r>
              <a:rPr lang="et-EE" dirty="0" err="1" smtClean="0"/>
              <a:t>ime</a:t>
            </a:r>
            <a:r>
              <a:rPr lang="et-EE" dirty="0" smtClean="0"/>
              <a:t>. </a:t>
            </a:r>
            <a:r>
              <a:rPr lang="et-EE" dirty="0" err="1" smtClean="0"/>
              <a:t>Kemal</a:t>
            </a:r>
            <a:r>
              <a:rPr lang="et-EE" dirty="0" smtClean="0"/>
              <a:t>: </a:t>
            </a:r>
            <a:r>
              <a:rPr lang="et-EE" b="1" dirty="0" err="1" smtClean="0"/>
              <a:t>b</a:t>
            </a:r>
            <a:r>
              <a:rPr lang="et-EE" dirty="0" err="1" smtClean="0"/>
              <a:t>order</a:t>
            </a:r>
            <a:r>
              <a:rPr lang="et-EE" b="1" dirty="0" err="1" smtClean="0"/>
              <a:t>C</a:t>
            </a:r>
            <a:r>
              <a:rPr lang="et-EE" dirty="0" err="1" smtClean="0"/>
              <a:t>olor</a:t>
            </a:r>
            <a:r>
              <a:rPr lang="et-EE" dirty="0" smtClean="0"/>
              <a:t>, </a:t>
            </a:r>
            <a:r>
              <a:rPr lang="et-EE" b="1" dirty="0" err="1" smtClean="0"/>
              <a:t>a</a:t>
            </a:r>
            <a:r>
              <a:rPr lang="et-EE" dirty="0" err="1" smtClean="0"/>
              <a:t>ccess</a:t>
            </a:r>
            <a:r>
              <a:rPr lang="et-EE" b="1" dirty="0" err="1" smtClean="0"/>
              <a:t>T</a:t>
            </a:r>
            <a:r>
              <a:rPr lang="et-EE" dirty="0" err="1" smtClean="0"/>
              <a:t>ime</a:t>
            </a:r>
            <a:r>
              <a:rPr lang="et-EE" dirty="0" smtClean="0"/>
              <a:t>, </a:t>
            </a:r>
            <a:r>
              <a:rPr lang="et-EE" b="1" dirty="0" err="1" smtClean="0"/>
              <a:t>t</a:t>
            </a:r>
            <a:r>
              <a:rPr lang="et-EE" dirty="0" err="1" smtClean="0"/>
              <a:t>emplate</a:t>
            </a:r>
            <a:r>
              <a:rPr lang="et-EE" b="1" dirty="0" err="1" smtClean="0"/>
              <a:t>N</a:t>
            </a:r>
            <a:r>
              <a:rPr lang="et-EE" dirty="0" err="1" smtClean="0"/>
              <a:t>ame</a:t>
            </a:r>
            <a:r>
              <a:rPr lang="et-EE" dirty="0" smtClean="0"/>
              <a:t>.</a:t>
            </a:r>
          </a:p>
          <a:p>
            <a:r>
              <a:rPr lang="et-EE" dirty="0" smtClean="0"/>
              <a:t>Ärge kasutage lühendeid. Mõelge teiste peale, kes hakkab koodi lugema</a:t>
            </a:r>
          </a:p>
          <a:p>
            <a:r>
              <a:rPr lang="et-EE" dirty="0" smtClean="0"/>
              <a:t>Ärge kirjutage väga pikad identifikaatorid</a:t>
            </a:r>
          </a:p>
          <a:p>
            <a:r>
              <a:rPr lang="et-EE" dirty="0" smtClean="0"/>
              <a:t>Kasutage need sõnad, mis täpselt ja lühidalt kirjeldavad eesmärgi või tähenduse olemust</a:t>
            </a:r>
            <a:endParaRPr lang="et-EE" dirty="0"/>
          </a:p>
        </p:txBody>
      </p:sp>
    </p:spTree>
    <p:extLst>
      <p:ext uri="{BB962C8B-B14F-4D97-AF65-F5344CB8AC3E}">
        <p14:creationId xmlns:p14="http://schemas.microsoft.com/office/powerpoint/2010/main" val="540831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lnSpcReduction="10000"/>
          </a:bodyPr>
          <a:lstStyle/>
          <a:p>
            <a:r>
              <a:rPr lang="et-EE" dirty="0" smtClean="0"/>
              <a:t>Andke nimed, mis ei kordu ja ei </a:t>
            </a:r>
            <a:r>
              <a:rPr lang="et-EE" dirty="0" smtClean="0"/>
              <a:t>erine </a:t>
            </a:r>
            <a:r>
              <a:rPr lang="et-EE" dirty="0" smtClean="0"/>
              <a:t>tähtede suuruse järgi</a:t>
            </a:r>
          </a:p>
          <a:p>
            <a:r>
              <a:rPr lang="et-EE" dirty="0" smtClean="0"/>
              <a:t>Kirjutage lihtsad nimed. Loe nimi ette, siis kirjuta</a:t>
            </a:r>
          </a:p>
          <a:p>
            <a:r>
              <a:rPr lang="et-EE" dirty="0" smtClean="0"/>
              <a:t>Ära kasuta lühendeid: </a:t>
            </a:r>
            <a:r>
              <a:rPr lang="et-EE" dirty="0" err="1" smtClean="0"/>
              <a:t>GetWindow</a:t>
            </a:r>
            <a:r>
              <a:rPr lang="et-EE" dirty="0" smtClean="0"/>
              <a:t>, NOT </a:t>
            </a:r>
            <a:r>
              <a:rPr lang="et-EE" dirty="0" err="1" smtClean="0"/>
              <a:t>GetWin</a:t>
            </a:r>
            <a:r>
              <a:rPr lang="et-EE" dirty="0" smtClean="0"/>
              <a:t>.</a:t>
            </a:r>
          </a:p>
          <a:p>
            <a:r>
              <a:rPr lang="et-EE" dirty="0" smtClean="0"/>
              <a:t>Ära kasuta akronüümid, juhul kui nad pole üldtunnustatud</a:t>
            </a:r>
          </a:p>
          <a:p>
            <a:r>
              <a:rPr lang="et-EE" dirty="0" smtClean="0"/>
              <a:t>Kasutage levinud akronüümid pika fraasi lühendamiseks. </a:t>
            </a:r>
            <a:r>
              <a:rPr lang="et-EE" i="1" dirty="0"/>
              <a:t>UI</a:t>
            </a:r>
            <a:r>
              <a:rPr lang="et-EE" dirty="0"/>
              <a:t> </a:t>
            </a:r>
            <a:r>
              <a:rPr lang="et-EE" dirty="0" smtClean="0">
                <a:sym typeface="Wingdings" panose="05000000000000000000" pitchFamily="2" charset="2"/>
              </a:rPr>
              <a:t> </a:t>
            </a:r>
            <a:r>
              <a:rPr lang="et-EE" dirty="0" err="1" smtClean="0"/>
              <a:t>User</a:t>
            </a:r>
            <a:r>
              <a:rPr lang="et-EE" dirty="0" smtClean="0"/>
              <a:t> </a:t>
            </a:r>
            <a:r>
              <a:rPr lang="et-EE" dirty="0" err="1" smtClean="0"/>
              <a:t>Interface</a:t>
            </a:r>
            <a:r>
              <a:rPr lang="et-EE" dirty="0" smtClean="0"/>
              <a:t>; </a:t>
            </a:r>
            <a:r>
              <a:rPr lang="et-EE" i="1" dirty="0" err="1" smtClean="0"/>
              <a:t>Olap</a:t>
            </a:r>
            <a:r>
              <a:rPr lang="et-EE" dirty="0" smtClean="0"/>
              <a:t> </a:t>
            </a:r>
            <a:r>
              <a:rPr lang="et-EE" dirty="0" smtClean="0">
                <a:sym typeface="Wingdings" panose="05000000000000000000" pitchFamily="2" charset="2"/>
              </a:rPr>
              <a:t> </a:t>
            </a:r>
            <a:r>
              <a:rPr lang="et-EE" dirty="0" err="1" smtClean="0"/>
              <a:t>On-line</a:t>
            </a:r>
            <a:r>
              <a:rPr lang="et-EE" dirty="0" smtClean="0"/>
              <a:t> </a:t>
            </a:r>
            <a:r>
              <a:rPr lang="et-EE" dirty="0" err="1"/>
              <a:t>Analytical</a:t>
            </a:r>
            <a:r>
              <a:rPr lang="et-EE" dirty="0"/>
              <a:t> </a:t>
            </a:r>
            <a:r>
              <a:rPr lang="et-EE" dirty="0" err="1" smtClean="0"/>
              <a:t>Processing</a:t>
            </a:r>
            <a:endParaRPr lang="et-EE" dirty="0" smtClean="0"/>
          </a:p>
          <a:p>
            <a:endParaRPr lang="et-EE" dirty="0"/>
          </a:p>
        </p:txBody>
      </p:sp>
    </p:spTree>
    <p:extLst>
      <p:ext uri="{BB962C8B-B14F-4D97-AF65-F5344CB8AC3E}">
        <p14:creationId xmlns:p14="http://schemas.microsoft.com/office/powerpoint/2010/main" val="2888116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Arhitektuur</a:t>
            </a:r>
            <a:endParaRPr lang="et-E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7257" y="1268760"/>
            <a:ext cx="4156951" cy="5077523"/>
          </a:xfrm>
        </p:spPr>
      </p:pic>
    </p:spTree>
    <p:extLst>
      <p:ext uri="{BB962C8B-B14F-4D97-AF65-F5344CB8AC3E}">
        <p14:creationId xmlns:p14="http://schemas.microsoft.com/office/powerpoint/2010/main" val="3029345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096" y="274638"/>
            <a:ext cx="3250704" cy="1210146"/>
          </a:xfrm>
        </p:spPr>
        <p:txBody>
          <a:bodyPr>
            <a:normAutofit fontScale="90000"/>
          </a:bodyPr>
          <a:lstStyle/>
          <a:p>
            <a:r>
              <a:rPr lang="et-EE" dirty="0" smtClean="0"/>
              <a:t>Ärge neid sõnu kasutage</a:t>
            </a:r>
            <a:endParaRPr lang="et-E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1701871"/>
              </p:ext>
            </p:extLst>
          </p:nvPr>
        </p:nvGraphicFramePr>
        <p:xfrm>
          <a:off x="755576" y="188652"/>
          <a:ext cx="4752530" cy="6407322"/>
        </p:xfrm>
        <a:graphic>
          <a:graphicData uri="http://schemas.openxmlformats.org/drawingml/2006/table">
            <a:tbl>
              <a:tblPr/>
              <a:tblGrid>
                <a:gridCol w="950506"/>
                <a:gridCol w="950506"/>
                <a:gridCol w="950506"/>
                <a:gridCol w="950506"/>
                <a:gridCol w="950506"/>
              </a:tblGrid>
              <a:tr h="214646">
                <a:tc>
                  <a:txBody>
                    <a:bodyPr/>
                    <a:lstStyle/>
                    <a:p>
                      <a:r>
                        <a:rPr lang="et-EE" sz="1100" b="1" dirty="0" err="1"/>
                        <a:t>AddHandler</a:t>
                      </a:r>
                      <a:endParaRPr lang="et-EE" sz="1100" b="1" dirty="0"/>
                    </a:p>
                  </a:txBody>
                  <a:tcPr marL="22221" marR="22221" marT="22221" marB="22221" anchor="ctr">
                    <a:lnL>
                      <a:noFill/>
                    </a:lnL>
                    <a:lnR>
                      <a:noFill/>
                    </a:lnR>
                    <a:lnT>
                      <a:noFill/>
                    </a:lnT>
                    <a:lnB>
                      <a:noFill/>
                    </a:lnB>
                  </a:tcPr>
                </a:tc>
                <a:tc>
                  <a:txBody>
                    <a:bodyPr/>
                    <a:lstStyle/>
                    <a:p>
                      <a:r>
                        <a:rPr lang="et-EE" sz="1100" b="1"/>
                        <a:t>AddressOf</a:t>
                      </a:r>
                    </a:p>
                  </a:txBody>
                  <a:tcPr marL="22221" marR="22221" marT="22221" marB="22221" anchor="ctr">
                    <a:lnL>
                      <a:noFill/>
                    </a:lnL>
                    <a:lnR>
                      <a:noFill/>
                    </a:lnR>
                    <a:lnT>
                      <a:noFill/>
                    </a:lnT>
                    <a:lnB>
                      <a:noFill/>
                    </a:lnB>
                  </a:tcPr>
                </a:tc>
                <a:tc>
                  <a:txBody>
                    <a:bodyPr/>
                    <a:lstStyle/>
                    <a:p>
                      <a:r>
                        <a:rPr lang="et-EE" sz="1100" b="1"/>
                        <a:t>Alias</a:t>
                      </a:r>
                    </a:p>
                  </a:txBody>
                  <a:tcPr marL="22221" marR="22221" marT="22221" marB="22221" anchor="ctr">
                    <a:lnL>
                      <a:noFill/>
                    </a:lnL>
                    <a:lnR>
                      <a:noFill/>
                    </a:lnR>
                    <a:lnT>
                      <a:noFill/>
                    </a:lnT>
                    <a:lnB>
                      <a:noFill/>
                    </a:lnB>
                  </a:tcPr>
                </a:tc>
                <a:tc>
                  <a:txBody>
                    <a:bodyPr/>
                    <a:lstStyle/>
                    <a:p>
                      <a:r>
                        <a:rPr lang="et-EE" sz="1050" b="1" dirty="0"/>
                        <a:t>And</a:t>
                      </a:r>
                    </a:p>
                  </a:txBody>
                  <a:tcPr marL="22221" marR="22221" marT="22221" marB="22221" anchor="ctr">
                    <a:lnL>
                      <a:noFill/>
                    </a:lnL>
                    <a:lnR>
                      <a:noFill/>
                    </a:lnR>
                    <a:lnT>
                      <a:noFill/>
                    </a:lnT>
                    <a:lnB>
                      <a:noFill/>
                    </a:lnB>
                  </a:tcPr>
                </a:tc>
                <a:tc>
                  <a:txBody>
                    <a:bodyPr/>
                    <a:lstStyle/>
                    <a:p>
                      <a:r>
                        <a:rPr lang="et-EE" sz="1050" b="1"/>
                        <a:t>Ansi</a:t>
                      </a:r>
                    </a:p>
                  </a:txBody>
                  <a:tcPr marL="22221" marR="22221" marT="22221" marB="22221" anchor="ctr">
                    <a:lnL>
                      <a:noFill/>
                    </a:lnL>
                    <a:lnR>
                      <a:noFill/>
                    </a:lnR>
                    <a:lnT>
                      <a:noFill/>
                    </a:lnT>
                    <a:lnB>
                      <a:noFill/>
                    </a:lnB>
                  </a:tcPr>
                </a:tc>
              </a:tr>
              <a:tr h="214646">
                <a:tc>
                  <a:txBody>
                    <a:bodyPr/>
                    <a:lstStyle/>
                    <a:p>
                      <a:r>
                        <a:rPr lang="et-EE" sz="1100" b="1"/>
                        <a:t>As</a:t>
                      </a:r>
                    </a:p>
                  </a:txBody>
                  <a:tcPr marL="22221" marR="22221" marT="22221" marB="22221" anchor="ctr">
                    <a:lnL>
                      <a:noFill/>
                    </a:lnL>
                    <a:lnR>
                      <a:noFill/>
                    </a:lnR>
                    <a:lnT>
                      <a:noFill/>
                    </a:lnT>
                    <a:lnB>
                      <a:noFill/>
                    </a:lnB>
                  </a:tcPr>
                </a:tc>
                <a:tc>
                  <a:txBody>
                    <a:bodyPr/>
                    <a:lstStyle/>
                    <a:p>
                      <a:r>
                        <a:rPr lang="et-EE" sz="1100" b="1"/>
                        <a:t>Assembly</a:t>
                      </a:r>
                    </a:p>
                  </a:txBody>
                  <a:tcPr marL="22221" marR="22221" marT="22221" marB="22221" anchor="ctr">
                    <a:lnL>
                      <a:noFill/>
                    </a:lnL>
                    <a:lnR>
                      <a:noFill/>
                    </a:lnR>
                    <a:lnT>
                      <a:noFill/>
                    </a:lnT>
                    <a:lnB>
                      <a:noFill/>
                    </a:lnB>
                  </a:tcPr>
                </a:tc>
                <a:tc>
                  <a:txBody>
                    <a:bodyPr/>
                    <a:lstStyle/>
                    <a:p>
                      <a:r>
                        <a:rPr lang="et-EE" sz="1100" b="1"/>
                        <a:t>Auto</a:t>
                      </a:r>
                    </a:p>
                  </a:txBody>
                  <a:tcPr marL="22221" marR="22221" marT="22221" marB="22221" anchor="ctr">
                    <a:lnL>
                      <a:noFill/>
                    </a:lnL>
                    <a:lnR>
                      <a:noFill/>
                    </a:lnR>
                    <a:lnT>
                      <a:noFill/>
                    </a:lnT>
                    <a:lnB>
                      <a:noFill/>
                    </a:lnB>
                  </a:tcPr>
                </a:tc>
                <a:tc>
                  <a:txBody>
                    <a:bodyPr/>
                    <a:lstStyle/>
                    <a:p>
                      <a:r>
                        <a:rPr lang="et-EE" sz="1050" b="1" dirty="0" err="1"/>
                        <a:t>Base</a:t>
                      </a:r>
                      <a:endParaRPr lang="et-EE" sz="1050" b="1" dirty="0"/>
                    </a:p>
                  </a:txBody>
                  <a:tcPr marL="22221" marR="22221" marT="22221" marB="22221" anchor="ctr">
                    <a:lnL>
                      <a:noFill/>
                    </a:lnL>
                    <a:lnR>
                      <a:noFill/>
                    </a:lnR>
                    <a:lnT>
                      <a:noFill/>
                    </a:lnT>
                    <a:lnB>
                      <a:noFill/>
                    </a:lnB>
                  </a:tcPr>
                </a:tc>
                <a:tc>
                  <a:txBody>
                    <a:bodyPr/>
                    <a:lstStyle/>
                    <a:p>
                      <a:r>
                        <a:rPr lang="et-EE" sz="1050" b="1" dirty="0" err="1"/>
                        <a:t>Boolean</a:t>
                      </a:r>
                      <a:endParaRPr lang="et-EE" sz="1050" b="1" dirty="0"/>
                    </a:p>
                  </a:txBody>
                  <a:tcPr marL="22221" marR="22221" marT="22221" marB="22221" anchor="ctr">
                    <a:lnL>
                      <a:noFill/>
                    </a:lnL>
                    <a:lnR>
                      <a:noFill/>
                    </a:lnR>
                    <a:lnT>
                      <a:noFill/>
                    </a:lnT>
                    <a:lnB>
                      <a:noFill/>
                    </a:lnB>
                  </a:tcPr>
                </a:tc>
              </a:tr>
              <a:tr h="214646">
                <a:tc>
                  <a:txBody>
                    <a:bodyPr/>
                    <a:lstStyle/>
                    <a:p>
                      <a:r>
                        <a:rPr lang="et-EE" sz="1100" b="1"/>
                        <a:t>ByRef</a:t>
                      </a:r>
                    </a:p>
                  </a:txBody>
                  <a:tcPr marL="22221" marR="22221" marT="22221" marB="22221" anchor="ctr">
                    <a:lnL>
                      <a:noFill/>
                    </a:lnL>
                    <a:lnR>
                      <a:noFill/>
                    </a:lnR>
                    <a:lnT>
                      <a:noFill/>
                    </a:lnT>
                    <a:lnB>
                      <a:noFill/>
                    </a:lnB>
                  </a:tcPr>
                </a:tc>
                <a:tc>
                  <a:txBody>
                    <a:bodyPr/>
                    <a:lstStyle/>
                    <a:p>
                      <a:r>
                        <a:rPr lang="et-EE" sz="1100" b="1"/>
                        <a:t>Byte</a:t>
                      </a:r>
                    </a:p>
                  </a:txBody>
                  <a:tcPr marL="22221" marR="22221" marT="22221" marB="22221" anchor="ctr">
                    <a:lnL>
                      <a:noFill/>
                    </a:lnL>
                    <a:lnR>
                      <a:noFill/>
                    </a:lnR>
                    <a:lnT>
                      <a:noFill/>
                    </a:lnT>
                    <a:lnB>
                      <a:noFill/>
                    </a:lnB>
                  </a:tcPr>
                </a:tc>
                <a:tc>
                  <a:txBody>
                    <a:bodyPr/>
                    <a:lstStyle/>
                    <a:p>
                      <a:r>
                        <a:rPr lang="et-EE" sz="1100" b="1"/>
                        <a:t>ByVal</a:t>
                      </a:r>
                    </a:p>
                  </a:txBody>
                  <a:tcPr marL="22221" marR="22221" marT="22221" marB="22221" anchor="ctr">
                    <a:lnL>
                      <a:noFill/>
                    </a:lnL>
                    <a:lnR>
                      <a:noFill/>
                    </a:lnR>
                    <a:lnT>
                      <a:noFill/>
                    </a:lnT>
                    <a:lnB>
                      <a:noFill/>
                    </a:lnB>
                  </a:tcPr>
                </a:tc>
                <a:tc>
                  <a:txBody>
                    <a:bodyPr/>
                    <a:lstStyle/>
                    <a:p>
                      <a:r>
                        <a:rPr lang="et-EE" sz="1050" b="1"/>
                        <a:t>Call</a:t>
                      </a:r>
                    </a:p>
                  </a:txBody>
                  <a:tcPr marL="22221" marR="22221" marT="22221" marB="22221" anchor="ctr">
                    <a:lnL>
                      <a:noFill/>
                    </a:lnL>
                    <a:lnR>
                      <a:noFill/>
                    </a:lnR>
                    <a:lnT>
                      <a:noFill/>
                    </a:lnT>
                    <a:lnB>
                      <a:noFill/>
                    </a:lnB>
                  </a:tcPr>
                </a:tc>
                <a:tc>
                  <a:txBody>
                    <a:bodyPr/>
                    <a:lstStyle/>
                    <a:p>
                      <a:r>
                        <a:rPr lang="et-EE" sz="1050" b="1" dirty="0" err="1"/>
                        <a:t>Case</a:t>
                      </a:r>
                      <a:endParaRPr lang="et-EE" sz="1050" b="1" dirty="0"/>
                    </a:p>
                  </a:txBody>
                  <a:tcPr marL="22221" marR="22221" marT="22221" marB="22221" anchor="ctr">
                    <a:lnL>
                      <a:noFill/>
                    </a:lnL>
                    <a:lnR>
                      <a:noFill/>
                    </a:lnR>
                    <a:lnT>
                      <a:noFill/>
                    </a:lnT>
                    <a:lnB>
                      <a:noFill/>
                    </a:lnB>
                  </a:tcPr>
                </a:tc>
              </a:tr>
              <a:tr h="214646">
                <a:tc>
                  <a:txBody>
                    <a:bodyPr/>
                    <a:lstStyle/>
                    <a:p>
                      <a:r>
                        <a:rPr lang="et-EE" sz="1100" b="1"/>
                        <a:t>Catch</a:t>
                      </a:r>
                    </a:p>
                  </a:txBody>
                  <a:tcPr marL="22221" marR="22221" marT="22221" marB="22221" anchor="ctr">
                    <a:lnL>
                      <a:noFill/>
                    </a:lnL>
                    <a:lnR>
                      <a:noFill/>
                    </a:lnR>
                    <a:lnT>
                      <a:noFill/>
                    </a:lnT>
                    <a:lnB>
                      <a:noFill/>
                    </a:lnB>
                  </a:tcPr>
                </a:tc>
                <a:tc>
                  <a:txBody>
                    <a:bodyPr/>
                    <a:lstStyle/>
                    <a:p>
                      <a:r>
                        <a:rPr lang="et-EE" sz="1100" b="1"/>
                        <a:t>CBool</a:t>
                      </a:r>
                    </a:p>
                  </a:txBody>
                  <a:tcPr marL="22221" marR="22221" marT="22221" marB="22221" anchor="ctr">
                    <a:lnL>
                      <a:noFill/>
                    </a:lnL>
                    <a:lnR>
                      <a:noFill/>
                    </a:lnR>
                    <a:lnT>
                      <a:noFill/>
                    </a:lnT>
                    <a:lnB>
                      <a:noFill/>
                    </a:lnB>
                  </a:tcPr>
                </a:tc>
                <a:tc>
                  <a:txBody>
                    <a:bodyPr/>
                    <a:lstStyle/>
                    <a:p>
                      <a:r>
                        <a:rPr lang="et-EE" sz="1100" b="1"/>
                        <a:t>CByte</a:t>
                      </a:r>
                    </a:p>
                  </a:txBody>
                  <a:tcPr marL="22221" marR="22221" marT="22221" marB="22221" anchor="ctr">
                    <a:lnL>
                      <a:noFill/>
                    </a:lnL>
                    <a:lnR>
                      <a:noFill/>
                    </a:lnR>
                    <a:lnT>
                      <a:noFill/>
                    </a:lnT>
                    <a:lnB>
                      <a:noFill/>
                    </a:lnB>
                  </a:tcPr>
                </a:tc>
                <a:tc>
                  <a:txBody>
                    <a:bodyPr/>
                    <a:lstStyle/>
                    <a:p>
                      <a:r>
                        <a:rPr lang="et-EE" sz="1050" b="1"/>
                        <a:t>CChar</a:t>
                      </a:r>
                    </a:p>
                  </a:txBody>
                  <a:tcPr marL="22221" marR="22221" marT="22221" marB="22221" anchor="ctr">
                    <a:lnL>
                      <a:noFill/>
                    </a:lnL>
                    <a:lnR>
                      <a:noFill/>
                    </a:lnR>
                    <a:lnT>
                      <a:noFill/>
                    </a:lnT>
                    <a:lnB>
                      <a:noFill/>
                    </a:lnB>
                  </a:tcPr>
                </a:tc>
                <a:tc>
                  <a:txBody>
                    <a:bodyPr/>
                    <a:lstStyle/>
                    <a:p>
                      <a:r>
                        <a:rPr lang="et-EE" sz="1050" b="1" dirty="0" err="1"/>
                        <a:t>CDate</a:t>
                      </a:r>
                      <a:endParaRPr lang="et-EE" sz="1050" b="1" dirty="0"/>
                    </a:p>
                  </a:txBody>
                  <a:tcPr marL="22221" marR="22221" marT="22221" marB="22221" anchor="ctr">
                    <a:lnL>
                      <a:noFill/>
                    </a:lnL>
                    <a:lnR>
                      <a:noFill/>
                    </a:lnR>
                    <a:lnT>
                      <a:noFill/>
                    </a:lnT>
                    <a:lnB>
                      <a:noFill/>
                    </a:lnB>
                  </a:tcPr>
                </a:tc>
              </a:tr>
              <a:tr h="214646">
                <a:tc>
                  <a:txBody>
                    <a:bodyPr/>
                    <a:lstStyle/>
                    <a:p>
                      <a:r>
                        <a:rPr lang="et-EE" sz="1100" b="1"/>
                        <a:t>CDec</a:t>
                      </a:r>
                    </a:p>
                  </a:txBody>
                  <a:tcPr marL="22221" marR="22221" marT="22221" marB="22221" anchor="ctr">
                    <a:lnL>
                      <a:noFill/>
                    </a:lnL>
                    <a:lnR>
                      <a:noFill/>
                    </a:lnR>
                    <a:lnT>
                      <a:noFill/>
                    </a:lnT>
                    <a:lnB>
                      <a:noFill/>
                    </a:lnB>
                  </a:tcPr>
                </a:tc>
                <a:tc>
                  <a:txBody>
                    <a:bodyPr/>
                    <a:lstStyle/>
                    <a:p>
                      <a:r>
                        <a:rPr lang="et-EE" sz="1100" b="1"/>
                        <a:t>CDbl</a:t>
                      </a:r>
                    </a:p>
                  </a:txBody>
                  <a:tcPr marL="22221" marR="22221" marT="22221" marB="22221" anchor="ctr">
                    <a:lnL>
                      <a:noFill/>
                    </a:lnL>
                    <a:lnR>
                      <a:noFill/>
                    </a:lnR>
                    <a:lnT>
                      <a:noFill/>
                    </a:lnT>
                    <a:lnB>
                      <a:noFill/>
                    </a:lnB>
                  </a:tcPr>
                </a:tc>
                <a:tc>
                  <a:txBody>
                    <a:bodyPr/>
                    <a:lstStyle/>
                    <a:p>
                      <a:r>
                        <a:rPr lang="et-EE" sz="1100" b="1"/>
                        <a:t>Char</a:t>
                      </a:r>
                    </a:p>
                  </a:txBody>
                  <a:tcPr marL="22221" marR="22221" marT="22221" marB="22221" anchor="ctr">
                    <a:lnL>
                      <a:noFill/>
                    </a:lnL>
                    <a:lnR>
                      <a:noFill/>
                    </a:lnR>
                    <a:lnT>
                      <a:noFill/>
                    </a:lnT>
                    <a:lnB>
                      <a:noFill/>
                    </a:lnB>
                  </a:tcPr>
                </a:tc>
                <a:tc>
                  <a:txBody>
                    <a:bodyPr/>
                    <a:lstStyle/>
                    <a:p>
                      <a:r>
                        <a:rPr lang="et-EE" sz="1050" b="1"/>
                        <a:t>CInt</a:t>
                      </a:r>
                    </a:p>
                  </a:txBody>
                  <a:tcPr marL="22221" marR="22221" marT="22221" marB="22221" anchor="ctr">
                    <a:lnL>
                      <a:noFill/>
                    </a:lnL>
                    <a:lnR>
                      <a:noFill/>
                    </a:lnR>
                    <a:lnT>
                      <a:noFill/>
                    </a:lnT>
                    <a:lnB>
                      <a:noFill/>
                    </a:lnB>
                  </a:tcPr>
                </a:tc>
                <a:tc>
                  <a:txBody>
                    <a:bodyPr/>
                    <a:lstStyle/>
                    <a:p>
                      <a:r>
                        <a:rPr lang="et-EE" sz="1050" b="1" dirty="0" err="1"/>
                        <a:t>Class</a:t>
                      </a:r>
                      <a:endParaRPr lang="et-EE" sz="1050" b="1" dirty="0"/>
                    </a:p>
                  </a:txBody>
                  <a:tcPr marL="22221" marR="22221" marT="22221" marB="22221" anchor="ctr">
                    <a:lnL>
                      <a:noFill/>
                    </a:lnL>
                    <a:lnR>
                      <a:noFill/>
                    </a:lnR>
                    <a:lnT>
                      <a:noFill/>
                    </a:lnT>
                    <a:lnB>
                      <a:noFill/>
                    </a:lnB>
                  </a:tcPr>
                </a:tc>
              </a:tr>
              <a:tr h="214646">
                <a:tc>
                  <a:txBody>
                    <a:bodyPr/>
                    <a:lstStyle/>
                    <a:p>
                      <a:r>
                        <a:rPr lang="et-EE" sz="1100" b="1"/>
                        <a:t>CLng</a:t>
                      </a:r>
                    </a:p>
                  </a:txBody>
                  <a:tcPr marL="22221" marR="22221" marT="22221" marB="22221" anchor="ctr">
                    <a:lnL>
                      <a:noFill/>
                    </a:lnL>
                    <a:lnR>
                      <a:noFill/>
                    </a:lnR>
                    <a:lnT>
                      <a:noFill/>
                    </a:lnT>
                    <a:lnB>
                      <a:noFill/>
                    </a:lnB>
                  </a:tcPr>
                </a:tc>
                <a:tc>
                  <a:txBody>
                    <a:bodyPr/>
                    <a:lstStyle/>
                    <a:p>
                      <a:r>
                        <a:rPr lang="et-EE" sz="1100" b="1"/>
                        <a:t>CObj</a:t>
                      </a:r>
                    </a:p>
                  </a:txBody>
                  <a:tcPr marL="22221" marR="22221" marT="22221" marB="22221" anchor="ctr">
                    <a:lnL>
                      <a:noFill/>
                    </a:lnL>
                    <a:lnR>
                      <a:noFill/>
                    </a:lnR>
                    <a:lnT>
                      <a:noFill/>
                    </a:lnT>
                    <a:lnB>
                      <a:noFill/>
                    </a:lnB>
                  </a:tcPr>
                </a:tc>
                <a:tc>
                  <a:txBody>
                    <a:bodyPr/>
                    <a:lstStyle/>
                    <a:p>
                      <a:r>
                        <a:rPr lang="et-EE" sz="1100" b="1"/>
                        <a:t>Const</a:t>
                      </a:r>
                    </a:p>
                  </a:txBody>
                  <a:tcPr marL="22221" marR="22221" marT="22221" marB="22221" anchor="ctr">
                    <a:lnL>
                      <a:noFill/>
                    </a:lnL>
                    <a:lnR>
                      <a:noFill/>
                    </a:lnR>
                    <a:lnT>
                      <a:noFill/>
                    </a:lnT>
                    <a:lnB>
                      <a:noFill/>
                    </a:lnB>
                  </a:tcPr>
                </a:tc>
                <a:tc>
                  <a:txBody>
                    <a:bodyPr/>
                    <a:lstStyle/>
                    <a:p>
                      <a:r>
                        <a:rPr lang="et-EE" sz="1050" b="1"/>
                        <a:t>CShort</a:t>
                      </a:r>
                    </a:p>
                  </a:txBody>
                  <a:tcPr marL="22221" marR="22221" marT="22221" marB="22221" anchor="ctr">
                    <a:lnL>
                      <a:noFill/>
                    </a:lnL>
                    <a:lnR>
                      <a:noFill/>
                    </a:lnR>
                    <a:lnT>
                      <a:noFill/>
                    </a:lnT>
                    <a:lnB>
                      <a:noFill/>
                    </a:lnB>
                  </a:tcPr>
                </a:tc>
                <a:tc>
                  <a:txBody>
                    <a:bodyPr/>
                    <a:lstStyle/>
                    <a:p>
                      <a:r>
                        <a:rPr lang="et-EE" sz="1050" b="1" dirty="0" err="1"/>
                        <a:t>CSng</a:t>
                      </a:r>
                      <a:endParaRPr lang="et-EE" sz="1050" b="1" dirty="0"/>
                    </a:p>
                  </a:txBody>
                  <a:tcPr marL="22221" marR="22221" marT="22221" marB="22221" anchor="ctr">
                    <a:lnL>
                      <a:noFill/>
                    </a:lnL>
                    <a:lnR>
                      <a:noFill/>
                    </a:lnR>
                    <a:lnT>
                      <a:noFill/>
                    </a:lnT>
                    <a:lnB>
                      <a:noFill/>
                    </a:lnB>
                  </a:tcPr>
                </a:tc>
              </a:tr>
              <a:tr h="214646">
                <a:tc>
                  <a:txBody>
                    <a:bodyPr/>
                    <a:lstStyle/>
                    <a:p>
                      <a:r>
                        <a:rPr lang="et-EE" sz="1100" b="1"/>
                        <a:t>CStr</a:t>
                      </a:r>
                    </a:p>
                  </a:txBody>
                  <a:tcPr marL="22221" marR="22221" marT="22221" marB="22221" anchor="ctr">
                    <a:lnL>
                      <a:noFill/>
                    </a:lnL>
                    <a:lnR>
                      <a:noFill/>
                    </a:lnR>
                    <a:lnT>
                      <a:noFill/>
                    </a:lnT>
                    <a:lnB>
                      <a:noFill/>
                    </a:lnB>
                  </a:tcPr>
                </a:tc>
                <a:tc>
                  <a:txBody>
                    <a:bodyPr/>
                    <a:lstStyle/>
                    <a:p>
                      <a:r>
                        <a:rPr lang="et-EE" sz="1100" b="1"/>
                        <a:t>CType</a:t>
                      </a:r>
                    </a:p>
                  </a:txBody>
                  <a:tcPr marL="22221" marR="22221" marT="22221" marB="22221" anchor="ctr">
                    <a:lnL>
                      <a:noFill/>
                    </a:lnL>
                    <a:lnR>
                      <a:noFill/>
                    </a:lnR>
                    <a:lnT>
                      <a:noFill/>
                    </a:lnT>
                    <a:lnB>
                      <a:noFill/>
                    </a:lnB>
                  </a:tcPr>
                </a:tc>
                <a:tc>
                  <a:txBody>
                    <a:bodyPr/>
                    <a:lstStyle/>
                    <a:p>
                      <a:r>
                        <a:rPr lang="et-EE" sz="1100" b="1"/>
                        <a:t>Date</a:t>
                      </a:r>
                    </a:p>
                  </a:txBody>
                  <a:tcPr marL="22221" marR="22221" marT="22221" marB="22221" anchor="ctr">
                    <a:lnL>
                      <a:noFill/>
                    </a:lnL>
                    <a:lnR>
                      <a:noFill/>
                    </a:lnR>
                    <a:lnT>
                      <a:noFill/>
                    </a:lnT>
                    <a:lnB>
                      <a:noFill/>
                    </a:lnB>
                  </a:tcPr>
                </a:tc>
                <a:tc>
                  <a:txBody>
                    <a:bodyPr/>
                    <a:lstStyle/>
                    <a:p>
                      <a:r>
                        <a:rPr lang="et-EE" sz="1050" b="1"/>
                        <a:t>Decimal</a:t>
                      </a:r>
                    </a:p>
                  </a:txBody>
                  <a:tcPr marL="22221" marR="22221" marT="22221" marB="22221" anchor="ctr">
                    <a:lnL>
                      <a:noFill/>
                    </a:lnL>
                    <a:lnR>
                      <a:noFill/>
                    </a:lnR>
                    <a:lnT>
                      <a:noFill/>
                    </a:lnT>
                    <a:lnB>
                      <a:noFill/>
                    </a:lnB>
                  </a:tcPr>
                </a:tc>
                <a:tc>
                  <a:txBody>
                    <a:bodyPr/>
                    <a:lstStyle/>
                    <a:p>
                      <a:r>
                        <a:rPr lang="et-EE" sz="1050" b="1" dirty="0" err="1"/>
                        <a:t>Declare</a:t>
                      </a:r>
                      <a:endParaRPr lang="et-EE" sz="1050" b="1" dirty="0"/>
                    </a:p>
                  </a:txBody>
                  <a:tcPr marL="22221" marR="22221" marT="22221" marB="22221" anchor="ctr">
                    <a:lnL>
                      <a:noFill/>
                    </a:lnL>
                    <a:lnR>
                      <a:noFill/>
                    </a:lnR>
                    <a:lnT>
                      <a:noFill/>
                    </a:lnT>
                    <a:lnB>
                      <a:noFill/>
                    </a:lnB>
                  </a:tcPr>
                </a:tc>
              </a:tr>
              <a:tr h="214646">
                <a:tc>
                  <a:txBody>
                    <a:bodyPr/>
                    <a:lstStyle/>
                    <a:p>
                      <a:r>
                        <a:rPr lang="et-EE" sz="1100" b="1"/>
                        <a:t>Default</a:t>
                      </a:r>
                    </a:p>
                  </a:txBody>
                  <a:tcPr marL="22221" marR="22221" marT="22221" marB="22221" anchor="ctr">
                    <a:lnL>
                      <a:noFill/>
                    </a:lnL>
                    <a:lnR>
                      <a:noFill/>
                    </a:lnR>
                    <a:lnT>
                      <a:noFill/>
                    </a:lnT>
                    <a:lnB>
                      <a:noFill/>
                    </a:lnB>
                  </a:tcPr>
                </a:tc>
                <a:tc>
                  <a:txBody>
                    <a:bodyPr/>
                    <a:lstStyle/>
                    <a:p>
                      <a:r>
                        <a:rPr lang="et-EE" sz="1100" b="1"/>
                        <a:t>Delegate</a:t>
                      </a:r>
                    </a:p>
                  </a:txBody>
                  <a:tcPr marL="22221" marR="22221" marT="22221" marB="22221" anchor="ctr">
                    <a:lnL>
                      <a:noFill/>
                    </a:lnL>
                    <a:lnR>
                      <a:noFill/>
                    </a:lnR>
                    <a:lnT>
                      <a:noFill/>
                    </a:lnT>
                    <a:lnB>
                      <a:noFill/>
                    </a:lnB>
                  </a:tcPr>
                </a:tc>
                <a:tc>
                  <a:txBody>
                    <a:bodyPr/>
                    <a:lstStyle/>
                    <a:p>
                      <a:r>
                        <a:rPr lang="et-EE" sz="1100" b="1"/>
                        <a:t>Dim</a:t>
                      </a:r>
                    </a:p>
                  </a:txBody>
                  <a:tcPr marL="22221" marR="22221" marT="22221" marB="22221" anchor="ctr">
                    <a:lnL>
                      <a:noFill/>
                    </a:lnL>
                    <a:lnR>
                      <a:noFill/>
                    </a:lnR>
                    <a:lnT>
                      <a:noFill/>
                    </a:lnT>
                    <a:lnB>
                      <a:noFill/>
                    </a:lnB>
                  </a:tcPr>
                </a:tc>
                <a:tc>
                  <a:txBody>
                    <a:bodyPr/>
                    <a:lstStyle/>
                    <a:p>
                      <a:r>
                        <a:rPr lang="et-EE" sz="1050" b="1"/>
                        <a:t>Do</a:t>
                      </a:r>
                    </a:p>
                  </a:txBody>
                  <a:tcPr marL="22221" marR="22221" marT="22221" marB="22221" anchor="ctr">
                    <a:lnL>
                      <a:noFill/>
                    </a:lnL>
                    <a:lnR>
                      <a:noFill/>
                    </a:lnR>
                    <a:lnT>
                      <a:noFill/>
                    </a:lnT>
                    <a:lnB>
                      <a:noFill/>
                    </a:lnB>
                  </a:tcPr>
                </a:tc>
                <a:tc>
                  <a:txBody>
                    <a:bodyPr/>
                    <a:lstStyle/>
                    <a:p>
                      <a:r>
                        <a:rPr lang="et-EE" sz="1050" b="1" dirty="0" err="1"/>
                        <a:t>Double</a:t>
                      </a:r>
                      <a:endParaRPr lang="et-EE" sz="1050" b="1" dirty="0"/>
                    </a:p>
                  </a:txBody>
                  <a:tcPr marL="22221" marR="22221" marT="22221" marB="22221" anchor="ctr">
                    <a:lnL>
                      <a:noFill/>
                    </a:lnL>
                    <a:lnR>
                      <a:noFill/>
                    </a:lnR>
                    <a:lnT>
                      <a:noFill/>
                    </a:lnT>
                    <a:lnB>
                      <a:noFill/>
                    </a:lnB>
                  </a:tcPr>
                </a:tc>
              </a:tr>
              <a:tr h="214646">
                <a:tc>
                  <a:txBody>
                    <a:bodyPr/>
                    <a:lstStyle/>
                    <a:p>
                      <a:r>
                        <a:rPr lang="et-EE" sz="1100" b="1"/>
                        <a:t>Each</a:t>
                      </a:r>
                    </a:p>
                  </a:txBody>
                  <a:tcPr marL="22221" marR="22221" marT="22221" marB="22221" anchor="ctr">
                    <a:lnL>
                      <a:noFill/>
                    </a:lnL>
                    <a:lnR>
                      <a:noFill/>
                    </a:lnR>
                    <a:lnT>
                      <a:noFill/>
                    </a:lnT>
                    <a:lnB>
                      <a:noFill/>
                    </a:lnB>
                  </a:tcPr>
                </a:tc>
                <a:tc>
                  <a:txBody>
                    <a:bodyPr/>
                    <a:lstStyle/>
                    <a:p>
                      <a:r>
                        <a:rPr lang="et-EE" sz="1100" b="1"/>
                        <a:t>Else</a:t>
                      </a:r>
                    </a:p>
                  </a:txBody>
                  <a:tcPr marL="22221" marR="22221" marT="22221" marB="22221" anchor="ctr">
                    <a:lnL>
                      <a:noFill/>
                    </a:lnL>
                    <a:lnR>
                      <a:noFill/>
                    </a:lnR>
                    <a:lnT>
                      <a:noFill/>
                    </a:lnT>
                    <a:lnB>
                      <a:noFill/>
                    </a:lnB>
                  </a:tcPr>
                </a:tc>
                <a:tc>
                  <a:txBody>
                    <a:bodyPr/>
                    <a:lstStyle/>
                    <a:p>
                      <a:r>
                        <a:rPr lang="et-EE" sz="1100" b="1"/>
                        <a:t>ElseIf</a:t>
                      </a:r>
                    </a:p>
                  </a:txBody>
                  <a:tcPr marL="22221" marR="22221" marT="22221" marB="22221" anchor="ctr">
                    <a:lnL>
                      <a:noFill/>
                    </a:lnL>
                    <a:lnR>
                      <a:noFill/>
                    </a:lnR>
                    <a:lnT>
                      <a:noFill/>
                    </a:lnT>
                    <a:lnB>
                      <a:noFill/>
                    </a:lnB>
                  </a:tcPr>
                </a:tc>
                <a:tc>
                  <a:txBody>
                    <a:bodyPr/>
                    <a:lstStyle/>
                    <a:p>
                      <a:r>
                        <a:rPr lang="et-EE" sz="1050" b="1"/>
                        <a:t>End</a:t>
                      </a:r>
                    </a:p>
                  </a:txBody>
                  <a:tcPr marL="22221" marR="22221" marT="22221" marB="22221" anchor="ctr">
                    <a:lnL>
                      <a:noFill/>
                    </a:lnL>
                    <a:lnR>
                      <a:noFill/>
                    </a:lnR>
                    <a:lnT>
                      <a:noFill/>
                    </a:lnT>
                    <a:lnB>
                      <a:noFill/>
                    </a:lnB>
                  </a:tcPr>
                </a:tc>
                <a:tc>
                  <a:txBody>
                    <a:bodyPr/>
                    <a:lstStyle/>
                    <a:p>
                      <a:r>
                        <a:rPr lang="et-EE" sz="1050" b="1" dirty="0" err="1"/>
                        <a:t>Enum</a:t>
                      </a:r>
                      <a:endParaRPr lang="et-EE" sz="1050" b="1" dirty="0"/>
                    </a:p>
                  </a:txBody>
                  <a:tcPr marL="22221" marR="22221" marT="22221" marB="22221" anchor="ctr">
                    <a:lnL>
                      <a:noFill/>
                    </a:lnL>
                    <a:lnR>
                      <a:noFill/>
                    </a:lnR>
                    <a:lnT>
                      <a:noFill/>
                    </a:lnT>
                    <a:lnB>
                      <a:noFill/>
                    </a:lnB>
                  </a:tcPr>
                </a:tc>
              </a:tr>
              <a:tr h="214646">
                <a:tc>
                  <a:txBody>
                    <a:bodyPr/>
                    <a:lstStyle/>
                    <a:p>
                      <a:r>
                        <a:rPr lang="et-EE" sz="1100" b="1"/>
                        <a:t>Erase</a:t>
                      </a:r>
                    </a:p>
                  </a:txBody>
                  <a:tcPr marL="22221" marR="22221" marT="22221" marB="22221" anchor="ctr">
                    <a:lnL>
                      <a:noFill/>
                    </a:lnL>
                    <a:lnR>
                      <a:noFill/>
                    </a:lnR>
                    <a:lnT>
                      <a:noFill/>
                    </a:lnT>
                    <a:lnB>
                      <a:noFill/>
                    </a:lnB>
                  </a:tcPr>
                </a:tc>
                <a:tc>
                  <a:txBody>
                    <a:bodyPr/>
                    <a:lstStyle/>
                    <a:p>
                      <a:r>
                        <a:rPr lang="et-EE" sz="1100" b="1"/>
                        <a:t>Error</a:t>
                      </a:r>
                    </a:p>
                  </a:txBody>
                  <a:tcPr marL="22221" marR="22221" marT="22221" marB="22221" anchor="ctr">
                    <a:lnL>
                      <a:noFill/>
                    </a:lnL>
                    <a:lnR>
                      <a:noFill/>
                    </a:lnR>
                    <a:lnT>
                      <a:noFill/>
                    </a:lnT>
                    <a:lnB>
                      <a:noFill/>
                    </a:lnB>
                  </a:tcPr>
                </a:tc>
                <a:tc>
                  <a:txBody>
                    <a:bodyPr/>
                    <a:lstStyle/>
                    <a:p>
                      <a:r>
                        <a:rPr lang="et-EE" sz="1100" b="1"/>
                        <a:t>Event</a:t>
                      </a:r>
                    </a:p>
                  </a:txBody>
                  <a:tcPr marL="22221" marR="22221" marT="22221" marB="22221" anchor="ctr">
                    <a:lnL>
                      <a:noFill/>
                    </a:lnL>
                    <a:lnR>
                      <a:noFill/>
                    </a:lnR>
                    <a:lnT>
                      <a:noFill/>
                    </a:lnT>
                    <a:lnB>
                      <a:noFill/>
                    </a:lnB>
                  </a:tcPr>
                </a:tc>
                <a:tc>
                  <a:txBody>
                    <a:bodyPr/>
                    <a:lstStyle/>
                    <a:p>
                      <a:r>
                        <a:rPr lang="et-EE" sz="1050" b="1" dirty="0" err="1"/>
                        <a:t>Exit</a:t>
                      </a:r>
                      <a:endParaRPr lang="et-EE" sz="1050" b="1" dirty="0"/>
                    </a:p>
                  </a:txBody>
                  <a:tcPr marL="22221" marR="22221" marT="22221" marB="22221" anchor="ctr">
                    <a:lnL>
                      <a:noFill/>
                    </a:lnL>
                    <a:lnR>
                      <a:noFill/>
                    </a:lnR>
                    <a:lnT>
                      <a:noFill/>
                    </a:lnT>
                    <a:lnB>
                      <a:noFill/>
                    </a:lnB>
                  </a:tcPr>
                </a:tc>
                <a:tc>
                  <a:txBody>
                    <a:bodyPr/>
                    <a:lstStyle/>
                    <a:p>
                      <a:r>
                        <a:rPr lang="et-EE" sz="1050" b="1" dirty="0" err="1"/>
                        <a:t>ExternalSource</a:t>
                      </a:r>
                      <a:endParaRPr lang="et-EE" sz="1050" b="1" dirty="0"/>
                    </a:p>
                  </a:txBody>
                  <a:tcPr marL="22221" marR="22221" marT="22221" marB="22221" anchor="ctr">
                    <a:lnL>
                      <a:noFill/>
                    </a:lnL>
                    <a:lnR>
                      <a:noFill/>
                    </a:lnR>
                    <a:lnT>
                      <a:noFill/>
                    </a:lnT>
                    <a:lnB>
                      <a:noFill/>
                    </a:lnB>
                  </a:tcPr>
                </a:tc>
              </a:tr>
              <a:tr h="214646">
                <a:tc>
                  <a:txBody>
                    <a:bodyPr/>
                    <a:lstStyle/>
                    <a:p>
                      <a:r>
                        <a:rPr lang="et-EE" sz="1100" b="1"/>
                        <a:t>False</a:t>
                      </a:r>
                    </a:p>
                  </a:txBody>
                  <a:tcPr marL="22221" marR="22221" marT="22221" marB="22221" anchor="ctr">
                    <a:lnL>
                      <a:noFill/>
                    </a:lnL>
                    <a:lnR>
                      <a:noFill/>
                    </a:lnR>
                    <a:lnT>
                      <a:noFill/>
                    </a:lnT>
                    <a:lnB>
                      <a:noFill/>
                    </a:lnB>
                  </a:tcPr>
                </a:tc>
                <a:tc>
                  <a:txBody>
                    <a:bodyPr/>
                    <a:lstStyle/>
                    <a:p>
                      <a:r>
                        <a:rPr lang="et-EE" sz="1100" b="1"/>
                        <a:t>Finalize</a:t>
                      </a:r>
                    </a:p>
                  </a:txBody>
                  <a:tcPr marL="22221" marR="22221" marT="22221" marB="22221" anchor="ctr">
                    <a:lnL>
                      <a:noFill/>
                    </a:lnL>
                    <a:lnR>
                      <a:noFill/>
                    </a:lnR>
                    <a:lnT>
                      <a:noFill/>
                    </a:lnT>
                    <a:lnB>
                      <a:noFill/>
                    </a:lnB>
                  </a:tcPr>
                </a:tc>
                <a:tc>
                  <a:txBody>
                    <a:bodyPr/>
                    <a:lstStyle/>
                    <a:p>
                      <a:r>
                        <a:rPr lang="et-EE" sz="1100" b="1"/>
                        <a:t>Finally</a:t>
                      </a:r>
                    </a:p>
                  </a:txBody>
                  <a:tcPr marL="22221" marR="22221" marT="22221" marB="22221" anchor="ctr">
                    <a:lnL>
                      <a:noFill/>
                    </a:lnL>
                    <a:lnR>
                      <a:noFill/>
                    </a:lnR>
                    <a:lnT>
                      <a:noFill/>
                    </a:lnT>
                    <a:lnB>
                      <a:noFill/>
                    </a:lnB>
                  </a:tcPr>
                </a:tc>
                <a:tc>
                  <a:txBody>
                    <a:bodyPr/>
                    <a:lstStyle/>
                    <a:p>
                      <a:r>
                        <a:rPr lang="et-EE" sz="1050" b="1"/>
                        <a:t>Float</a:t>
                      </a:r>
                    </a:p>
                  </a:txBody>
                  <a:tcPr marL="22221" marR="22221" marT="22221" marB="22221" anchor="ctr">
                    <a:lnL>
                      <a:noFill/>
                    </a:lnL>
                    <a:lnR>
                      <a:noFill/>
                    </a:lnR>
                    <a:lnT>
                      <a:noFill/>
                    </a:lnT>
                    <a:lnB>
                      <a:noFill/>
                    </a:lnB>
                  </a:tcPr>
                </a:tc>
                <a:tc>
                  <a:txBody>
                    <a:bodyPr/>
                    <a:lstStyle/>
                    <a:p>
                      <a:r>
                        <a:rPr lang="et-EE" sz="1050" b="1" dirty="0" err="1"/>
                        <a:t>For</a:t>
                      </a:r>
                      <a:endParaRPr lang="et-EE" sz="1050" b="1" dirty="0"/>
                    </a:p>
                  </a:txBody>
                  <a:tcPr marL="22221" marR="22221" marT="22221" marB="22221" anchor="ctr">
                    <a:lnL>
                      <a:noFill/>
                    </a:lnL>
                    <a:lnR>
                      <a:noFill/>
                    </a:lnR>
                    <a:lnT>
                      <a:noFill/>
                    </a:lnT>
                    <a:lnB>
                      <a:noFill/>
                    </a:lnB>
                  </a:tcPr>
                </a:tc>
              </a:tr>
              <a:tr h="214646">
                <a:tc>
                  <a:txBody>
                    <a:bodyPr/>
                    <a:lstStyle/>
                    <a:p>
                      <a:r>
                        <a:rPr lang="et-EE" sz="1100" b="1"/>
                        <a:t>Friend</a:t>
                      </a:r>
                    </a:p>
                  </a:txBody>
                  <a:tcPr marL="22221" marR="22221" marT="22221" marB="22221" anchor="ctr">
                    <a:lnL>
                      <a:noFill/>
                    </a:lnL>
                    <a:lnR>
                      <a:noFill/>
                    </a:lnR>
                    <a:lnT>
                      <a:noFill/>
                    </a:lnT>
                    <a:lnB>
                      <a:noFill/>
                    </a:lnB>
                  </a:tcPr>
                </a:tc>
                <a:tc>
                  <a:txBody>
                    <a:bodyPr/>
                    <a:lstStyle/>
                    <a:p>
                      <a:r>
                        <a:rPr lang="et-EE" sz="1100" b="1"/>
                        <a:t>Function</a:t>
                      </a:r>
                    </a:p>
                  </a:txBody>
                  <a:tcPr marL="22221" marR="22221" marT="22221" marB="22221" anchor="ctr">
                    <a:lnL>
                      <a:noFill/>
                    </a:lnL>
                    <a:lnR>
                      <a:noFill/>
                    </a:lnR>
                    <a:lnT>
                      <a:noFill/>
                    </a:lnT>
                    <a:lnB>
                      <a:noFill/>
                    </a:lnB>
                  </a:tcPr>
                </a:tc>
                <a:tc>
                  <a:txBody>
                    <a:bodyPr/>
                    <a:lstStyle/>
                    <a:p>
                      <a:r>
                        <a:rPr lang="et-EE" sz="1100" b="1"/>
                        <a:t>Get</a:t>
                      </a:r>
                    </a:p>
                  </a:txBody>
                  <a:tcPr marL="22221" marR="22221" marT="22221" marB="22221" anchor="ctr">
                    <a:lnL>
                      <a:noFill/>
                    </a:lnL>
                    <a:lnR>
                      <a:noFill/>
                    </a:lnR>
                    <a:lnT>
                      <a:noFill/>
                    </a:lnT>
                    <a:lnB>
                      <a:noFill/>
                    </a:lnB>
                  </a:tcPr>
                </a:tc>
                <a:tc>
                  <a:txBody>
                    <a:bodyPr/>
                    <a:lstStyle/>
                    <a:p>
                      <a:r>
                        <a:rPr lang="et-EE" sz="1050" b="1"/>
                        <a:t>GetType</a:t>
                      </a:r>
                    </a:p>
                  </a:txBody>
                  <a:tcPr marL="22221" marR="22221" marT="22221" marB="22221" anchor="ctr">
                    <a:lnL>
                      <a:noFill/>
                    </a:lnL>
                    <a:lnR>
                      <a:noFill/>
                    </a:lnR>
                    <a:lnT>
                      <a:noFill/>
                    </a:lnT>
                    <a:lnB>
                      <a:noFill/>
                    </a:lnB>
                  </a:tcPr>
                </a:tc>
                <a:tc>
                  <a:txBody>
                    <a:bodyPr/>
                    <a:lstStyle/>
                    <a:p>
                      <a:r>
                        <a:rPr lang="et-EE" sz="1050" b="1" dirty="0" err="1"/>
                        <a:t>Goto</a:t>
                      </a:r>
                      <a:endParaRPr lang="et-EE" sz="1050" b="1" dirty="0"/>
                    </a:p>
                  </a:txBody>
                  <a:tcPr marL="22221" marR="22221" marT="22221" marB="22221" anchor="ctr">
                    <a:lnL>
                      <a:noFill/>
                    </a:lnL>
                    <a:lnR>
                      <a:noFill/>
                    </a:lnR>
                    <a:lnT>
                      <a:noFill/>
                    </a:lnT>
                    <a:lnB>
                      <a:noFill/>
                    </a:lnB>
                  </a:tcPr>
                </a:tc>
              </a:tr>
              <a:tr h="214646">
                <a:tc>
                  <a:txBody>
                    <a:bodyPr/>
                    <a:lstStyle/>
                    <a:p>
                      <a:r>
                        <a:rPr lang="et-EE" sz="1100" b="1"/>
                        <a:t>Handles</a:t>
                      </a:r>
                    </a:p>
                  </a:txBody>
                  <a:tcPr marL="22221" marR="22221" marT="22221" marB="22221" anchor="ctr">
                    <a:lnL>
                      <a:noFill/>
                    </a:lnL>
                    <a:lnR>
                      <a:noFill/>
                    </a:lnR>
                    <a:lnT>
                      <a:noFill/>
                    </a:lnT>
                    <a:lnB>
                      <a:noFill/>
                    </a:lnB>
                  </a:tcPr>
                </a:tc>
                <a:tc>
                  <a:txBody>
                    <a:bodyPr/>
                    <a:lstStyle/>
                    <a:p>
                      <a:r>
                        <a:rPr lang="et-EE" sz="1100" b="1"/>
                        <a:t>If</a:t>
                      </a:r>
                    </a:p>
                  </a:txBody>
                  <a:tcPr marL="22221" marR="22221" marT="22221" marB="22221" anchor="ctr">
                    <a:lnL>
                      <a:noFill/>
                    </a:lnL>
                    <a:lnR>
                      <a:noFill/>
                    </a:lnR>
                    <a:lnT>
                      <a:noFill/>
                    </a:lnT>
                    <a:lnB>
                      <a:noFill/>
                    </a:lnB>
                  </a:tcPr>
                </a:tc>
                <a:tc>
                  <a:txBody>
                    <a:bodyPr/>
                    <a:lstStyle/>
                    <a:p>
                      <a:r>
                        <a:rPr lang="et-EE" sz="1100" b="1"/>
                        <a:t>Implements</a:t>
                      </a:r>
                    </a:p>
                  </a:txBody>
                  <a:tcPr marL="22221" marR="22221" marT="22221" marB="22221" anchor="ctr">
                    <a:lnL>
                      <a:noFill/>
                    </a:lnL>
                    <a:lnR>
                      <a:noFill/>
                    </a:lnR>
                    <a:lnT>
                      <a:noFill/>
                    </a:lnT>
                    <a:lnB>
                      <a:noFill/>
                    </a:lnB>
                  </a:tcPr>
                </a:tc>
                <a:tc>
                  <a:txBody>
                    <a:bodyPr/>
                    <a:lstStyle/>
                    <a:p>
                      <a:r>
                        <a:rPr lang="et-EE" sz="1050" b="1"/>
                        <a:t>Imports</a:t>
                      </a:r>
                    </a:p>
                  </a:txBody>
                  <a:tcPr marL="22221" marR="22221" marT="22221" marB="22221" anchor="ctr">
                    <a:lnL>
                      <a:noFill/>
                    </a:lnL>
                    <a:lnR>
                      <a:noFill/>
                    </a:lnR>
                    <a:lnT>
                      <a:noFill/>
                    </a:lnT>
                    <a:lnB>
                      <a:noFill/>
                    </a:lnB>
                  </a:tcPr>
                </a:tc>
                <a:tc>
                  <a:txBody>
                    <a:bodyPr/>
                    <a:lstStyle/>
                    <a:p>
                      <a:r>
                        <a:rPr lang="et-EE" sz="1050" b="1" dirty="0" err="1"/>
                        <a:t>In</a:t>
                      </a:r>
                      <a:endParaRPr lang="et-EE" sz="1050" b="1" dirty="0"/>
                    </a:p>
                  </a:txBody>
                  <a:tcPr marL="22221" marR="22221" marT="22221" marB="22221" anchor="ctr">
                    <a:lnL>
                      <a:noFill/>
                    </a:lnL>
                    <a:lnR>
                      <a:noFill/>
                    </a:lnR>
                    <a:lnT>
                      <a:noFill/>
                    </a:lnT>
                    <a:lnB>
                      <a:noFill/>
                    </a:lnB>
                  </a:tcPr>
                </a:tc>
              </a:tr>
              <a:tr h="214646">
                <a:tc>
                  <a:txBody>
                    <a:bodyPr/>
                    <a:lstStyle/>
                    <a:p>
                      <a:r>
                        <a:rPr lang="et-EE" sz="1100" b="1"/>
                        <a:t>Inherits</a:t>
                      </a:r>
                    </a:p>
                  </a:txBody>
                  <a:tcPr marL="22221" marR="22221" marT="22221" marB="22221" anchor="ctr">
                    <a:lnL>
                      <a:noFill/>
                    </a:lnL>
                    <a:lnR>
                      <a:noFill/>
                    </a:lnR>
                    <a:lnT>
                      <a:noFill/>
                    </a:lnT>
                    <a:lnB>
                      <a:noFill/>
                    </a:lnB>
                  </a:tcPr>
                </a:tc>
                <a:tc>
                  <a:txBody>
                    <a:bodyPr/>
                    <a:lstStyle/>
                    <a:p>
                      <a:r>
                        <a:rPr lang="et-EE" sz="1100" b="1"/>
                        <a:t>Integer</a:t>
                      </a:r>
                    </a:p>
                  </a:txBody>
                  <a:tcPr marL="22221" marR="22221" marT="22221" marB="22221" anchor="ctr">
                    <a:lnL>
                      <a:noFill/>
                    </a:lnL>
                    <a:lnR>
                      <a:noFill/>
                    </a:lnR>
                    <a:lnT>
                      <a:noFill/>
                    </a:lnT>
                    <a:lnB>
                      <a:noFill/>
                    </a:lnB>
                  </a:tcPr>
                </a:tc>
                <a:tc>
                  <a:txBody>
                    <a:bodyPr/>
                    <a:lstStyle/>
                    <a:p>
                      <a:r>
                        <a:rPr lang="et-EE" sz="1100" b="1"/>
                        <a:t>Interface</a:t>
                      </a:r>
                    </a:p>
                  </a:txBody>
                  <a:tcPr marL="22221" marR="22221" marT="22221" marB="22221" anchor="ctr">
                    <a:lnL>
                      <a:noFill/>
                    </a:lnL>
                    <a:lnR>
                      <a:noFill/>
                    </a:lnR>
                    <a:lnT>
                      <a:noFill/>
                    </a:lnT>
                    <a:lnB>
                      <a:noFill/>
                    </a:lnB>
                  </a:tcPr>
                </a:tc>
                <a:tc>
                  <a:txBody>
                    <a:bodyPr/>
                    <a:lstStyle/>
                    <a:p>
                      <a:r>
                        <a:rPr lang="et-EE" sz="1050" b="1"/>
                        <a:t>Is</a:t>
                      </a:r>
                    </a:p>
                  </a:txBody>
                  <a:tcPr marL="22221" marR="22221" marT="22221" marB="22221" anchor="ctr">
                    <a:lnL>
                      <a:noFill/>
                    </a:lnL>
                    <a:lnR>
                      <a:noFill/>
                    </a:lnR>
                    <a:lnT>
                      <a:noFill/>
                    </a:lnT>
                    <a:lnB>
                      <a:noFill/>
                    </a:lnB>
                  </a:tcPr>
                </a:tc>
                <a:tc>
                  <a:txBody>
                    <a:bodyPr/>
                    <a:lstStyle/>
                    <a:p>
                      <a:r>
                        <a:rPr lang="et-EE" sz="1050" b="1" dirty="0" err="1"/>
                        <a:t>Let</a:t>
                      </a:r>
                      <a:endParaRPr lang="et-EE" sz="1050" b="1" dirty="0"/>
                    </a:p>
                  </a:txBody>
                  <a:tcPr marL="22221" marR="22221" marT="22221" marB="22221" anchor="ctr">
                    <a:lnL>
                      <a:noFill/>
                    </a:lnL>
                    <a:lnR>
                      <a:noFill/>
                    </a:lnR>
                    <a:lnT>
                      <a:noFill/>
                    </a:lnT>
                    <a:lnB>
                      <a:noFill/>
                    </a:lnB>
                  </a:tcPr>
                </a:tc>
              </a:tr>
              <a:tr h="214646">
                <a:tc>
                  <a:txBody>
                    <a:bodyPr/>
                    <a:lstStyle/>
                    <a:p>
                      <a:r>
                        <a:rPr lang="et-EE" sz="1100" b="1"/>
                        <a:t>Lib</a:t>
                      </a:r>
                    </a:p>
                  </a:txBody>
                  <a:tcPr marL="22221" marR="22221" marT="22221" marB="22221" anchor="ctr">
                    <a:lnL>
                      <a:noFill/>
                    </a:lnL>
                    <a:lnR>
                      <a:noFill/>
                    </a:lnR>
                    <a:lnT>
                      <a:noFill/>
                    </a:lnT>
                    <a:lnB>
                      <a:noFill/>
                    </a:lnB>
                  </a:tcPr>
                </a:tc>
                <a:tc>
                  <a:txBody>
                    <a:bodyPr/>
                    <a:lstStyle/>
                    <a:p>
                      <a:r>
                        <a:rPr lang="et-EE" sz="1100" b="1"/>
                        <a:t>Like</a:t>
                      </a:r>
                    </a:p>
                  </a:txBody>
                  <a:tcPr marL="22221" marR="22221" marT="22221" marB="22221" anchor="ctr">
                    <a:lnL>
                      <a:noFill/>
                    </a:lnL>
                    <a:lnR>
                      <a:noFill/>
                    </a:lnR>
                    <a:lnT>
                      <a:noFill/>
                    </a:lnT>
                    <a:lnB>
                      <a:noFill/>
                    </a:lnB>
                  </a:tcPr>
                </a:tc>
                <a:tc>
                  <a:txBody>
                    <a:bodyPr/>
                    <a:lstStyle/>
                    <a:p>
                      <a:r>
                        <a:rPr lang="et-EE" sz="1100" b="1"/>
                        <a:t>Long</a:t>
                      </a:r>
                    </a:p>
                  </a:txBody>
                  <a:tcPr marL="22221" marR="22221" marT="22221" marB="22221" anchor="ctr">
                    <a:lnL>
                      <a:noFill/>
                    </a:lnL>
                    <a:lnR>
                      <a:noFill/>
                    </a:lnR>
                    <a:lnT>
                      <a:noFill/>
                    </a:lnT>
                    <a:lnB>
                      <a:noFill/>
                    </a:lnB>
                  </a:tcPr>
                </a:tc>
                <a:tc>
                  <a:txBody>
                    <a:bodyPr/>
                    <a:lstStyle/>
                    <a:p>
                      <a:r>
                        <a:rPr lang="et-EE" sz="1050" b="1" dirty="0"/>
                        <a:t>Loop</a:t>
                      </a:r>
                    </a:p>
                  </a:txBody>
                  <a:tcPr marL="22221" marR="22221" marT="22221" marB="22221" anchor="ctr">
                    <a:lnL>
                      <a:noFill/>
                    </a:lnL>
                    <a:lnR>
                      <a:noFill/>
                    </a:lnR>
                    <a:lnT>
                      <a:noFill/>
                    </a:lnT>
                    <a:lnB>
                      <a:noFill/>
                    </a:lnB>
                  </a:tcPr>
                </a:tc>
                <a:tc>
                  <a:txBody>
                    <a:bodyPr/>
                    <a:lstStyle/>
                    <a:p>
                      <a:r>
                        <a:rPr lang="et-EE" sz="1050" b="1" dirty="0"/>
                        <a:t>Me</a:t>
                      </a:r>
                    </a:p>
                  </a:txBody>
                  <a:tcPr marL="22221" marR="22221" marT="22221" marB="22221" anchor="ctr">
                    <a:lnL>
                      <a:noFill/>
                    </a:lnL>
                    <a:lnR>
                      <a:noFill/>
                    </a:lnR>
                    <a:lnT>
                      <a:noFill/>
                    </a:lnT>
                    <a:lnB>
                      <a:noFill/>
                    </a:lnB>
                  </a:tcPr>
                </a:tc>
              </a:tr>
              <a:tr h="214646">
                <a:tc>
                  <a:txBody>
                    <a:bodyPr/>
                    <a:lstStyle/>
                    <a:p>
                      <a:r>
                        <a:rPr lang="et-EE" sz="1100" b="1"/>
                        <a:t>Mod</a:t>
                      </a:r>
                    </a:p>
                  </a:txBody>
                  <a:tcPr marL="22221" marR="22221" marT="22221" marB="22221" anchor="ctr">
                    <a:lnL>
                      <a:noFill/>
                    </a:lnL>
                    <a:lnR>
                      <a:noFill/>
                    </a:lnR>
                    <a:lnT>
                      <a:noFill/>
                    </a:lnT>
                    <a:lnB>
                      <a:noFill/>
                    </a:lnB>
                  </a:tcPr>
                </a:tc>
                <a:tc>
                  <a:txBody>
                    <a:bodyPr/>
                    <a:lstStyle/>
                    <a:p>
                      <a:r>
                        <a:rPr lang="et-EE" sz="1100" b="1"/>
                        <a:t>Module</a:t>
                      </a:r>
                    </a:p>
                  </a:txBody>
                  <a:tcPr marL="22221" marR="22221" marT="22221" marB="22221" anchor="ctr">
                    <a:lnL>
                      <a:noFill/>
                    </a:lnL>
                    <a:lnR>
                      <a:noFill/>
                    </a:lnR>
                    <a:lnT>
                      <a:noFill/>
                    </a:lnT>
                    <a:lnB>
                      <a:noFill/>
                    </a:lnB>
                  </a:tcPr>
                </a:tc>
                <a:tc>
                  <a:txBody>
                    <a:bodyPr/>
                    <a:lstStyle/>
                    <a:p>
                      <a:r>
                        <a:rPr lang="et-EE" sz="1100" b="1"/>
                        <a:t>MustInherit</a:t>
                      </a:r>
                    </a:p>
                  </a:txBody>
                  <a:tcPr marL="22221" marR="22221" marT="22221" marB="22221" anchor="ctr">
                    <a:lnL>
                      <a:noFill/>
                    </a:lnL>
                    <a:lnR>
                      <a:noFill/>
                    </a:lnR>
                    <a:lnT>
                      <a:noFill/>
                    </a:lnT>
                    <a:lnB>
                      <a:noFill/>
                    </a:lnB>
                  </a:tcPr>
                </a:tc>
                <a:tc>
                  <a:txBody>
                    <a:bodyPr/>
                    <a:lstStyle/>
                    <a:p>
                      <a:r>
                        <a:rPr lang="et-EE" sz="1050" b="1"/>
                        <a:t>MustOverride</a:t>
                      </a:r>
                    </a:p>
                  </a:txBody>
                  <a:tcPr marL="22221" marR="22221" marT="22221" marB="22221" anchor="ctr">
                    <a:lnL>
                      <a:noFill/>
                    </a:lnL>
                    <a:lnR>
                      <a:noFill/>
                    </a:lnR>
                    <a:lnT>
                      <a:noFill/>
                    </a:lnT>
                    <a:lnB>
                      <a:noFill/>
                    </a:lnB>
                  </a:tcPr>
                </a:tc>
                <a:tc>
                  <a:txBody>
                    <a:bodyPr/>
                    <a:lstStyle/>
                    <a:p>
                      <a:r>
                        <a:rPr lang="et-EE" sz="1050" b="1" dirty="0" err="1"/>
                        <a:t>MyBase</a:t>
                      </a:r>
                      <a:endParaRPr lang="et-EE" sz="1050" b="1" dirty="0"/>
                    </a:p>
                  </a:txBody>
                  <a:tcPr marL="22221" marR="22221" marT="22221" marB="22221" anchor="ctr">
                    <a:lnL>
                      <a:noFill/>
                    </a:lnL>
                    <a:lnR>
                      <a:noFill/>
                    </a:lnR>
                    <a:lnT>
                      <a:noFill/>
                    </a:lnT>
                    <a:lnB>
                      <a:noFill/>
                    </a:lnB>
                  </a:tcPr>
                </a:tc>
              </a:tr>
              <a:tr h="214646">
                <a:tc>
                  <a:txBody>
                    <a:bodyPr/>
                    <a:lstStyle/>
                    <a:p>
                      <a:r>
                        <a:rPr lang="et-EE" sz="1100" b="1"/>
                        <a:t>MyClass</a:t>
                      </a:r>
                    </a:p>
                  </a:txBody>
                  <a:tcPr marL="22221" marR="22221" marT="22221" marB="22221" anchor="ctr">
                    <a:lnL>
                      <a:noFill/>
                    </a:lnL>
                    <a:lnR>
                      <a:noFill/>
                    </a:lnR>
                    <a:lnT>
                      <a:noFill/>
                    </a:lnT>
                    <a:lnB>
                      <a:noFill/>
                    </a:lnB>
                  </a:tcPr>
                </a:tc>
                <a:tc>
                  <a:txBody>
                    <a:bodyPr/>
                    <a:lstStyle/>
                    <a:p>
                      <a:r>
                        <a:rPr lang="et-EE" sz="1100" b="1"/>
                        <a:t>Namespace</a:t>
                      </a:r>
                    </a:p>
                  </a:txBody>
                  <a:tcPr marL="22221" marR="22221" marT="22221" marB="22221" anchor="ctr">
                    <a:lnL>
                      <a:noFill/>
                    </a:lnL>
                    <a:lnR>
                      <a:noFill/>
                    </a:lnR>
                    <a:lnT>
                      <a:noFill/>
                    </a:lnT>
                    <a:lnB>
                      <a:noFill/>
                    </a:lnB>
                  </a:tcPr>
                </a:tc>
                <a:tc>
                  <a:txBody>
                    <a:bodyPr/>
                    <a:lstStyle/>
                    <a:p>
                      <a:r>
                        <a:rPr lang="et-EE" sz="1100" b="1"/>
                        <a:t>New</a:t>
                      </a:r>
                    </a:p>
                  </a:txBody>
                  <a:tcPr marL="22221" marR="22221" marT="22221" marB="22221" anchor="ctr">
                    <a:lnL>
                      <a:noFill/>
                    </a:lnL>
                    <a:lnR>
                      <a:noFill/>
                    </a:lnR>
                    <a:lnT>
                      <a:noFill/>
                    </a:lnT>
                    <a:lnB>
                      <a:noFill/>
                    </a:lnB>
                  </a:tcPr>
                </a:tc>
                <a:tc>
                  <a:txBody>
                    <a:bodyPr/>
                    <a:lstStyle/>
                    <a:p>
                      <a:r>
                        <a:rPr lang="et-EE" sz="1050" b="1"/>
                        <a:t>Next</a:t>
                      </a:r>
                    </a:p>
                  </a:txBody>
                  <a:tcPr marL="22221" marR="22221" marT="22221" marB="22221" anchor="ctr">
                    <a:lnL>
                      <a:noFill/>
                    </a:lnL>
                    <a:lnR>
                      <a:noFill/>
                    </a:lnR>
                    <a:lnT>
                      <a:noFill/>
                    </a:lnT>
                    <a:lnB>
                      <a:noFill/>
                    </a:lnB>
                  </a:tcPr>
                </a:tc>
                <a:tc>
                  <a:txBody>
                    <a:bodyPr/>
                    <a:lstStyle/>
                    <a:p>
                      <a:r>
                        <a:rPr lang="et-EE" sz="1050" b="1" dirty="0" err="1"/>
                        <a:t>Not</a:t>
                      </a:r>
                      <a:endParaRPr lang="et-EE" sz="1050" b="1" dirty="0"/>
                    </a:p>
                  </a:txBody>
                  <a:tcPr marL="22221" marR="22221" marT="22221" marB="22221" anchor="ctr">
                    <a:lnL>
                      <a:noFill/>
                    </a:lnL>
                    <a:lnR>
                      <a:noFill/>
                    </a:lnR>
                    <a:lnT>
                      <a:noFill/>
                    </a:lnT>
                    <a:lnB>
                      <a:noFill/>
                    </a:lnB>
                  </a:tcPr>
                </a:tc>
              </a:tr>
              <a:tr h="214646">
                <a:tc>
                  <a:txBody>
                    <a:bodyPr/>
                    <a:lstStyle/>
                    <a:p>
                      <a:r>
                        <a:rPr lang="et-EE" sz="1100" b="1"/>
                        <a:t>Nothing</a:t>
                      </a:r>
                    </a:p>
                  </a:txBody>
                  <a:tcPr marL="22221" marR="22221" marT="22221" marB="22221" anchor="ctr">
                    <a:lnL>
                      <a:noFill/>
                    </a:lnL>
                    <a:lnR>
                      <a:noFill/>
                    </a:lnR>
                    <a:lnT>
                      <a:noFill/>
                    </a:lnT>
                    <a:lnB>
                      <a:noFill/>
                    </a:lnB>
                  </a:tcPr>
                </a:tc>
                <a:tc>
                  <a:txBody>
                    <a:bodyPr/>
                    <a:lstStyle/>
                    <a:p>
                      <a:r>
                        <a:rPr lang="et-EE" sz="1100" b="1"/>
                        <a:t>NotInheritable</a:t>
                      </a:r>
                    </a:p>
                  </a:txBody>
                  <a:tcPr marL="22221" marR="22221" marT="22221" marB="22221" anchor="ctr">
                    <a:lnL>
                      <a:noFill/>
                    </a:lnL>
                    <a:lnR>
                      <a:noFill/>
                    </a:lnR>
                    <a:lnT>
                      <a:noFill/>
                    </a:lnT>
                    <a:lnB>
                      <a:noFill/>
                    </a:lnB>
                  </a:tcPr>
                </a:tc>
                <a:tc>
                  <a:txBody>
                    <a:bodyPr/>
                    <a:lstStyle/>
                    <a:p>
                      <a:r>
                        <a:rPr lang="et-EE" sz="1100" b="1"/>
                        <a:t>NotOverridable</a:t>
                      </a:r>
                    </a:p>
                  </a:txBody>
                  <a:tcPr marL="22221" marR="22221" marT="22221" marB="22221" anchor="ctr">
                    <a:lnL>
                      <a:noFill/>
                    </a:lnL>
                    <a:lnR>
                      <a:noFill/>
                    </a:lnR>
                    <a:lnT>
                      <a:noFill/>
                    </a:lnT>
                    <a:lnB>
                      <a:noFill/>
                    </a:lnB>
                  </a:tcPr>
                </a:tc>
                <a:tc>
                  <a:txBody>
                    <a:bodyPr/>
                    <a:lstStyle/>
                    <a:p>
                      <a:r>
                        <a:rPr lang="et-EE" sz="1050" b="1"/>
                        <a:t>Object</a:t>
                      </a:r>
                    </a:p>
                  </a:txBody>
                  <a:tcPr marL="22221" marR="22221" marT="22221" marB="22221" anchor="ctr">
                    <a:lnL>
                      <a:noFill/>
                    </a:lnL>
                    <a:lnR>
                      <a:noFill/>
                    </a:lnR>
                    <a:lnT>
                      <a:noFill/>
                    </a:lnT>
                    <a:lnB>
                      <a:noFill/>
                    </a:lnB>
                  </a:tcPr>
                </a:tc>
                <a:tc>
                  <a:txBody>
                    <a:bodyPr/>
                    <a:lstStyle/>
                    <a:p>
                      <a:r>
                        <a:rPr lang="et-EE" sz="1050" b="1" dirty="0"/>
                        <a:t>On</a:t>
                      </a:r>
                    </a:p>
                  </a:txBody>
                  <a:tcPr marL="22221" marR="22221" marT="22221" marB="22221" anchor="ctr">
                    <a:lnL>
                      <a:noFill/>
                    </a:lnL>
                    <a:lnR>
                      <a:noFill/>
                    </a:lnR>
                    <a:lnT>
                      <a:noFill/>
                    </a:lnT>
                    <a:lnB>
                      <a:noFill/>
                    </a:lnB>
                  </a:tcPr>
                </a:tc>
              </a:tr>
              <a:tr h="214646">
                <a:tc>
                  <a:txBody>
                    <a:bodyPr/>
                    <a:lstStyle/>
                    <a:p>
                      <a:r>
                        <a:rPr lang="et-EE" sz="1100" b="1"/>
                        <a:t>Option</a:t>
                      </a:r>
                    </a:p>
                  </a:txBody>
                  <a:tcPr marL="22221" marR="22221" marT="22221" marB="22221" anchor="ctr">
                    <a:lnL>
                      <a:noFill/>
                    </a:lnL>
                    <a:lnR>
                      <a:noFill/>
                    </a:lnR>
                    <a:lnT>
                      <a:noFill/>
                    </a:lnT>
                    <a:lnB>
                      <a:noFill/>
                    </a:lnB>
                  </a:tcPr>
                </a:tc>
                <a:tc>
                  <a:txBody>
                    <a:bodyPr/>
                    <a:lstStyle/>
                    <a:p>
                      <a:r>
                        <a:rPr lang="et-EE" sz="1100" b="1"/>
                        <a:t>Optional</a:t>
                      </a:r>
                    </a:p>
                  </a:txBody>
                  <a:tcPr marL="22221" marR="22221" marT="22221" marB="22221" anchor="ctr">
                    <a:lnL>
                      <a:noFill/>
                    </a:lnL>
                    <a:lnR>
                      <a:noFill/>
                    </a:lnR>
                    <a:lnT>
                      <a:noFill/>
                    </a:lnT>
                    <a:lnB>
                      <a:noFill/>
                    </a:lnB>
                  </a:tcPr>
                </a:tc>
                <a:tc>
                  <a:txBody>
                    <a:bodyPr/>
                    <a:lstStyle/>
                    <a:p>
                      <a:r>
                        <a:rPr lang="et-EE" sz="1100" b="1"/>
                        <a:t>Or</a:t>
                      </a:r>
                    </a:p>
                  </a:txBody>
                  <a:tcPr marL="22221" marR="22221" marT="22221" marB="22221" anchor="ctr">
                    <a:lnL>
                      <a:noFill/>
                    </a:lnL>
                    <a:lnR>
                      <a:noFill/>
                    </a:lnR>
                    <a:lnT>
                      <a:noFill/>
                    </a:lnT>
                    <a:lnB>
                      <a:noFill/>
                    </a:lnB>
                  </a:tcPr>
                </a:tc>
                <a:tc>
                  <a:txBody>
                    <a:bodyPr/>
                    <a:lstStyle/>
                    <a:p>
                      <a:r>
                        <a:rPr lang="et-EE" sz="1050" b="1"/>
                        <a:t>Overloads</a:t>
                      </a:r>
                    </a:p>
                  </a:txBody>
                  <a:tcPr marL="22221" marR="22221" marT="22221" marB="22221" anchor="ctr">
                    <a:lnL>
                      <a:noFill/>
                    </a:lnL>
                    <a:lnR>
                      <a:noFill/>
                    </a:lnR>
                    <a:lnT>
                      <a:noFill/>
                    </a:lnT>
                    <a:lnB>
                      <a:noFill/>
                    </a:lnB>
                  </a:tcPr>
                </a:tc>
                <a:tc>
                  <a:txBody>
                    <a:bodyPr/>
                    <a:lstStyle/>
                    <a:p>
                      <a:r>
                        <a:rPr lang="et-EE" sz="1050" b="1" dirty="0" err="1"/>
                        <a:t>Overridable</a:t>
                      </a:r>
                      <a:endParaRPr lang="et-EE" sz="1050" b="1" dirty="0"/>
                    </a:p>
                  </a:txBody>
                  <a:tcPr marL="22221" marR="22221" marT="22221" marB="22221" anchor="ctr">
                    <a:lnL>
                      <a:noFill/>
                    </a:lnL>
                    <a:lnR>
                      <a:noFill/>
                    </a:lnR>
                    <a:lnT>
                      <a:noFill/>
                    </a:lnT>
                    <a:lnB>
                      <a:noFill/>
                    </a:lnB>
                  </a:tcPr>
                </a:tc>
              </a:tr>
              <a:tr h="214646">
                <a:tc>
                  <a:txBody>
                    <a:bodyPr/>
                    <a:lstStyle/>
                    <a:p>
                      <a:r>
                        <a:rPr lang="et-EE" sz="1100" b="1"/>
                        <a:t>Overrides</a:t>
                      </a:r>
                    </a:p>
                  </a:txBody>
                  <a:tcPr marL="22221" marR="22221" marT="22221" marB="22221" anchor="ctr">
                    <a:lnL>
                      <a:noFill/>
                    </a:lnL>
                    <a:lnR>
                      <a:noFill/>
                    </a:lnR>
                    <a:lnT>
                      <a:noFill/>
                    </a:lnT>
                    <a:lnB>
                      <a:noFill/>
                    </a:lnB>
                  </a:tcPr>
                </a:tc>
                <a:tc>
                  <a:txBody>
                    <a:bodyPr/>
                    <a:lstStyle/>
                    <a:p>
                      <a:r>
                        <a:rPr lang="et-EE" sz="1100" b="1"/>
                        <a:t>ParamArray</a:t>
                      </a:r>
                    </a:p>
                  </a:txBody>
                  <a:tcPr marL="22221" marR="22221" marT="22221" marB="22221" anchor="ctr">
                    <a:lnL>
                      <a:noFill/>
                    </a:lnL>
                    <a:lnR>
                      <a:noFill/>
                    </a:lnR>
                    <a:lnT>
                      <a:noFill/>
                    </a:lnT>
                    <a:lnB>
                      <a:noFill/>
                    </a:lnB>
                  </a:tcPr>
                </a:tc>
                <a:tc>
                  <a:txBody>
                    <a:bodyPr/>
                    <a:lstStyle/>
                    <a:p>
                      <a:r>
                        <a:rPr lang="et-EE" sz="1100" b="1"/>
                        <a:t>Preserve</a:t>
                      </a:r>
                    </a:p>
                  </a:txBody>
                  <a:tcPr marL="22221" marR="22221" marT="22221" marB="22221" anchor="ctr">
                    <a:lnL>
                      <a:noFill/>
                    </a:lnL>
                    <a:lnR>
                      <a:noFill/>
                    </a:lnR>
                    <a:lnT>
                      <a:noFill/>
                    </a:lnT>
                    <a:lnB>
                      <a:noFill/>
                    </a:lnB>
                  </a:tcPr>
                </a:tc>
                <a:tc>
                  <a:txBody>
                    <a:bodyPr/>
                    <a:lstStyle/>
                    <a:p>
                      <a:r>
                        <a:rPr lang="et-EE" sz="1050" b="1"/>
                        <a:t>Private</a:t>
                      </a:r>
                    </a:p>
                  </a:txBody>
                  <a:tcPr marL="22221" marR="22221" marT="22221" marB="22221" anchor="ctr">
                    <a:lnL>
                      <a:noFill/>
                    </a:lnL>
                    <a:lnR>
                      <a:noFill/>
                    </a:lnR>
                    <a:lnT>
                      <a:noFill/>
                    </a:lnT>
                    <a:lnB>
                      <a:noFill/>
                    </a:lnB>
                  </a:tcPr>
                </a:tc>
                <a:tc>
                  <a:txBody>
                    <a:bodyPr/>
                    <a:lstStyle/>
                    <a:p>
                      <a:r>
                        <a:rPr lang="et-EE" sz="1050" b="1" dirty="0" err="1"/>
                        <a:t>Property</a:t>
                      </a:r>
                      <a:endParaRPr lang="et-EE" sz="1050" b="1" dirty="0"/>
                    </a:p>
                  </a:txBody>
                  <a:tcPr marL="22221" marR="22221" marT="22221" marB="22221" anchor="ctr">
                    <a:lnL>
                      <a:noFill/>
                    </a:lnL>
                    <a:lnR>
                      <a:noFill/>
                    </a:lnR>
                    <a:lnT>
                      <a:noFill/>
                    </a:lnT>
                    <a:lnB>
                      <a:noFill/>
                    </a:lnB>
                  </a:tcPr>
                </a:tc>
              </a:tr>
              <a:tr h="214646">
                <a:tc>
                  <a:txBody>
                    <a:bodyPr/>
                    <a:lstStyle/>
                    <a:p>
                      <a:r>
                        <a:rPr lang="et-EE" sz="1100" b="1"/>
                        <a:t>Protected</a:t>
                      </a:r>
                    </a:p>
                  </a:txBody>
                  <a:tcPr marL="22221" marR="22221" marT="22221" marB="22221" anchor="ctr">
                    <a:lnL>
                      <a:noFill/>
                    </a:lnL>
                    <a:lnR>
                      <a:noFill/>
                    </a:lnR>
                    <a:lnT>
                      <a:noFill/>
                    </a:lnT>
                    <a:lnB>
                      <a:noFill/>
                    </a:lnB>
                  </a:tcPr>
                </a:tc>
                <a:tc>
                  <a:txBody>
                    <a:bodyPr/>
                    <a:lstStyle/>
                    <a:p>
                      <a:r>
                        <a:rPr lang="et-EE" sz="1100" b="1"/>
                        <a:t>Public</a:t>
                      </a:r>
                    </a:p>
                  </a:txBody>
                  <a:tcPr marL="22221" marR="22221" marT="22221" marB="22221" anchor="ctr">
                    <a:lnL>
                      <a:noFill/>
                    </a:lnL>
                    <a:lnR>
                      <a:noFill/>
                    </a:lnR>
                    <a:lnT>
                      <a:noFill/>
                    </a:lnT>
                    <a:lnB>
                      <a:noFill/>
                    </a:lnB>
                  </a:tcPr>
                </a:tc>
                <a:tc>
                  <a:txBody>
                    <a:bodyPr/>
                    <a:lstStyle/>
                    <a:p>
                      <a:r>
                        <a:rPr lang="et-EE" sz="1100" b="1"/>
                        <a:t>RaiseEvent</a:t>
                      </a:r>
                    </a:p>
                  </a:txBody>
                  <a:tcPr marL="22221" marR="22221" marT="22221" marB="22221" anchor="ctr">
                    <a:lnL>
                      <a:noFill/>
                    </a:lnL>
                    <a:lnR>
                      <a:noFill/>
                    </a:lnR>
                    <a:lnT>
                      <a:noFill/>
                    </a:lnT>
                    <a:lnB>
                      <a:noFill/>
                    </a:lnB>
                  </a:tcPr>
                </a:tc>
                <a:tc>
                  <a:txBody>
                    <a:bodyPr/>
                    <a:lstStyle/>
                    <a:p>
                      <a:r>
                        <a:rPr lang="et-EE" sz="1050" b="1"/>
                        <a:t>ReadOnly</a:t>
                      </a:r>
                    </a:p>
                  </a:txBody>
                  <a:tcPr marL="22221" marR="22221" marT="22221" marB="22221" anchor="ctr">
                    <a:lnL>
                      <a:noFill/>
                    </a:lnL>
                    <a:lnR>
                      <a:noFill/>
                    </a:lnR>
                    <a:lnT>
                      <a:noFill/>
                    </a:lnT>
                    <a:lnB>
                      <a:noFill/>
                    </a:lnB>
                  </a:tcPr>
                </a:tc>
                <a:tc>
                  <a:txBody>
                    <a:bodyPr/>
                    <a:lstStyle/>
                    <a:p>
                      <a:r>
                        <a:rPr lang="et-EE" sz="1050" b="1" dirty="0" err="1"/>
                        <a:t>ReDim</a:t>
                      </a:r>
                      <a:endParaRPr lang="et-EE" sz="1050" b="1" dirty="0"/>
                    </a:p>
                  </a:txBody>
                  <a:tcPr marL="22221" marR="22221" marT="22221" marB="22221" anchor="ctr">
                    <a:lnL>
                      <a:noFill/>
                    </a:lnL>
                    <a:lnR>
                      <a:noFill/>
                    </a:lnR>
                    <a:lnT>
                      <a:noFill/>
                    </a:lnT>
                    <a:lnB>
                      <a:noFill/>
                    </a:lnB>
                  </a:tcPr>
                </a:tc>
              </a:tr>
              <a:tr h="214646">
                <a:tc>
                  <a:txBody>
                    <a:bodyPr/>
                    <a:lstStyle/>
                    <a:p>
                      <a:r>
                        <a:rPr lang="et-EE" sz="1100" b="1"/>
                        <a:t>Region</a:t>
                      </a:r>
                    </a:p>
                  </a:txBody>
                  <a:tcPr marL="22221" marR="22221" marT="22221" marB="22221" anchor="ctr">
                    <a:lnL>
                      <a:noFill/>
                    </a:lnL>
                    <a:lnR>
                      <a:noFill/>
                    </a:lnR>
                    <a:lnT>
                      <a:noFill/>
                    </a:lnT>
                    <a:lnB>
                      <a:noFill/>
                    </a:lnB>
                  </a:tcPr>
                </a:tc>
                <a:tc>
                  <a:txBody>
                    <a:bodyPr/>
                    <a:lstStyle/>
                    <a:p>
                      <a:r>
                        <a:rPr lang="et-EE" sz="1100" b="1"/>
                        <a:t>REM</a:t>
                      </a:r>
                    </a:p>
                  </a:txBody>
                  <a:tcPr marL="22221" marR="22221" marT="22221" marB="22221" anchor="ctr">
                    <a:lnL>
                      <a:noFill/>
                    </a:lnL>
                    <a:lnR>
                      <a:noFill/>
                    </a:lnR>
                    <a:lnT>
                      <a:noFill/>
                    </a:lnT>
                    <a:lnB>
                      <a:noFill/>
                    </a:lnB>
                  </a:tcPr>
                </a:tc>
                <a:tc>
                  <a:txBody>
                    <a:bodyPr/>
                    <a:lstStyle/>
                    <a:p>
                      <a:r>
                        <a:rPr lang="et-EE" sz="1100" b="1"/>
                        <a:t>RemoveHandler</a:t>
                      </a:r>
                    </a:p>
                  </a:txBody>
                  <a:tcPr marL="22221" marR="22221" marT="22221" marB="22221" anchor="ctr">
                    <a:lnL>
                      <a:noFill/>
                    </a:lnL>
                    <a:lnR>
                      <a:noFill/>
                    </a:lnR>
                    <a:lnT>
                      <a:noFill/>
                    </a:lnT>
                    <a:lnB>
                      <a:noFill/>
                    </a:lnB>
                  </a:tcPr>
                </a:tc>
                <a:tc>
                  <a:txBody>
                    <a:bodyPr/>
                    <a:lstStyle/>
                    <a:p>
                      <a:r>
                        <a:rPr lang="et-EE" sz="1050" b="1"/>
                        <a:t>Resume</a:t>
                      </a:r>
                    </a:p>
                  </a:txBody>
                  <a:tcPr marL="22221" marR="22221" marT="22221" marB="22221" anchor="ctr">
                    <a:lnL>
                      <a:noFill/>
                    </a:lnL>
                    <a:lnR>
                      <a:noFill/>
                    </a:lnR>
                    <a:lnT>
                      <a:noFill/>
                    </a:lnT>
                    <a:lnB>
                      <a:noFill/>
                    </a:lnB>
                  </a:tcPr>
                </a:tc>
                <a:tc>
                  <a:txBody>
                    <a:bodyPr/>
                    <a:lstStyle/>
                    <a:p>
                      <a:r>
                        <a:rPr lang="et-EE" sz="1050" b="1" dirty="0" err="1"/>
                        <a:t>Return</a:t>
                      </a:r>
                      <a:endParaRPr lang="et-EE" sz="1050" b="1" dirty="0"/>
                    </a:p>
                  </a:txBody>
                  <a:tcPr marL="22221" marR="22221" marT="22221" marB="22221" anchor="ctr">
                    <a:lnL>
                      <a:noFill/>
                    </a:lnL>
                    <a:lnR>
                      <a:noFill/>
                    </a:lnR>
                    <a:lnT>
                      <a:noFill/>
                    </a:lnT>
                    <a:lnB>
                      <a:noFill/>
                    </a:lnB>
                  </a:tcPr>
                </a:tc>
              </a:tr>
              <a:tr h="214646">
                <a:tc>
                  <a:txBody>
                    <a:bodyPr/>
                    <a:lstStyle/>
                    <a:p>
                      <a:r>
                        <a:rPr lang="et-EE" sz="1100" b="1"/>
                        <a:t>Select</a:t>
                      </a:r>
                    </a:p>
                  </a:txBody>
                  <a:tcPr marL="22221" marR="22221" marT="22221" marB="22221" anchor="ctr">
                    <a:lnL>
                      <a:noFill/>
                    </a:lnL>
                    <a:lnR>
                      <a:noFill/>
                    </a:lnR>
                    <a:lnT>
                      <a:noFill/>
                    </a:lnT>
                    <a:lnB>
                      <a:noFill/>
                    </a:lnB>
                  </a:tcPr>
                </a:tc>
                <a:tc>
                  <a:txBody>
                    <a:bodyPr/>
                    <a:lstStyle/>
                    <a:p>
                      <a:r>
                        <a:rPr lang="et-EE" sz="1100" b="1"/>
                        <a:t>Set</a:t>
                      </a:r>
                    </a:p>
                  </a:txBody>
                  <a:tcPr marL="22221" marR="22221" marT="22221" marB="22221" anchor="ctr">
                    <a:lnL>
                      <a:noFill/>
                    </a:lnL>
                    <a:lnR>
                      <a:noFill/>
                    </a:lnR>
                    <a:lnT>
                      <a:noFill/>
                    </a:lnT>
                    <a:lnB>
                      <a:noFill/>
                    </a:lnB>
                  </a:tcPr>
                </a:tc>
                <a:tc>
                  <a:txBody>
                    <a:bodyPr/>
                    <a:lstStyle/>
                    <a:p>
                      <a:r>
                        <a:rPr lang="et-EE" sz="1100" b="1"/>
                        <a:t>Shadows</a:t>
                      </a:r>
                    </a:p>
                  </a:txBody>
                  <a:tcPr marL="22221" marR="22221" marT="22221" marB="22221" anchor="ctr">
                    <a:lnL>
                      <a:noFill/>
                    </a:lnL>
                    <a:lnR>
                      <a:noFill/>
                    </a:lnR>
                    <a:lnT>
                      <a:noFill/>
                    </a:lnT>
                    <a:lnB>
                      <a:noFill/>
                    </a:lnB>
                  </a:tcPr>
                </a:tc>
                <a:tc>
                  <a:txBody>
                    <a:bodyPr/>
                    <a:lstStyle/>
                    <a:p>
                      <a:r>
                        <a:rPr lang="et-EE" sz="1050" b="1"/>
                        <a:t>Shared</a:t>
                      </a:r>
                    </a:p>
                  </a:txBody>
                  <a:tcPr marL="22221" marR="22221" marT="22221" marB="22221" anchor="ctr">
                    <a:lnL>
                      <a:noFill/>
                    </a:lnL>
                    <a:lnR>
                      <a:noFill/>
                    </a:lnR>
                    <a:lnT>
                      <a:noFill/>
                    </a:lnT>
                    <a:lnB>
                      <a:noFill/>
                    </a:lnB>
                  </a:tcPr>
                </a:tc>
                <a:tc>
                  <a:txBody>
                    <a:bodyPr/>
                    <a:lstStyle/>
                    <a:p>
                      <a:r>
                        <a:rPr lang="et-EE" sz="1050" b="1" dirty="0" err="1"/>
                        <a:t>Short</a:t>
                      </a:r>
                      <a:endParaRPr lang="et-EE" sz="1050" b="1" dirty="0"/>
                    </a:p>
                  </a:txBody>
                  <a:tcPr marL="22221" marR="22221" marT="22221" marB="22221" anchor="ctr">
                    <a:lnL>
                      <a:noFill/>
                    </a:lnL>
                    <a:lnR>
                      <a:noFill/>
                    </a:lnR>
                    <a:lnT>
                      <a:noFill/>
                    </a:lnT>
                    <a:lnB>
                      <a:noFill/>
                    </a:lnB>
                  </a:tcPr>
                </a:tc>
              </a:tr>
              <a:tr h="214646">
                <a:tc>
                  <a:txBody>
                    <a:bodyPr/>
                    <a:lstStyle/>
                    <a:p>
                      <a:r>
                        <a:rPr lang="et-EE" sz="1100" b="1"/>
                        <a:t>Single</a:t>
                      </a:r>
                    </a:p>
                  </a:txBody>
                  <a:tcPr marL="22221" marR="22221" marT="22221" marB="22221" anchor="ctr">
                    <a:lnL>
                      <a:noFill/>
                    </a:lnL>
                    <a:lnR>
                      <a:noFill/>
                    </a:lnR>
                    <a:lnT>
                      <a:noFill/>
                    </a:lnT>
                    <a:lnB>
                      <a:noFill/>
                    </a:lnB>
                  </a:tcPr>
                </a:tc>
                <a:tc>
                  <a:txBody>
                    <a:bodyPr/>
                    <a:lstStyle/>
                    <a:p>
                      <a:r>
                        <a:rPr lang="et-EE" sz="1100" b="1"/>
                        <a:t>Static</a:t>
                      </a:r>
                    </a:p>
                  </a:txBody>
                  <a:tcPr marL="22221" marR="22221" marT="22221" marB="22221" anchor="ctr">
                    <a:lnL>
                      <a:noFill/>
                    </a:lnL>
                    <a:lnR>
                      <a:noFill/>
                    </a:lnR>
                    <a:lnT>
                      <a:noFill/>
                    </a:lnT>
                    <a:lnB>
                      <a:noFill/>
                    </a:lnB>
                  </a:tcPr>
                </a:tc>
                <a:tc>
                  <a:txBody>
                    <a:bodyPr/>
                    <a:lstStyle/>
                    <a:p>
                      <a:r>
                        <a:rPr lang="et-EE" sz="1100" b="1"/>
                        <a:t>Step</a:t>
                      </a:r>
                    </a:p>
                  </a:txBody>
                  <a:tcPr marL="22221" marR="22221" marT="22221" marB="22221" anchor="ctr">
                    <a:lnL>
                      <a:noFill/>
                    </a:lnL>
                    <a:lnR>
                      <a:noFill/>
                    </a:lnR>
                    <a:lnT>
                      <a:noFill/>
                    </a:lnT>
                    <a:lnB>
                      <a:noFill/>
                    </a:lnB>
                  </a:tcPr>
                </a:tc>
                <a:tc>
                  <a:txBody>
                    <a:bodyPr/>
                    <a:lstStyle/>
                    <a:p>
                      <a:r>
                        <a:rPr lang="et-EE" sz="1050" b="1"/>
                        <a:t>Stop</a:t>
                      </a:r>
                    </a:p>
                  </a:txBody>
                  <a:tcPr marL="22221" marR="22221" marT="22221" marB="22221" anchor="ctr">
                    <a:lnL>
                      <a:noFill/>
                    </a:lnL>
                    <a:lnR>
                      <a:noFill/>
                    </a:lnR>
                    <a:lnT>
                      <a:noFill/>
                    </a:lnT>
                    <a:lnB>
                      <a:noFill/>
                    </a:lnB>
                  </a:tcPr>
                </a:tc>
                <a:tc>
                  <a:txBody>
                    <a:bodyPr/>
                    <a:lstStyle/>
                    <a:p>
                      <a:r>
                        <a:rPr lang="et-EE" sz="1050" b="1" dirty="0"/>
                        <a:t>String</a:t>
                      </a:r>
                    </a:p>
                  </a:txBody>
                  <a:tcPr marL="22221" marR="22221" marT="22221" marB="22221" anchor="ctr">
                    <a:lnL>
                      <a:noFill/>
                    </a:lnL>
                    <a:lnR>
                      <a:noFill/>
                    </a:lnR>
                    <a:lnT>
                      <a:noFill/>
                    </a:lnT>
                    <a:lnB>
                      <a:noFill/>
                    </a:lnB>
                  </a:tcPr>
                </a:tc>
              </a:tr>
              <a:tr h="214646">
                <a:tc>
                  <a:txBody>
                    <a:bodyPr/>
                    <a:lstStyle/>
                    <a:p>
                      <a:r>
                        <a:rPr lang="et-EE" sz="1100" b="1"/>
                        <a:t>Structure</a:t>
                      </a:r>
                    </a:p>
                  </a:txBody>
                  <a:tcPr marL="22221" marR="22221" marT="22221" marB="22221" anchor="ctr">
                    <a:lnL>
                      <a:noFill/>
                    </a:lnL>
                    <a:lnR>
                      <a:noFill/>
                    </a:lnR>
                    <a:lnT>
                      <a:noFill/>
                    </a:lnT>
                    <a:lnB>
                      <a:noFill/>
                    </a:lnB>
                  </a:tcPr>
                </a:tc>
                <a:tc>
                  <a:txBody>
                    <a:bodyPr/>
                    <a:lstStyle/>
                    <a:p>
                      <a:r>
                        <a:rPr lang="et-EE" sz="1100" b="1"/>
                        <a:t>Sub</a:t>
                      </a:r>
                    </a:p>
                  </a:txBody>
                  <a:tcPr marL="22221" marR="22221" marT="22221" marB="22221" anchor="ctr">
                    <a:lnL>
                      <a:noFill/>
                    </a:lnL>
                    <a:lnR>
                      <a:noFill/>
                    </a:lnR>
                    <a:lnT>
                      <a:noFill/>
                    </a:lnT>
                    <a:lnB>
                      <a:noFill/>
                    </a:lnB>
                  </a:tcPr>
                </a:tc>
                <a:tc>
                  <a:txBody>
                    <a:bodyPr/>
                    <a:lstStyle/>
                    <a:p>
                      <a:r>
                        <a:rPr lang="et-EE" sz="1100" b="1"/>
                        <a:t>SyncLock</a:t>
                      </a:r>
                    </a:p>
                  </a:txBody>
                  <a:tcPr marL="22221" marR="22221" marT="22221" marB="22221" anchor="ctr">
                    <a:lnL>
                      <a:noFill/>
                    </a:lnL>
                    <a:lnR>
                      <a:noFill/>
                    </a:lnR>
                    <a:lnT>
                      <a:noFill/>
                    </a:lnT>
                    <a:lnB>
                      <a:noFill/>
                    </a:lnB>
                  </a:tcPr>
                </a:tc>
                <a:tc>
                  <a:txBody>
                    <a:bodyPr/>
                    <a:lstStyle/>
                    <a:p>
                      <a:r>
                        <a:rPr lang="et-EE" sz="1050" b="1"/>
                        <a:t>Then</a:t>
                      </a:r>
                    </a:p>
                  </a:txBody>
                  <a:tcPr marL="22221" marR="22221" marT="22221" marB="22221" anchor="ctr">
                    <a:lnL>
                      <a:noFill/>
                    </a:lnL>
                    <a:lnR>
                      <a:noFill/>
                    </a:lnR>
                    <a:lnT>
                      <a:noFill/>
                    </a:lnT>
                    <a:lnB>
                      <a:noFill/>
                    </a:lnB>
                  </a:tcPr>
                </a:tc>
                <a:tc>
                  <a:txBody>
                    <a:bodyPr/>
                    <a:lstStyle/>
                    <a:p>
                      <a:r>
                        <a:rPr lang="et-EE" sz="1050" b="1" dirty="0" err="1"/>
                        <a:t>Throw</a:t>
                      </a:r>
                      <a:endParaRPr lang="et-EE" sz="1050" b="1" dirty="0"/>
                    </a:p>
                  </a:txBody>
                  <a:tcPr marL="22221" marR="22221" marT="22221" marB="22221" anchor="ctr">
                    <a:lnL>
                      <a:noFill/>
                    </a:lnL>
                    <a:lnR>
                      <a:noFill/>
                    </a:lnR>
                    <a:lnT>
                      <a:noFill/>
                    </a:lnT>
                    <a:lnB>
                      <a:noFill/>
                    </a:lnB>
                  </a:tcPr>
                </a:tc>
              </a:tr>
              <a:tr h="214646">
                <a:tc>
                  <a:txBody>
                    <a:bodyPr/>
                    <a:lstStyle/>
                    <a:p>
                      <a:r>
                        <a:rPr lang="et-EE" sz="1100" b="1"/>
                        <a:t>To</a:t>
                      </a:r>
                    </a:p>
                  </a:txBody>
                  <a:tcPr marL="22221" marR="22221" marT="22221" marB="22221" anchor="ctr">
                    <a:lnL>
                      <a:noFill/>
                    </a:lnL>
                    <a:lnR>
                      <a:noFill/>
                    </a:lnR>
                    <a:lnT>
                      <a:noFill/>
                    </a:lnT>
                    <a:lnB>
                      <a:noFill/>
                    </a:lnB>
                  </a:tcPr>
                </a:tc>
                <a:tc>
                  <a:txBody>
                    <a:bodyPr/>
                    <a:lstStyle/>
                    <a:p>
                      <a:r>
                        <a:rPr lang="et-EE" sz="1100" b="1"/>
                        <a:t>True</a:t>
                      </a:r>
                    </a:p>
                  </a:txBody>
                  <a:tcPr marL="22221" marR="22221" marT="22221" marB="22221" anchor="ctr">
                    <a:lnL>
                      <a:noFill/>
                    </a:lnL>
                    <a:lnR>
                      <a:noFill/>
                    </a:lnR>
                    <a:lnT>
                      <a:noFill/>
                    </a:lnT>
                    <a:lnB>
                      <a:noFill/>
                    </a:lnB>
                  </a:tcPr>
                </a:tc>
                <a:tc>
                  <a:txBody>
                    <a:bodyPr/>
                    <a:lstStyle/>
                    <a:p>
                      <a:r>
                        <a:rPr lang="et-EE" sz="1100" b="1"/>
                        <a:t>Try</a:t>
                      </a:r>
                    </a:p>
                  </a:txBody>
                  <a:tcPr marL="22221" marR="22221" marT="22221" marB="22221" anchor="ctr">
                    <a:lnL>
                      <a:noFill/>
                    </a:lnL>
                    <a:lnR>
                      <a:noFill/>
                    </a:lnR>
                    <a:lnT>
                      <a:noFill/>
                    </a:lnT>
                    <a:lnB>
                      <a:noFill/>
                    </a:lnB>
                  </a:tcPr>
                </a:tc>
                <a:tc>
                  <a:txBody>
                    <a:bodyPr/>
                    <a:lstStyle/>
                    <a:p>
                      <a:r>
                        <a:rPr lang="et-EE" sz="1050" b="1"/>
                        <a:t>TypeOf</a:t>
                      </a:r>
                    </a:p>
                  </a:txBody>
                  <a:tcPr marL="22221" marR="22221" marT="22221" marB="22221" anchor="ctr">
                    <a:lnL>
                      <a:noFill/>
                    </a:lnL>
                    <a:lnR>
                      <a:noFill/>
                    </a:lnR>
                    <a:lnT>
                      <a:noFill/>
                    </a:lnT>
                    <a:lnB>
                      <a:noFill/>
                    </a:lnB>
                  </a:tcPr>
                </a:tc>
                <a:tc>
                  <a:txBody>
                    <a:bodyPr/>
                    <a:lstStyle/>
                    <a:p>
                      <a:r>
                        <a:rPr lang="et-EE" sz="1050" b="1" dirty="0"/>
                        <a:t>Unicode</a:t>
                      </a:r>
                    </a:p>
                  </a:txBody>
                  <a:tcPr marL="22221" marR="22221" marT="22221" marB="22221" anchor="ctr">
                    <a:lnL>
                      <a:noFill/>
                    </a:lnL>
                    <a:lnR>
                      <a:noFill/>
                    </a:lnR>
                    <a:lnT>
                      <a:noFill/>
                    </a:lnT>
                    <a:lnB>
                      <a:noFill/>
                    </a:lnB>
                  </a:tcPr>
                </a:tc>
              </a:tr>
              <a:tr h="214646">
                <a:tc>
                  <a:txBody>
                    <a:bodyPr/>
                    <a:lstStyle/>
                    <a:p>
                      <a:r>
                        <a:rPr lang="et-EE" sz="1100" b="1"/>
                        <a:t>Until</a:t>
                      </a:r>
                    </a:p>
                  </a:txBody>
                  <a:tcPr marL="22221" marR="22221" marT="22221" marB="22221" anchor="ctr">
                    <a:lnL>
                      <a:noFill/>
                    </a:lnL>
                    <a:lnR>
                      <a:noFill/>
                    </a:lnR>
                    <a:lnT>
                      <a:noFill/>
                    </a:lnT>
                    <a:lnB>
                      <a:noFill/>
                    </a:lnB>
                  </a:tcPr>
                </a:tc>
                <a:tc>
                  <a:txBody>
                    <a:bodyPr/>
                    <a:lstStyle/>
                    <a:p>
                      <a:r>
                        <a:rPr lang="et-EE" sz="1100" b="1"/>
                        <a:t>volatile</a:t>
                      </a:r>
                    </a:p>
                  </a:txBody>
                  <a:tcPr marL="22221" marR="22221" marT="22221" marB="22221" anchor="ctr">
                    <a:lnL>
                      <a:noFill/>
                    </a:lnL>
                    <a:lnR>
                      <a:noFill/>
                    </a:lnR>
                    <a:lnT>
                      <a:noFill/>
                    </a:lnT>
                    <a:lnB>
                      <a:noFill/>
                    </a:lnB>
                  </a:tcPr>
                </a:tc>
                <a:tc>
                  <a:txBody>
                    <a:bodyPr/>
                    <a:lstStyle/>
                    <a:p>
                      <a:r>
                        <a:rPr lang="et-EE" sz="1100" b="1"/>
                        <a:t>When</a:t>
                      </a:r>
                    </a:p>
                  </a:txBody>
                  <a:tcPr marL="22221" marR="22221" marT="22221" marB="22221" anchor="ctr">
                    <a:lnL>
                      <a:noFill/>
                    </a:lnL>
                    <a:lnR>
                      <a:noFill/>
                    </a:lnR>
                    <a:lnT>
                      <a:noFill/>
                    </a:lnT>
                    <a:lnB>
                      <a:noFill/>
                    </a:lnB>
                  </a:tcPr>
                </a:tc>
                <a:tc>
                  <a:txBody>
                    <a:bodyPr/>
                    <a:lstStyle/>
                    <a:p>
                      <a:r>
                        <a:rPr lang="et-EE" sz="1050" b="1"/>
                        <a:t>While</a:t>
                      </a:r>
                    </a:p>
                  </a:txBody>
                  <a:tcPr marL="22221" marR="22221" marT="22221" marB="22221" anchor="ctr">
                    <a:lnL>
                      <a:noFill/>
                    </a:lnL>
                    <a:lnR>
                      <a:noFill/>
                    </a:lnR>
                    <a:lnT>
                      <a:noFill/>
                    </a:lnT>
                    <a:lnB>
                      <a:noFill/>
                    </a:lnB>
                  </a:tcPr>
                </a:tc>
                <a:tc>
                  <a:txBody>
                    <a:bodyPr/>
                    <a:lstStyle/>
                    <a:p>
                      <a:r>
                        <a:rPr lang="et-EE" sz="1050" b="1" dirty="0" err="1"/>
                        <a:t>With</a:t>
                      </a:r>
                      <a:endParaRPr lang="et-EE" sz="1050" b="1" dirty="0"/>
                    </a:p>
                  </a:txBody>
                  <a:tcPr marL="22221" marR="22221" marT="22221" marB="22221" anchor="ctr">
                    <a:lnL>
                      <a:noFill/>
                    </a:lnL>
                    <a:lnR>
                      <a:noFill/>
                    </a:lnR>
                    <a:lnT>
                      <a:noFill/>
                    </a:lnT>
                    <a:lnB>
                      <a:noFill/>
                    </a:lnB>
                  </a:tcPr>
                </a:tc>
              </a:tr>
              <a:tr h="232158">
                <a:tc>
                  <a:txBody>
                    <a:bodyPr/>
                    <a:lstStyle/>
                    <a:p>
                      <a:r>
                        <a:rPr lang="et-EE" sz="1100" b="1"/>
                        <a:t>WithEvents</a:t>
                      </a:r>
                    </a:p>
                  </a:txBody>
                  <a:tcPr marL="22221" marR="22221" marT="22221" marB="22221" anchor="ctr">
                    <a:lnL>
                      <a:noFill/>
                    </a:lnL>
                    <a:lnR>
                      <a:noFill/>
                    </a:lnR>
                    <a:lnT>
                      <a:noFill/>
                    </a:lnT>
                    <a:lnB>
                      <a:noFill/>
                    </a:lnB>
                  </a:tcPr>
                </a:tc>
                <a:tc>
                  <a:txBody>
                    <a:bodyPr/>
                    <a:lstStyle/>
                    <a:p>
                      <a:r>
                        <a:rPr lang="et-EE" sz="1100" b="1"/>
                        <a:t>WriteOnly</a:t>
                      </a:r>
                    </a:p>
                  </a:txBody>
                  <a:tcPr marL="22221" marR="22221" marT="22221" marB="22221" anchor="ctr">
                    <a:lnL>
                      <a:noFill/>
                    </a:lnL>
                    <a:lnR>
                      <a:noFill/>
                    </a:lnR>
                    <a:lnT>
                      <a:noFill/>
                    </a:lnT>
                    <a:lnB>
                      <a:noFill/>
                    </a:lnB>
                  </a:tcPr>
                </a:tc>
                <a:tc>
                  <a:txBody>
                    <a:bodyPr/>
                    <a:lstStyle/>
                    <a:p>
                      <a:r>
                        <a:rPr lang="et-EE" sz="1100" b="1"/>
                        <a:t>Xor</a:t>
                      </a:r>
                    </a:p>
                  </a:txBody>
                  <a:tcPr marL="22221" marR="22221" marT="22221" marB="22221" anchor="ctr">
                    <a:lnL>
                      <a:noFill/>
                    </a:lnL>
                    <a:lnR>
                      <a:noFill/>
                    </a:lnR>
                    <a:lnT>
                      <a:noFill/>
                    </a:lnT>
                    <a:lnB>
                      <a:noFill/>
                    </a:lnB>
                  </a:tcPr>
                </a:tc>
                <a:tc>
                  <a:txBody>
                    <a:bodyPr/>
                    <a:lstStyle/>
                    <a:p>
                      <a:r>
                        <a:rPr lang="et-EE" sz="1050" b="1"/>
                        <a:t>eval</a:t>
                      </a:r>
                    </a:p>
                  </a:txBody>
                  <a:tcPr marL="22221" marR="22221" marT="22221" marB="22221" anchor="ctr">
                    <a:lnL>
                      <a:noFill/>
                    </a:lnL>
                    <a:lnR>
                      <a:noFill/>
                    </a:lnR>
                    <a:lnT>
                      <a:noFill/>
                    </a:lnT>
                    <a:lnB>
                      <a:noFill/>
                    </a:lnB>
                  </a:tcPr>
                </a:tc>
                <a:tc>
                  <a:txBody>
                    <a:bodyPr/>
                    <a:lstStyle/>
                    <a:p>
                      <a:r>
                        <a:rPr lang="et-EE" sz="1050" b="1" dirty="0" err="1"/>
                        <a:t>extends</a:t>
                      </a:r>
                      <a:endParaRPr lang="et-EE" sz="1050" b="1" dirty="0"/>
                    </a:p>
                  </a:txBody>
                  <a:tcPr marL="22221" marR="22221" marT="22221" marB="22221" anchor="ctr">
                    <a:lnL>
                      <a:noFill/>
                    </a:lnL>
                    <a:lnR>
                      <a:noFill/>
                    </a:lnR>
                    <a:lnT>
                      <a:noFill/>
                    </a:lnT>
                    <a:lnB>
                      <a:noFill/>
                    </a:lnB>
                  </a:tcPr>
                </a:tc>
              </a:tr>
              <a:tr h="214646">
                <a:tc>
                  <a:txBody>
                    <a:bodyPr/>
                    <a:lstStyle/>
                    <a:p>
                      <a:r>
                        <a:rPr lang="et-EE" sz="1100" b="1"/>
                        <a:t>instanceof</a:t>
                      </a:r>
                    </a:p>
                  </a:txBody>
                  <a:tcPr marL="22221" marR="22221" marT="22221" marB="22221" anchor="ctr">
                    <a:lnL>
                      <a:noFill/>
                    </a:lnL>
                    <a:lnR>
                      <a:noFill/>
                    </a:lnR>
                    <a:lnT>
                      <a:noFill/>
                    </a:lnT>
                    <a:lnB>
                      <a:noFill/>
                    </a:lnB>
                  </a:tcPr>
                </a:tc>
                <a:tc>
                  <a:txBody>
                    <a:bodyPr/>
                    <a:lstStyle/>
                    <a:p>
                      <a:r>
                        <a:rPr lang="et-EE" sz="1100" b="1"/>
                        <a:t>package</a:t>
                      </a:r>
                    </a:p>
                  </a:txBody>
                  <a:tcPr marL="22221" marR="22221" marT="22221" marB="22221" anchor="ctr">
                    <a:lnL>
                      <a:noFill/>
                    </a:lnL>
                    <a:lnR>
                      <a:noFill/>
                    </a:lnR>
                    <a:lnT>
                      <a:noFill/>
                    </a:lnT>
                    <a:lnB>
                      <a:noFill/>
                    </a:lnB>
                  </a:tcPr>
                </a:tc>
                <a:tc>
                  <a:txBody>
                    <a:bodyPr/>
                    <a:lstStyle/>
                    <a:p>
                      <a:r>
                        <a:rPr lang="et-EE" sz="1100" b="1" dirty="0" err="1"/>
                        <a:t>var</a:t>
                      </a:r>
                      <a:endParaRPr lang="et-EE" sz="1100" b="1" dirty="0"/>
                    </a:p>
                  </a:txBody>
                  <a:tcPr marL="22221" marR="22221" marT="22221" marB="22221" anchor="ctr">
                    <a:lnL>
                      <a:noFill/>
                    </a:lnL>
                    <a:lnR>
                      <a:noFill/>
                    </a:lnR>
                    <a:lnT>
                      <a:noFill/>
                    </a:lnT>
                    <a:lnB>
                      <a:noFill/>
                    </a:lnB>
                  </a:tcPr>
                </a:tc>
                <a:tc>
                  <a:txBody>
                    <a:bodyPr/>
                    <a:lstStyle/>
                    <a:p>
                      <a:endParaRPr lang="et-EE" sz="800" b="1"/>
                    </a:p>
                  </a:txBody>
                  <a:tcPr marL="22221" marR="22221" marT="22221" marB="22221" anchor="ctr">
                    <a:lnL>
                      <a:noFill/>
                    </a:lnL>
                    <a:lnR>
                      <a:noFill/>
                    </a:lnR>
                    <a:lnT>
                      <a:noFill/>
                    </a:lnT>
                    <a:lnB>
                      <a:noFill/>
                    </a:lnB>
                  </a:tcPr>
                </a:tc>
                <a:tc>
                  <a:txBody>
                    <a:bodyPr/>
                    <a:lstStyle/>
                    <a:p>
                      <a:endParaRPr lang="et-EE" sz="800" b="1" dirty="0"/>
                    </a:p>
                  </a:txBody>
                  <a:tcPr marL="22221" marR="22221" marT="22221" marB="22221" anchor="ctr">
                    <a:lnL>
                      <a:noFill/>
                    </a:lnL>
                    <a:lnR>
                      <a:noFill/>
                    </a:lnR>
                    <a:lnT>
                      <a:noFill/>
                    </a:lnT>
                    <a:lnB>
                      <a:noFill/>
                    </a:lnB>
                  </a:tcPr>
                </a:tc>
              </a:tr>
            </a:tbl>
          </a:graphicData>
        </a:graphic>
      </p:graphicFrame>
    </p:spTree>
    <p:extLst>
      <p:ext uri="{BB962C8B-B14F-4D97-AF65-F5344CB8AC3E}">
        <p14:creationId xmlns:p14="http://schemas.microsoft.com/office/powerpoint/2010/main" val="160277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1" y="461299"/>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t-EE"/>
              <a:t> </a:t>
            </a:r>
          </a:p>
        </p:txBody>
      </p:sp>
      <p:sp>
        <p:nvSpPr>
          <p:cNvPr id="3" name="Text Placeholder 2"/>
          <p:cNvSpPr txBox="1">
            <a:spLocks noGrp="1"/>
          </p:cNvSpPr>
          <p:nvPr>
            <p:ph type="body" idx="4294967295"/>
          </p:nvPr>
        </p:nvSpPr>
        <p:spPr>
          <a:xfrm>
            <a:off x="457171" y="1604841"/>
            <a:ext cx="8228763" cy="1749197"/>
          </a:xfrm>
        </p:spPr>
        <p:txBody>
          <a:bodyPr>
            <a:spAutoFit/>
          </a:bodyPr>
          <a:lstStyle>
            <a:defPPr marL="432000" lvl="0" indent="-324000">
              <a:spcBef>
                <a:spcPts val="0"/>
              </a:spcBef>
              <a:spcAft>
                <a:spcPts val="1417"/>
              </a:spcAft>
              <a:buSzPct val="45000"/>
              <a:buFont typeface="StarSymbol"/>
              <a:buNone/>
              <a:defRPr lang="et-EE" sz="3200" b="0" i="0" u="none" strike="noStrike" kern="1200">
                <a:ln>
                  <a:noFill/>
                </a:ln>
                <a:latin typeface="Arial" pitchFamily="18"/>
                <a:ea typeface="MS Gothic" pitchFamily="2"/>
                <a:cs typeface="Tahoma" pitchFamily="2"/>
              </a:defRPr>
            </a:defPPr>
            <a:lvl1pPr marL="432000" lvl="0" indent="-324000">
              <a:spcBef>
                <a:spcPts val="0"/>
              </a:spcBef>
              <a:spcAft>
                <a:spcPts val="1417"/>
              </a:spcAft>
              <a:buSzPct val="45000"/>
              <a:buFont typeface="StarSymbol"/>
              <a:buChar char="●"/>
              <a:defRPr lang="et-EE" sz="3200" b="0" i="0" u="none" strike="noStrike" kern="1200">
                <a:ln>
                  <a:noFill/>
                </a:ln>
                <a:latin typeface="Arial" pitchFamily="18"/>
                <a:ea typeface="MS Gothic" pitchFamily="2"/>
                <a:cs typeface="Tahoma" pitchFamily="2"/>
              </a:defRPr>
            </a:lvl1pPr>
            <a:lvl2pPr marL="864000" lvl="1" indent="-324000">
              <a:spcBef>
                <a:spcPts val="0"/>
              </a:spcBef>
              <a:spcAft>
                <a:spcPts val="1134"/>
              </a:spcAft>
              <a:buSzPct val="45000"/>
              <a:buFont typeface="StarSymbol"/>
              <a:buChar char="●"/>
              <a:defRPr lang="et-EE" sz="2800" b="0" i="0" u="none" strike="noStrike" kern="1200">
                <a:ln>
                  <a:noFill/>
                </a:ln>
                <a:latin typeface="Arial" pitchFamily="18"/>
                <a:ea typeface="MS Gothic" pitchFamily="2"/>
                <a:cs typeface="Tahoma" pitchFamily="2"/>
              </a:defRPr>
            </a:lvl2pPr>
            <a:lvl3pPr marL="1295999" lvl="2" indent="-288000">
              <a:spcBef>
                <a:spcPts val="0"/>
              </a:spcBef>
              <a:spcAft>
                <a:spcPts val="850"/>
              </a:spcAft>
              <a:buSzPct val="75000"/>
              <a:buFont typeface="StarSymbol"/>
              <a:buChar char="–"/>
              <a:defRPr lang="et-EE" sz="2400" b="0" i="0" u="none" strike="noStrike" kern="1200">
                <a:ln>
                  <a:noFill/>
                </a:ln>
                <a:latin typeface="Arial" pitchFamily="18"/>
                <a:ea typeface="MS Gothic" pitchFamily="2"/>
                <a:cs typeface="Tahoma" pitchFamily="2"/>
              </a:defRPr>
            </a:lvl3pPr>
            <a:lvl4pPr marL="1728000" lvl="3" indent="-216000">
              <a:spcBef>
                <a:spcPts val="0"/>
              </a:spcBef>
              <a:spcAft>
                <a:spcPts val="567"/>
              </a:spcAft>
              <a:buSzPct val="45000"/>
              <a:buFont typeface="StarSymbol"/>
              <a:buChar char="●"/>
              <a:defRPr lang="et-EE" sz="2000" b="0" i="0" u="none" strike="noStrike" kern="1200">
                <a:ln>
                  <a:noFill/>
                </a:ln>
                <a:latin typeface="Arial" pitchFamily="18"/>
                <a:ea typeface="MS Gothic" pitchFamily="2"/>
                <a:cs typeface="Tahoma" pitchFamily="2"/>
              </a:defRPr>
            </a:lvl4pPr>
            <a:lvl5pPr marL="2160000" lvl="4" indent="-216000">
              <a:spcBef>
                <a:spcPts val="0"/>
              </a:spcBef>
              <a:spcAft>
                <a:spcPts val="283"/>
              </a:spcAft>
              <a:buSzPct val="75000"/>
              <a:buFont typeface="StarSymbol"/>
              <a:buChar char="–"/>
              <a:defRPr lang="et-EE" sz="2000" b="0" i="0" u="none" strike="noStrike" kern="1200">
                <a:ln>
                  <a:noFill/>
                </a:ln>
                <a:latin typeface="Arial" pitchFamily="18"/>
                <a:ea typeface="MS Gothic" pitchFamily="2"/>
                <a:cs typeface="Tahoma" pitchFamily="2"/>
              </a:defRPr>
            </a:lvl5pPr>
            <a:lvl6pPr marL="2592000" lvl="5" indent="-216000">
              <a:spcBef>
                <a:spcPts val="0"/>
              </a:spcBef>
              <a:spcAft>
                <a:spcPts val="283"/>
              </a:spcAft>
              <a:buSzPct val="45000"/>
              <a:buFont typeface="StarSymbol"/>
              <a:buChar char="●"/>
              <a:defRPr lang="et-EE" sz="2000" b="0" i="0" u="none" strike="noStrike" kern="1200">
                <a:ln>
                  <a:noFill/>
                </a:ln>
                <a:latin typeface="Arial" pitchFamily="18"/>
                <a:ea typeface="MS Gothic" pitchFamily="2"/>
                <a:cs typeface="Tahoma" pitchFamily="2"/>
              </a:defRPr>
            </a:lvl6pPr>
            <a:lvl7pPr marL="3024000" lvl="6" indent="-216000">
              <a:spcBef>
                <a:spcPts val="0"/>
              </a:spcBef>
              <a:spcAft>
                <a:spcPts val="283"/>
              </a:spcAft>
              <a:buSzPct val="45000"/>
              <a:buFont typeface="StarSymbol"/>
              <a:buChar char="●"/>
              <a:defRPr lang="et-EE" sz="2000" b="0" i="0" u="none" strike="noStrike" kern="1200">
                <a:ln>
                  <a:noFill/>
                </a:ln>
                <a:latin typeface="Arial" pitchFamily="18"/>
                <a:ea typeface="MS Gothic" pitchFamily="2"/>
                <a:cs typeface="Tahoma" pitchFamily="2"/>
              </a:defRPr>
            </a:lvl7pPr>
            <a:lvl8pPr marL="3456000" lvl="7" indent="-216000">
              <a:spcBef>
                <a:spcPts val="0"/>
              </a:spcBef>
              <a:spcAft>
                <a:spcPts val="283"/>
              </a:spcAft>
              <a:buSzPct val="45000"/>
              <a:buFont typeface="StarSymbol"/>
              <a:buChar char="●"/>
              <a:defRPr lang="et-EE" sz="2000" b="0" i="0" u="none" strike="noStrike" kern="1200">
                <a:ln>
                  <a:noFill/>
                </a:ln>
                <a:latin typeface="Arial" pitchFamily="18"/>
                <a:ea typeface="MS Gothic" pitchFamily="2"/>
                <a:cs typeface="Tahoma" pitchFamily="2"/>
              </a:defRPr>
            </a:lvl8pPr>
            <a:lvl9pPr marL="3887999" lvl="8" indent="-216000">
              <a:spcBef>
                <a:spcPts val="0"/>
              </a:spcBef>
              <a:spcAft>
                <a:spcPts val="283"/>
              </a:spcAft>
              <a:buSzPct val="45000"/>
              <a:buFont typeface="StarSymbol"/>
              <a:buChar char="●"/>
              <a:defRPr lang="et-EE" sz="2000" b="0" i="0" u="none" strike="noStrike" kern="1200">
                <a:ln>
                  <a:noFill/>
                </a:ln>
                <a:latin typeface="Arial" pitchFamily="18"/>
                <a:ea typeface="MS Gothic" pitchFamily="2"/>
                <a:cs typeface="Tahoma" pitchFamily="2"/>
              </a:defRPr>
            </a:lvl9pPr>
          </a:lstStyle>
          <a:p>
            <a:pPr lvl="0">
              <a:buSzPct val="100000"/>
              <a:buAutoNum type="arabicPeriod"/>
            </a:pPr>
            <a:r>
              <a:rPr lang="et-EE" b="1"/>
              <a:t> Selgitavad nimed</a:t>
            </a:r>
            <a:r>
              <a:rPr lang="et-EE" i="1"/>
              <a:t/>
            </a:r>
            <a:br>
              <a:rPr lang="et-EE" i="1"/>
            </a:br>
            <a:endParaRPr lang="et-EE" i="1"/>
          </a:p>
          <a:p>
            <a:pPr lvl="0">
              <a:buSzPct val="100000"/>
              <a:buAutoNum type="arabicPeriod"/>
            </a:pPr>
            <a:r>
              <a:rPr lang="et-EE"/>
              <a:t> Duplikatsiooni eemaldamine</a:t>
            </a:r>
          </a:p>
        </p:txBody>
      </p:sp>
    </p:spTree>
    <p:extLst>
      <p:ext uri="{BB962C8B-B14F-4D97-AF65-F5344CB8AC3E}">
        <p14:creationId xmlns:p14="http://schemas.microsoft.com/office/powerpoint/2010/main" val="3983440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1" y="461299"/>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t-EE"/>
              <a:t> </a:t>
            </a:r>
          </a:p>
        </p:txBody>
      </p:sp>
      <p:sp>
        <p:nvSpPr>
          <p:cNvPr id="3" name="Subtitle 2"/>
          <p:cNvSpPr txBox="1">
            <a:spLocks noGrp="1"/>
          </p:cNvSpPr>
          <p:nvPr>
            <p:ph type="subTitle" idx="4294967295"/>
          </p:nvPr>
        </p:nvSpPr>
        <p:spPr>
          <a:xfrm>
            <a:off x="457171" y="1211967"/>
            <a:ext cx="8228763" cy="5312223"/>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et-EE"/>
              <a:t>class File {</a:t>
            </a:r>
          </a:p>
          <a:p>
            <a:pPr marL="0" indent="0">
              <a:buNone/>
            </a:pPr>
            <a:r>
              <a:rPr lang="et-EE"/>
              <a:t>     int d;       </a:t>
            </a:r>
          </a:p>
          <a:p>
            <a:pPr marL="0" indent="0">
              <a:buNone/>
            </a:pPr>
            <a:r>
              <a:rPr lang="et-EE"/>
              <a:t>     ...</a:t>
            </a:r>
          </a:p>
          <a:p>
            <a:pPr marL="0" indent="0">
              <a:buNone/>
            </a:pPr>
            <a:r>
              <a:rPr lang="et-EE"/>
              <a:t>}</a:t>
            </a:r>
          </a:p>
          <a:p>
            <a:pPr marL="0" indent="0">
              <a:buNone/>
            </a:pPr>
            <a:endParaRPr lang="et-EE"/>
          </a:p>
          <a:p>
            <a:pPr marL="0" indent="0">
              <a:buNone/>
            </a:pPr>
            <a:endParaRPr lang="et-EE"/>
          </a:p>
          <a:p>
            <a:pPr marL="0" indent="0">
              <a:buNone/>
            </a:pPr>
            <a:endParaRPr lang="et-EE"/>
          </a:p>
          <a:p>
            <a:pPr marL="0" indent="0">
              <a:buNone/>
            </a:pPr>
            <a:endParaRPr lang="et-EE"/>
          </a:p>
          <a:p>
            <a:pPr marL="0" indent="0">
              <a:buNone/>
            </a:pPr>
            <a:endParaRPr lang="et-EE"/>
          </a:p>
        </p:txBody>
      </p:sp>
    </p:spTree>
    <p:extLst>
      <p:ext uri="{BB962C8B-B14F-4D97-AF65-F5344CB8AC3E}">
        <p14:creationId xmlns:p14="http://schemas.microsoft.com/office/powerpoint/2010/main" val="141836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1" y="461299"/>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t-EE"/>
              <a:t> </a:t>
            </a:r>
          </a:p>
        </p:txBody>
      </p:sp>
      <p:sp>
        <p:nvSpPr>
          <p:cNvPr id="3" name="Subtitle 2"/>
          <p:cNvSpPr txBox="1">
            <a:spLocks noGrp="1"/>
          </p:cNvSpPr>
          <p:nvPr>
            <p:ph type="subTitle" idx="4294967295"/>
          </p:nvPr>
        </p:nvSpPr>
        <p:spPr>
          <a:xfrm>
            <a:off x="457171" y="1211967"/>
            <a:ext cx="8228763" cy="5312223"/>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et-EE"/>
              <a:t>class File {</a:t>
            </a:r>
          </a:p>
          <a:p>
            <a:pPr marL="0" indent="0">
              <a:buNone/>
            </a:pPr>
            <a:r>
              <a:rPr lang="et-EE"/>
              <a:t>     int d;   </a:t>
            </a:r>
            <a:r>
              <a:rPr lang="et-EE" i="1"/>
              <a:t>// elapsed time in days </a:t>
            </a:r>
            <a:r>
              <a:rPr lang="et-EE"/>
              <a:t>    </a:t>
            </a:r>
          </a:p>
          <a:p>
            <a:pPr marL="0" indent="0">
              <a:buNone/>
            </a:pPr>
            <a:r>
              <a:rPr lang="et-EE"/>
              <a:t>     ...</a:t>
            </a:r>
          </a:p>
          <a:p>
            <a:pPr marL="0" indent="0">
              <a:buNone/>
            </a:pPr>
            <a:r>
              <a:rPr lang="et-EE"/>
              <a:t>}</a:t>
            </a:r>
          </a:p>
          <a:p>
            <a:pPr marL="0" indent="0">
              <a:buNone/>
            </a:pPr>
            <a:endParaRPr lang="et-EE"/>
          </a:p>
          <a:p>
            <a:pPr marL="0" indent="0">
              <a:buNone/>
            </a:pPr>
            <a:endParaRPr lang="et-EE"/>
          </a:p>
          <a:p>
            <a:pPr marL="0" indent="0">
              <a:buNone/>
            </a:pPr>
            <a:endParaRPr lang="et-EE"/>
          </a:p>
          <a:p>
            <a:pPr marL="0" indent="0">
              <a:buNone/>
            </a:pPr>
            <a:endParaRPr lang="et-EE"/>
          </a:p>
          <a:p>
            <a:pPr marL="0" indent="0">
              <a:buNone/>
            </a:pPr>
            <a:endParaRPr lang="et-EE"/>
          </a:p>
        </p:txBody>
      </p:sp>
    </p:spTree>
    <p:extLst>
      <p:ext uri="{BB962C8B-B14F-4D97-AF65-F5344CB8AC3E}">
        <p14:creationId xmlns:p14="http://schemas.microsoft.com/office/powerpoint/2010/main" val="1346147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1" y="461299"/>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t-EE"/>
              <a:t> </a:t>
            </a:r>
          </a:p>
        </p:txBody>
      </p:sp>
      <p:sp>
        <p:nvSpPr>
          <p:cNvPr id="3" name="Subtitle 2"/>
          <p:cNvSpPr txBox="1">
            <a:spLocks noGrp="1"/>
          </p:cNvSpPr>
          <p:nvPr>
            <p:ph type="subTitle" idx="4294967295"/>
          </p:nvPr>
        </p:nvSpPr>
        <p:spPr>
          <a:xfrm>
            <a:off x="457171" y="1211967"/>
            <a:ext cx="8228763" cy="5312223"/>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et-EE" dirty="0" err="1"/>
              <a:t>class</a:t>
            </a:r>
            <a:r>
              <a:rPr lang="et-EE" dirty="0"/>
              <a:t> </a:t>
            </a:r>
            <a:r>
              <a:rPr lang="et-EE" dirty="0" err="1"/>
              <a:t>File</a:t>
            </a:r>
            <a:r>
              <a:rPr lang="et-EE" dirty="0"/>
              <a:t> {</a:t>
            </a:r>
          </a:p>
          <a:p>
            <a:pPr marL="0" indent="0">
              <a:buNone/>
            </a:pPr>
            <a:r>
              <a:rPr lang="et-EE" dirty="0"/>
              <a:t>     </a:t>
            </a:r>
            <a:r>
              <a:rPr lang="et-EE" dirty="0" err="1"/>
              <a:t>int</a:t>
            </a:r>
            <a:r>
              <a:rPr lang="et-EE" dirty="0"/>
              <a:t> </a:t>
            </a:r>
            <a:r>
              <a:rPr lang="et-EE" dirty="0" err="1"/>
              <a:t>elapsedTimeInDays</a:t>
            </a:r>
            <a:r>
              <a:rPr lang="et-EE" dirty="0"/>
              <a:t>;</a:t>
            </a:r>
          </a:p>
          <a:p>
            <a:pPr marL="0" indent="0">
              <a:buNone/>
            </a:pPr>
            <a:r>
              <a:rPr lang="et-EE" dirty="0"/>
              <a:t>     ...</a:t>
            </a:r>
          </a:p>
          <a:p>
            <a:pPr marL="0" indent="0">
              <a:buNone/>
            </a:pPr>
            <a:r>
              <a:rPr lang="et-EE" dirty="0"/>
              <a:t>}</a:t>
            </a:r>
          </a:p>
          <a:p>
            <a:pPr marL="0" indent="0">
              <a:buNone/>
            </a:pPr>
            <a:endParaRPr lang="et-EE" dirty="0"/>
          </a:p>
          <a:p>
            <a:pPr marL="0" indent="0">
              <a:buNone/>
            </a:pPr>
            <a:endParaRPr lang="et-EE" dirty="0"/>
          </a:p>
          <a:p>
            <a:pPr marL="0" indent="0">
              <a:buNone/>
            </a:pPr>
            <a:endParaRPr lang="et-EE" dirty="0"/>
          </a:p>
          <a:p>
            <a:pPr marL="0" indent="0">
              <a:buNone/>
            </a:pPr>
            <a:endParaRPr lang="et-EE" dirty="0"/>
          </a:p>
          <a:p>
            <a:pPr marL="0" indent="0">
              <a:buNone/>
            </a:pPr>
            <a:endParaRPr lang="et-EE" dirty="0"/>
          </a:p>
        </p:txBody>
      </p:sp>
    </p:spTree>
    <p:extLst>
      <p:ext uri="{BB962C8B-B14F-4D97-AF65-F5344CB8AC3E}">
        <p14:creationId xmlns:p14="http://schemas.microsoft.com/office/powerpoint/2010/main" val="248390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1" y="461299"/>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t-EE"/>
              <a:t> </a:t>
            </a:r>
          </a:p>
        </p:txBody>
      </p:sp>
      <p:sp>
        <p:nvSpPr>
          <p:cNvPr id="3" name="Subtitle 2"/>
          <p:cNvSpPr txBox="1">
            <a:spLocks noGrp="1"/>
          </p:cNvSpPr>
          <p:nvPr>
            <p:ph type="subTitle" idx="4294967295"/>
          </p:nvPr>
        </p:nvSpPr>
        <p:spPr>
          <a:xfrm>
            <a:off x="457171" y="1211967"/>
            <a:ext cx="8228763" cy="5312223"/>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et-EE"/>
              <a:t>class File {</a:t>
            </a:r>
          </a:p>
          <a:p>
            <a:pPr marL="0" indent="0">
              <a:buNone/>
            </a:pPr>
            <a:r>
              <a:rPr lang="et-EE"/>
              <a:t>     int daysSinceModification;</a:t>
            </a:r>
          </a:p>
          <a:p>
            <a:pPr marL="0" indent="0">
              <a:buNone/>
            </a:pPr>
            <a:r>
              <a:rPr lang="et-EE"/>
              <a:t>     ...</a:t>
            </a:r>
          </a:p>
          <a:p>
            <a:pPr marL="0" indent="0">
              <a:buNone/>
            </a:pPr>
            <a:r>
              <a:rPr lang="et-EE"/>
              <a:t>}</a:t>
            </a:r>
          </a:p>
          <a:p>
            <a:pPr marL="0" indent="0">
              <a:buNone/>
            </a:pPr>
            <a:endParaRPr lang="et-EE"/>
          </a:p>
          <a:p>
            <a:pPr marL="0" indent="0">
              <a:buNone/>
            </a:pPr>
            <a:endParaRPr lang="et-EE"/>
          </a:p>
          <a:p>
            <a:pPr marL="0" indent="0">
              <a:buNone/>
            </a:pPr>
            <a:endParaRPr lang="et-EE"/>
          </a:p>
          <a:p>
            <a:pPr marL="0" indent="0">
              <a:buNone/>
            </a:pPr>
            <a:endParaRPr lang="et-EE"/>
          </a:p>
          <a:p>
            <a:pPr marL="0" indent="0">
              <a:buNone/>
            </a:pPr>
            <a:endParaRPr lang="et-EE"/>
          </a:p>
        </p:txBody>
      </p:sp>
    </p:spTree>
    <p:extLst>
      <p:ext uri="{BB962C8B-B14F-4D97-AF65-F5344CB8AC3E}">
        <p14:creationId xmlns:p14="http://schemas.microsoft.com/office/powerpoint/2010/main" val="475309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1" y="461299"/>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t-EE"/>
              <a:t> </a:t>
            </a:r>
          </a:p>
        </p:txBody>
      </p:sp>
      <p:sp>
        <p:nvSpPr>
          <p:cNvPr id="3" name="Subtitle 2"/>
          <p:cNvSpPr txBox="1">
            <a:spLocks noGrp="1"/>
          </p:cNvSpPr>
          <p:nvPr>
            <p:ph type="subTitle" idx="4294967295"/>
          </p:nvPr>
        </p:nvSpPr>
        <p:spPr>
          <a:xfrm>
            <a:off x="457171" y="1802898"/>
            <a:ext cx="8228763" cy="4130361"/>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et-EE"/>
              <a:t>if (getAge() &gt; 75) ...</a:t>
            </a:r>
          </a:p>
          <a:p>
            <a:pPr marL="0" indent="0">
              <a:buNone/>
            </a:pPr>
            <a:endParaRPr lang="et-EE"/>
          </a:p>
          <a:p>
            <a:pPr marL="0" indent="0">
              <a:buNone/>
            </a:pPr>
            <a:endParaRPr lang="et-EE"/>
          </a:p>
          <a:p>
            <a:pPr marL="0" indent="0">
              <a:buNone/>
            </a:pPr>
            <a:endParaRPr lang="et-EE"/>
          </a:p>
          <a:p>
            <a:pPr marL="0" indent="0">
              <a:buNone/>
            </a:pPr>
            <a:endParaRPr lang="et-EE"/>
          </a:p>
          <a:p>
            <a:pPr marL="0" indent="0">
              <a:buNone/>
            </a:pPr>
            <a:endParaRPr lang="et-EE"/>
          </a:p>
          <a:p>
            <a:pPr marL="0" indent="0">
              <a:buNone/>
            </a:pPr>
            <a:endParaRPr lang="et-EE"/>
          </a:p>
        </p:txBody>
      </p:sp>
    </p:spTree>
    <p:extLst>
      <p:ext uri="{BB962C8B-B14F-4D97-AF65-F5344CB8AC3E}">
        <p14:creationId xmlns:p14="http://schemas.microsoft.com/office/powerpoint/2010/main" val="1104074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1" y="461299"/>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t-EE" dirty="0"/>
              <a:t> </a:t>
            </a:r>
          </a:p>
        </p:txBody>
      </p:sp>
      <p:sp>
        <p:nvSpPr>
          <p:cNvPr id="3" name="Subtitle 2"/>
          <p:cNvSpPr txBox="1">
            <a:spLocks noGrp="1"/>
          </p:cNvSpPr>
          <p:nvPr>
            <p:ph type="subTitle" idx="4294967295"/>
          </p:nvPr>
        </p:nvSpPr>
        <p:spPr>
          <a:xfrm>
            <a:off x="457171" y="1901386"/>
            <a:ext cx="8228763" cy="3933384"/>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et-EE" dirty="0" err="1"/>
              <a:t>if</a:t>
            </a:r>
            <a:r>
              <a:rPr lang="et-EE" dirty="0"/>
              <a:t> (</a:t>
            </a:r>
            <a:r>
              <a:rPr lang="et-EE" dirty="0" err="1"/>
              <a:t>getAge(</a:t>
            </a:r>
            <a:r>
              <a:rPr lang="et-EE" dirty="0"/>
              <a:t>) &gt; </a:t>
            </a:r>
            <a:r>
              <a:rPr lang="et-EE" dirty="0" smtClean="0"/>
              <a:t>63</a:t>
            </a:r>
            <a:r>
              <a:rPr lang="et-EE" dirty="0" smtClean="0"/>
              <a:t>) </a:t>
            </a:r>
            <a:r>
              <a:rPr lang="et-EE" dirty="0"/>
              <a:t>...</a:t>
            </a:r>
            <a:br>
              <a:rPr lang="et-EE" dirty="0"/>
            </a:br>
            <a:r>
              <a:rPr lang="et-EE" dirty="0"/>
              <a:t/>
            </a:r>
            <a:br>
              <a:rPr lang="et-EE" dirty="0"/>
            </a:br>
            <a:r>
              <a:rPr lang="et-EE" b="1" dirty="0"/>
              <a:t>vs</a:t>
            </a:r>
          </a:p>
          <a:p>
            <a:pPr marL="0" indent="0">
              <a:buNone/>
            </a:pPr>
            <a:endParaRPr lang="et-EE" dirty="0"/>
          </a:p>
          <a:p>
            <a:pPr marL="0" indent="0">
              <a:buNone/>
            </a:pPr>
            <a:r>
              <a:rPr lang="et-EE" dirty="0" err="1"/>
              <a:t>if</a:t>
            </a:r>
            <a:r>
              <a:rPr lang="et-EE" dirty="0"/>
              <a:t> (</a:t>
            </a:r>
            <a:r>
              <a:rPr lang="et-EE" dirty="0" err="1"/>
              <a:t>isRetirementAge(</a:t>
            </a:r>
            <a:r>
              <a:rPr lang="et-EE" dirty="0"/>
              <a:t>)) ...</a:t>
            </a:r>
          </a:p>
          <a:p>
            <a:pPr marL="0" indent="0">
              <a:buNone/>
            </a:pPr>
            <a:endParaRPr lang="et-EE" dirty="0"/>
          </a:p>
          <a:p>
            <a:pPr marL="0" indent="0">
              <a:buNone/>
            </a:pPr>
            <a:endParaRPr lang="et-EE" dirty="0"/>
          </a:p>
        </p:txBody>
      </p:sp>
    </p:spTree>
    <p:extLst>
      <p:ext uri="{BB962C8B-B14F-4D97-AF65-F5344CB8AC3E}">
        <p14:creationId xmlns:p14="http://schemas.microsoft.com/office/powerpoint/2010/main" val="2443763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67544" y="211287"/>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t-EE" dirty="0"/>
              <a:t>Veidi liiga pikk meetod:</a:t>
            </a:r>
          </a:p>
        </p:txBody>
      </p:sp>
      <p:sp>
        <p:nvSpPr>
          <p:cNvPr id="3" name="Subtitle 2"/>
          <p:cNvSpPr txBox="1">
            <a:spLocks noGrp="1"/>
          </p:cNvSpPr>
          <p:nvPr>
            <p:ph type="subTitle" idx="4294967295"/>
          </p:nvPr>
        </p:nvSpPr>
        <p:spPr>
          <a:xfrm>
            <a:off x="457171" y="1124744"/>
            <a:ext cx="8147277" cy="5416868"/>
          </a:xfrm>
        </p:spPr>
        <p:txBody>
          <a:bodyPr wrap="square"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et-EE" sz="2200" dirty="0"/>
              <a:t>    </a:t>
            </a:r>
            <a:r>
              <a:rPr lang="et-EE" sz="1800" dirty="0" err="1"/>
              <a:t>public</a:t>
            </a:r>
            <a:r>
              <a:rPr lang="et-EE" sz="1800" dirty="0"/>
              <a:t> </a:t>
            </a:r>
            <a:r>
              <a:rPr lang="et-EE" sz="1800" dirty="0" err="1"/>
              <a:t>static</a:t>
            </a:r>
            <a:r>
              <a:rPr lang="et-EE" sz="1800" dirty="0"/>
              <a:t> String </a:t>
            </a:r>
            <a:r>
              <a:rPr lang="et-EE" sz="1800" dirty="0" err="1"/>
              <a:t>wikiTable(List&lt;String</a:t>
            </a:r>
            <a:r>
              <a:rPr lang="et-EE" sz="1800" dirty="0"/>
              <a:t>&gt; </a:t>
            </a:r>
            <a:r>
              <a:rPr lang="et-EE" sz="1800" dirty="0" err="1"/>
              <a:t>wikiLines</a:t>
            </a:r>
            <a:r>
              <a:rPr lang="et-EE" sz="1800" dirty="0"/>
              <a:t>) {</a:t>
            </a:r>
          </a:p>
          <a:p>
            <a:pPr marL="0" indent="0">
              <a:buNone/>
            </a:pPr>
            <a:r>
              <a:rPr lang="et-EE" sz="1800" dirty="0"/>
              <a:t>        String </a:t>
            </a:r>
            <a:r>
              <a:rPr lang="et-EE" sz="1800" dirty="0" err="1"/>
              <a:t>result</a:t>
            </a:r>
            <a:r>
              <a:rPr lang="et-EE" sz="1800" dirty="0"/>
              <a:t> = "&lt;</a:t>
            </a:r>
            <a:r>
              <a:rPr lang="et-EE" sz="1800" dirty="0" err="1"/>
              <a:t>table&gt;\n</a:t>
            </a:r>
            <a:r>
              <a:rPr lang="et-EE" sz="1800" dirty="0"/>
              <a:t>";</a:t>
            </a:r>
          </a:p>
          <a:p>
            <a:pPr marL="0" indent="0">
              <a:buNone/>
            </a:pPr>
            <a:r>
              <a:rPr lang="et-EE" sz="1800" dirty="0"/>
              <a:t>        </a:t>
            </a:r>
            <a:r>
              <a:rPr lang="et-EE" sz="1800" dirty="0" err="1"/>
              <a:t>for</a:t>
            </a:r>
            <a:r>
              <a:rPr lang="et-EE" sz="1800" dirty="0"/>
              <a:t> (String </a:t>
            </a:r>
            <a:r>
              <a:rPr lang="et-EE" sz="1800" dirty="0" err="1"/>
              <a:t>wikiLine</a:t>
            </a:r>
            <a:r>
              <a:rPr lang="et-EE" sz="1800" dirty="0"/>
              <a:t> : </a:t>
            </a:r>
            <a:r>
              <a:rPr lang="et-EE" sz="1800" dirty="0" err="1"/>
              <a:t>wikiLines</a:t>
            </a:r>
            <a:r>
              <a:rPr lang="et-EE" sz="1800" dirty="0"/>
              <a:t>) {</a:t>
            </a:r>
          </a:p>
          <a:p>
            <a:pPr marL="0" indent="0">
              <a:buNone/>
            </a:pPr>
            <a:r>
              <a:rPr lang="et-EE" sz="1800" dirty="0"/>
              <a:t>            </a:t>
            </a:r>
            <a:r>
              <a:rPr lang="et-EE" sz="1800" dirty="0" err="1"/>
              <a:t>result</a:t>
            </a:r>
            <a:r>
              <a:rPr lang="et-EE" sz="1800" dirty="0"/>
              <a:t> += "  &lt;</a:t>
            </a:r>
            <a:r>
              <a:rPr lang="et-EE" sz="1800" dirty="0" err="1"/>
              <a:t>tr&gt;\n</a:t>
            </a:r>
            <a:r>
              <a:rPr lang="et-EE" sz="1800" dirty="0"/>
              <a:t>";</a:t>
            </a:r>
          </a:p>
          <a:p>
            <a:pPr marL="0" indent="0">
              <a:buNone/>
            </a:pPr>
            <a:r>
              <a:rPr lang="et-EE" sz="1800" dirty="0"/>
              <a:t>            </a:t>
            </a:r>
            <a:r>
              <a:rPr lang="et-EE" sz="1800" dirty="0" err="1"/>
              <a:t>String[</a:t>
            </a:r>
            <a:r>
              <a:rPr lang="et-EE" sz="1800" dirty="0"/>
              <a:t>] </a:t>
            </a:r>
            <a:r>
              <a:rPr lang="et-EE" sz="1800" dirty="0" err="1"/>
              <a:t>cells</a:t>
            </a:r>
            <a:r>
              <a:rPr lang="et-EE" sz="1800" dirty="0"/>
              <a:t> = </a:t>
            </a:r>
            <a:r>
              <a:rPr lang="et-EE" sz="1800" dirty="0" err="1"/>
              <a:t>wikiLine.split("\\|</a:t>
            </a:r>
            <a:r>
              <a:rPr lang="et-EE" sz="1800" dirty="0"/>
              <a:t>");</a:t>
            </a:r>
          </a:p>
          <a:p>
            <a:pPr marL="0" indent="0">
              <a:buNone/>
            </a:pPr>
            <a:r>
              <a:rPr lang="et-EE" sz="1800" dirty="0"/>
              <a:t>            </a:t>
            </a:r>
            <a:r>
              <a:rPr lang="et-EE" sz="1800" dirty="0" err="1"/>
              <a:t>for</a:t>
            </a:r>
            <a:r>
              <a:rPr lang="et-EE" sz="1800" dirty="0"/>
              <a:t> (String </a:t>
            </a:r>
            <a:r>
              <a:rPr lang="et-EE" sz="1800" dirty="0" err="1"/>
              <a:t>cell</a:t>
            </a:r>
            <a:r>
              <a:rPr lang="et-EE" sz="1800" dirty="0"/>
              <a:t> : </a:t>
            </a:r>
            <a:r>
              <a:rPr lang="et-EE" sz="1800" dirty="0" err="1"/>
              <a:t>cells</a:t>
            </a:r>
            <a:r>
              <a:rPr lang="et-EE" sz="1800" dirty="0"/>
              <a:t>) {</a:t>
            </a:r>
          </a:p>
          <a:p>
            <a:pPr marL="0" indent="0">
              <a:buNone/>
            </a:pPr>
            <a:r>
              <a:rPr lang="et-EE" sz="1800" dirty="0"/>
              <a:t>                </a:t>
            </a:r>
            <a:r>
              <a:rPr lang="et-EE" sz="1800" dirty="0" err="1"/>
              <a:t>if(!cell.isEmpty(</a:t>
            </a:r>
            <a:r>
              <a:rPr lang="et-EE" sz="1800" dirty="0"/>
              <a:t>)) {</a:t>
            </a:r>
          </a:p>
          <a:p>
            <a:pPr marL="0" indent="0">
              <a:buNone/>
            </a:pPr>
            <a:r>
              <a:rPr lang="et-EE" sz="1800" dirty="0"/>
              <a:t>                    String </a:t>
            </a:r>
            <a:r>
              <a:rPr lang="et-EE" sz="1800" dirty="0" err="1"/>
              <a:t>cellConents</a:t>
            </a:r>
            <a:r>
              <a:rPr lang="et-EE" sz="1800" dirty="0"/>
              <a:t> = </a:t>
            </a:r>
            <a:r>
              <a:rPr lang="et-EE" sz="1800" dirty="0" err="1"/>
              <a:t>cell.trim(</a:t>
            </a:r>
            <a:r>
              <a:rPr lang="et-EE" sz="1800" dirty="0"/>
              <a:t>);</a:t>
            </a:r>
          </a:p>
          <a:p>
            <a:pPr marL="0" indent="0">
              <a:buNone/>
            </a:pPr>
            <a:r>
              <a:rPr lang="et-EE" sz="1800" dirty="0"/>
              <a:t>                    </a:t>
            </a:r>
            <a:r>
              <a:rPr lang="et-EE" sz="1800" dirty="0" err="1"/>
              <a:t>result</a:t>
            </a:r>
            <a:r>
              <a:rPr lang="et-EE" sz="1800" dirty="0"/>
              <a:t> += "    &lt;</a:t>
            </a:r>
            <a:r>
              <a:rPr lang="et-EE" sz="1800" dirty="0" err="1"/>
              <a:t>td</a:t>
            </a:r>
            <a:r>
              <a:rPr lang="et-EE" sz="1800" dirty="0"/>
              <a:t>&gt;" + </a:t>
            </a:r>
            <a:r>
              <a:rPr lang="et-EE" sz="1800" dirty="0" err="1"/>
              <a:t>cellConents</a:t>
            </a:r>
            <a:r>
              <a:rPr lang="et-EE" sz="1800" dirty="0"/>
              <a:t> + "&lt;/</a:t>
            </a:r>
            <a:r>
              <a:rPr lang="et-EE" sz="1800" dirty="0" err="1"/>
              <a:t>td&gt;\n</a:t>
            </a:r>
            <a:r>
              <a:rPr lang="et-EE" sz="1800" dirty="0"/>
              <a:t>";</a:t>
            </a:r>
          </a:p>
          <a:p>
            <a:pPr marL="0" indent="0">
              <a:buNone/>
            </a:pPr>
            <a:r>
              <a:rPr lang="et-EE" sz="1800" dirty="0"/>
              <a:t>                }</a:t>
            </a:r>
          </a:p>
          <a:p>
            <a:pPr marL="0" indent="0">
              <a:buNone/>
            </a:pPr>
            <a:r>
              <a:rPr lang="et-EE" sz="1800" dirty="0"/>
              <a:t>            }</a:t>
            </a:r>
          </a:p>
          <a:p>
            <a:pPr marL="0" indent="0">
              <a:buNone/>
            </a:pPr>
            <a:r>
              <a:rPr lang="et-EE" sz="1800" dirty="0"/>
              <a:t>            </a:t>
            </a:r>
            <a:r>
              <a:rPr lang="et-EE" sz="1800" dirty="0" err="1"/>
              <a:t>result</a:t>
            </a:r>
            <a:r>
              <a:rPr lang="et-EE" sz="1800" dirty="0"/>
              <a:t> += "  &lt;/</a:t>
            </a:r>
            <a:r>
              <a:rPr lang="et-EE" sz="1800" dirty="0" err="1"/>
              <a:t>tr&gt;\n</a:t>
            </a:r>
            <a:r>
              <a:rPr lang="et-EE" sz="1800" dirty="0"/>
              <a:t>";</a:t>
            </a:r>
          </a:p>
          <a:p>
            <a:pPr marL="0" indent="0">
              <a:buNone/>
            </a:pPr>
            <a:r>
              <a:rPr lang="et-EE" sz="1800" dirty="0"/>
              <a:t>        }</a:t>
            </a:r>
          </a:p>
          <a:p>
            <a:pPr marL="0" indent="0">
              <a:buNone/>
            </a:pPr>
            <a:r>
              <a:rPr lang="et-EE" sz="1800" dirty="0"/>
              <a:t>        </a:t>
            </a:r>
            <a:r>
              <a:rPr lang="et-EE" sz="1800" dirty="0" err="1"/>
              <a:t>result</a:t>
            </a:r>
            <a:r>
              <a:rPr lang="et-EE" sz="1800" dirty="0"/>
              <a:t> += "&lt;/</a:t>
            </a:r>
            <a:r>
              <a:rPr lang="et-EE" sz="1800" dirty="0" err="1"/>
              <a:t>table</a:t>
            </a:r>
            <a:r>
              <a:rPr lang="et-EE" sz="1800" dirty="0"/>
              <a:t>&gt;";</a:t>
            </a:r>
          </a:p>
          <a:p>
            <a:pPr marL="0" indent="0">
              <a:buNone/>
            </a:pPr>
            <a:r>
              <a:rPr lang="et-EE" sz="1800" dirty="0"/>
              <a:t>        </a:t>
            </a:r>
            <a:r>
              <a:rPr lang="et-EE" sz="1800" dirty="0" err="1"/>
              <a:t>return</a:t>
            </a:r>
            <a:r>
              <a:rPr lang="et-EE" sz="1800" dirty="0"/>
              <a:t> </a:t>
            </a:r>
            <a:r>
              <a:rPr lang="et-EE" sz="1800" dirty="0" err="1"/>
              <a:t>result</a:t>
            </a:r>
            <a:r>
              <a:rPr lang="et-EE" sz="1800" dirty="0"/>
              <a:t>;</a:t>
            </a:r>
          </a:p>
          <a:p>
            <a:pPr marL="0" indent="0">
              <a:buNone/>
            </a:pPr>
            <a:r>
              <a:rPr lang="et-EE" sz="1800" dirty="0"/>
              <a:t>    }</a:t>
            </a:r>
          </a:p>
        </p:txBody>
      </p:sp>
    </p:spTree>
    <p:extLst>
      <p:ext uri="{BB962C8B-B14F-4D97-AF65-F5344CB8AC3E}">
        <p14:creationId xmlns:p14="http://schemas.microsoft.com/office/powerpoint/2010/main" val="2782824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1" y="461299"/>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t-EE"/>
              <a:t>  </a:t>
            </a:r>
          </a:p>
        </p:txBody>
      </p:sp>
      <p:sp>
        <p:nvSpPr>
          <p:cNvPr id="3" name="Subtitle 2"/>
          <p:cNvSpPr txBox="1">
            <a:spLocks noGrp="1"/>
          </p:cNvSpPr>
          <p:nvPr>
            <p:ph type="subTitle" idx="4294967295"/>
          </p:nvPr>
        </p:nvSpPr>
        <p:spPr>
          <a:xfrm>
            <a:off x="457171" y="2433839"/>
            <a:ext cx="8228763" cy="2868478"/>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et-EE" sz="2200" dirty="0"/>
              <a:t>    </a:t>
            </a:r>
            <a:r>
              <a:rPr lang="et-EE" sz="2200" dirty="0" err="1"/>
              <a:t>public</a:t>
            </a:r>
            <a:r>
              <a:rPr lang="et-EE" sz="2200" dirty="0"/>
              <a:t> </a:t>
            </a:r>
            <a:r>
              <a:rPr lang="et-EE" sz="2200" dirty="0" err="1"/>
              <a:t>static</a:t>
            </a:r>
            <a:r>
              <a:rPr lang="et-EE" sz="2200" dirty="0"/>
              <a:t> String </a:t>
            </a:r>
            <a:r>
              <a:rPr lang="et-EE" sz="2200" dirty="0" err="1"/>
              <a:t>wikiTable(List&lt;String</a:t>
            </a:r>
            <a:r>
              <a:rPr lang="et-EE" sz="2200" dirty="0"/>
              <a:t>&gt; </a:t>
            </a:r>
            <a:r>
              <a:rPr lang="et-EE" sz="2200" dirty="0" err="1"/>
              <a:t>wikiLines</a:t>
            </a:r>
            <a:r>
              <a:rPr lang="et-EE" sz="2200" dirty="0"/>
              <a:t>) {</a:t>
            </a:r>
          </a:p>
          <a:p>
            <a:pPr marL="0" indent="0">
              <a:buNone/>
            </a:pPr>
            <a:r>
              <a:rPr lang="et-EE" sz="2200" dirty="0"/>
              <a:t>        </a:t>
            </a:r>
            <a:r>
              <a:rPr lang="et-EE" sz="2200" dirty="0" err="1"/>
              <a:t>List&lt;List&lt;String</a:t>
            </a:r>
            <a:r>
              <a:rPr lang="et-EE" sz="2200" dirty="0"/>
              <a:t>&gt;&gt; </a:t>
            </a:r>
            <a:r>
              <a:rPr lang="et-EE" sz="2200" dirty="0" err="1"/>
              <a:t>rows</a:t>
            </a:r>
            <a:r>
              <a:rPr lang="et-EE" sz="2200" dirty="0"/>
              <a:t> = </a:t>
            </a:r>
            <a:r>
              <a:rPr lang="et-EE" sz="2200" dirty="0" err="1"/>
              <a:t>parseWikiTableCells(wikiLines</a:t>
            </a:r>
            <a:r>
              <a:rPr lang="et-EE" sz="2200" dirty="0"/>
              <a:t>);</a:t>
            </a:r>
          </a:p>
          <a:p>
            <a:pPr marL="0" indent="0">
              <a:buNone/>
            </a:pPr>
            <a:r>
              <a:rPr lang="et-EE" sz="2200" dirty="0"/>
              <a:t>        </a:t>
            </a:r>
            <a:r>
              <a:rPr lang="et-EE" sz="2200" dirty="0" err="1"/>
              <a:t>rows</a:t>
            </a:r>
            <a:r>
              <a:rPr lang="et-EE" sz="2200" dirty="0"/>
              <a:t> = </a:t>
            </a:r>
            <a:r>
              <a:rPr lang="et-EE" sz="2200" dirty="0" err="1"/>
              <a:t>removeEmptyCells(rows</a:t>
            </a:r>
            <a:r>
              <a:rPr lang="et-EE" sz="2200" dirty="0"/>
              <a:t>);</a:t>
            </a:r>
          </a:p>
          <a:p>
            <a:pPr marL="0" indent="0">
              <a:buNone/>
            </a:pPr>
            <a:r>
              <a:rPr lang="et-EE" sz="2200" dirty="0"/>
              <a:t>        </a:t>
            </a:r>
            <a:r>
              <a:rPr lang="et-EE" sz="2200" dirty="0" err="1"/>
              <a:t>return</a:t>
            </a:r>
            <a:r>
              <a:rPr lang="et-EE" sz="2200" dirty="0"/>
              <a:t> </a:t>
            </a:r>
            <a:r>
              <a:rPr lang="et-EE" sz="2200" dirty="0" err="1"/>
              <a:t>tableToHtml(rows</a:t>
            </a:r>
            <a:r>
              <a:rPr lang="et-EE" sz="2200" dirty="0"/>
              <a:t>);</a:t>
            </a:r>
          </a:p>
          <a:p>
            <a:pPr marL="0" indent="0">
              <a:buNone/>
            </a:pPr>
            <a:r>
              <a:rPr lang="et-EE" sz="2200" dirty="0"/>
              <a:t>    </a:t>
            </a:r>
            <a:r>
              <a:rPr lang="et-EE" sz="2200" dirty="0" smtClean="0"/>
              <a:t>}</a:t>
            </a:r>
          </a:p>
          <a:p>
            <a:pPr marL="0" indent="0">
              <a:buNone/>
            </a:pPr>
            <a:endParaRPr lang="et-EE" sz="2200" dirty="0" smtClean="0"/>
          </a:p>
          <a:p>
            <a:pPr marL="0" indent="0">
              <a:buNone/>
            </a:pPr>
            <a:endParaRPr lang="et-EE" sz="2200" dirty="0"/>
          </a:p>
        </p:txBody>
      </p:sp>
    </p:spTree>
    <p:extLst>
      <p:ext uri="{BB962C8B-B14F-4D97-AF65-F5344CB8AC3E}">
        <p14:creationId xmlns:p14="http://schemas.microsoft.com/office/powerpoint/2010/main" val="1945208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412776"/>
            <a:ext cx="6006109" cy="4060130"/>
          </a:xfrm>
        </p:spPr>
      </p:pic>
      <p:sp>
        <p:nvSpPr>
          <p:cNvPr id="4" name="Title 1"/>
          <p:cNvSpPr>
            <a:spLocks noGrp="1"/>
          </p:cNvSpPr>
          <p:nvPr>
            <p:ph type="title"/>
          </p:nvPr>
        </p:nvSpPr>
        <p:spPr>
          <a:xfrm>
            <a:off x="457200" y="274638"/>
            <a:ext cx="8229600" cy="1143000"/>
          </a:xfrm>
        </p:spPr>
        <p:txBody>
          <a:bodyPr/>
          <a:lstStyle/>
          <a:p>
            <a:r>
              <a:rPr lang="et-EE" dirty="0" smtClean="0"/>
              <a:t>Arhitektuur</a:t>
            </a:r>
            <a:endParaRPr lang="et-EE" dirty="0"/>
          </a:p>
        </p:txBody>
      </p:sp>
    </p:spTree>
    <p:extLst>
      <p:ext uri="{BB962C8B-B14F-4D97-AF65-F5344CB8AC3E}">
        <p14:creationId xmlns:p14="http://schemas.microsoft.com/office/powerpoint/2010/main" val="894084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1" y="461299"/>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t-EE"/>
              <a:t> </a:t>
            </a:r>
          </a:p>
        </p:txBody>
      </p:sp>
      <p:sp>
        <p:nvSpPr>
          <p:cNvPr id="3" name="Subtitle 2"/>
          <p:cNvSpPr txBox="1">
            <a:spLocks noGrp="1"/>
          </p:cNvSpPr>
          <p:nvPr>
            <p:ph type="subTitle" idx="4294967295"/>
          </p:nvPr>
        </p:nvSpPr>
        <p:spPr>
          <a:xfrm>
            <a:off x="457171" y="1418177"/>
            <a:ext cx="8228763" cy="4899803"/>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et-EE" sz="2200" dirty="0" smtClean="0"/>
              <a:t>    </a:t>
            </a:r>
            <a:r>
              <a:rPr lang="et-EE" sz="2200" dirty="0" err="1" smtClean="0"/>
              <a:t>private</a:t>
            </a:r>
            <a:r>
              <a:rPr lang="et-EE" sz="2200" dirty="0" smtClean="0"/>
              <a:t> </a:t>
            </a:r>
            <a:r>
              <a:rPr lang="et-EE" sz="2200" dirty="0" err="1" smtClean="0"/>
              <a:t>static</a:t>
            </a:r>
            <a:r>
              <a:rPr lang="et-EE" sz="2200" dirty="0" smtClean="0"/>
              <a:t> String </a:t>
            </a:r>
            <a:r>
              <a:rPr lang="et-EE" sz="2200" dirty="0" err="1" smtClean="0"/>
              <a:t>tableToHtml</a:t>
            </a:r>
            <a:r>
              <a:rPr lang="et-EE" sz="2200" dirty="0" smtClean="0"/>
              <a:t> (</a:t>
            </a:r>
            <a:r>
              <a:rPr lang="et-EE" sz="2200" dirty="0" err="1" smtClean="0"/>
              <a:t>List&lt;List&lt;String</a:t>
            </a:r>
            <a:r>
              <a:rPr lang="et-EE" sz="2200" dirty="0" smtClean="0"/>
              <a:t>&gt;&gt; </a:t>
            </a:r>
            <a:r>
              <a:rPr lang="et-EE" sz="2200" dirty="0" err="1" smtClean="0"/>
              <a:t>rows</a:t>
            </a:r>
            <a:r>
              <a:rPr lang="et-EE" sz="2200" dirty="0" smtClean="0"/>
              <a:t>) {</a:t>
            </a:r>
          </a:p>
          <a:p>
            <a:pPr marL="0" indent="0">
              <a:buNone/>
            </a:pPr>
            <a:r>
              <a:rPr lang="et-EE" sz="2200" dirty="0" smtClean="0"/>
              <a:t>        </a:t>
            </a:r>
            <a:r>
              <a:rPr lang="et-EE" sz="2200" dirty="0" err="1" smtClean="0"/>
              <a:t>return</a:t>
            </a:r>
            <a:r>
              <a:rPr lang="et-EE" sz="2200" dirty="0" smtClean="0"/>
              <a:t> "&lt;</a:t>
            </a:r>
            <a:r>
              <a:rPr lang="et-EE" sz="2200" dirty="0" err="1" smtClean="0"/>
              <a:t>table&gt;\n</a:t>
            </a:r>
            <a:r>
              <a:rPr lang="et-EE" sz="2200" dirty="0" smtClean="0"/>
              <a:t>" + </a:t>
            </a:r>
            <a:r>
              <a:rPr lang="et-EE" sz="2200" dirty="0" err="1" smtClean="0"/>
              <a:t>tableRowsToHtml(rows</a:t>
            </a:r>
            <a:r>
              <a:rPr lang="et-EE" sz="2200" dirty="0" smtClean="0"/>
              <a:t>) + "&lt;/</a:t>
            </a:r>
            <a:r>
              <a:rPr lang="et-EE" sz="2200" dirty="0" err="1" smtClean="0"/>
              <a:t>table</a:t>
            </a:r>
            <a:r>
              <a:rPr lang="et-EE" sz="2200" dirty="0" smtClean="0"/>
              <a:t>&gt;";</a:t>
            </a:r>
          </a:p>
          <a:p>
            <a:pPr marL="0" indent="0">
              <a:buNone/>
            </a:pPr>
            <a:r>
              <a:rPr lang="et-EE" sz="2200" dirty="0" smtClean="0"/>
              <a:t>    }</a:t>
            </a:r>
          </a:p>
          <a:p>
            <a:pPr marL="0" indent="0">
              <a:buNone/>
            </a:pPr>
            <a:endParaRPr lang="et-EE" sz="2200" dirty="0" smtClean="0"/>
          </a:p>
          <a:p>
            <a:pPr marL="0" indent="0">
              <a:buNone/>
            </a:pPr>
            <a:endParaRPr lang="et-EE" sz="2200" dirty="0" smtClean="0"/>
          </a:p>
          <a:p>
            <a:pPr marL="0" indent="0">
              <a:buNone/>
            </a:pPr>
            <a:r>
              <a:rPr lang="et-EE" sz="2200" dirty="0" smtClean="0"/>
              <a:t>    </a:t>
            </a:r>
            <a:r>
              <a:rPr lang="et-EE" sz="2200" dirty="0" err="1" smtClean="0"/>
              <a:t>private</a:t>
            </a:r>
            <a:r>
              <a:rPr lang="et-EE" sz="2200" dirty="0" smtClean="0"/>
              <a:t> </a:t>
            </a:r>
            <a:r>
              <a:rPr lang="et-EE" sz="2200" dirty="0" err="1" smtClean="0"/>
              <a:t>static</a:t>
            </a:r>
            <a:r>
              <a:rPr lang="et-EE" sz="2200" dirty="0" smtClean="0"/>
              <a:t> String </a:t>
            </a:r>
            <a:r>
              <a:rPr lang="et-EE" sz="2200" dirty="0" err="1" smtClean="0"/>
              <a:t>tableRowsToHtml</a:t>
            </a:r>
            <a:r>
              <a:rPr lang="et-EE" sz="2200" dirty="0" smtClean="0"/>
              <a:t> (</a:t>
            </a:r>
            <a:r>
              <a:rPr lang="et-EE" sz="2200" dirty="0" err="1" smtClean="0"/>
              <a:t>List&lt;List&lt;String</a:t>
            </a:r>
            <a:r>
              <a:rPr lang="et-EE" sz="2200" dirty="0" smtClean="0"/>
              <a:t>&gt;&gt; </a:t>
            </a:r>
            <a:r>
              <a:rPr lang="et-EE" sz="2200" dirty="0" err="1" smtClean="0"/>
              <a:t>rows</a:t>
            </a:r>
            <a:r>
              <a:rPr lang="et-EE" sz="2200" dirty="0" smtClean="0"/>
              <a:t>) {</a:t>
            </a:r>
          </a:p>
          <a:p>
            <a:pPr marL="0" indent="0">
              <a:buNone/>
            </a:pPr>
            <a:r>
              <a:rPr lang="et-EE" sz="2200" dirty="0" smtClean="0"/>
              <a:t>        String </a:t>
            </a:r>
            <a:r>
              <a:rPr lang="et-EE" sz="2200" dirty="0" err="1" smtClean="0"/>
              <a:t>result</a:t>
            </a:r>
            <a:r>
              <a:rPr lang="et-EE" sz="2200" dirty="0" smtClean="0"/>
              <a:t> = "";</a:t>
            </a:r>
          </a:p>
          <a:p>
            <a:pPr marL="0" indent="0">
              <a:buNone/>
            </a:pPr>
            <a:r>
              <a:rPr lang="et-EE" sz="2200" dirty="0" smtClean="0"/>
              <a:t>        </a:t>
            </a:r>
            <a:r>
              <a:rPr lang="et-EE" sz="2200" dirty="0" err="1" smtClean="0"/>
              <a:t>for</a:t>
            </a:r>
            <a:r>
              <a:rPr lang="et-EE" sz="2200" dirty="0" smtClean="0"/>
              <a:t> (</a:t>
            </a:r>
            <a:r>
              <a:rPr lang="et-EE" sz="2200" dirty="0" err="1" smtClean="0"/>
              <a:t>List&lt;String</a:t>
            </a:r>
            <a:r>
              <a:rPr lang="et-EE" sz="2200" dirty="0" smtClean="0"/>
              <a:t>&gt; </a:t>
            </a:r>
            <a:r>
              <a:rPr lang="et-EE" sz="2200" dirty="0" err="1" smtClean="0"/>
              <a:t>row</a:t>
            </a:r>
            <a:r>
              <a:rPr lang="et-EE" sz="2200" dirty="0" smtClean="0"/>
              <a:t> : </a:t>
            </a:r>
            <a:r>
              <a:rPr lang="et-EE" sz="2200" dirty="0" err="1" smtClean="0"/>
              <a:t>rows</a:t>
            </a:r>
            <a:r>
              <a:rPr lang="et-EE" sz="2200" dirty="0" smtClean="0"/>
              <a:t>) {</a:t>
            </a:r>
          </a:p>
          <a:p>
            <a:pPr marL="0" indent="0">
              <a:buNone/>
            </a:pPr>
            <a:r>
              <a:rPr lang="et-EE" sz="2200" dirty="0" smtClean="0"/>
              <a:t>            </a:t>
            </a:r>
            <a:r>
              <a:rPr lang="et-EE" sz="2200" dirty="0" err="1" smtClean="0"/>
              <a:t>result</a:t>
            </a:r>
            <a:r>
              <a:rPr lang="et-EE" sz="2200" dirty="0" smtClean="0"/>
              <a:t> += </a:t>
            </a:r>
            <a:r>
              <a:rPr lang="et-EE" sz="2200" dirty="0" err="1" smtClean="0"/>
              <a:t>tableRowToHtml(row</a:t>
            </a:r>
            <a:r>
              <a:rPr lang="et-EE" sz="2200" dirty="0" smtClean="0"/>
              <a:t>);</a:t>
            </a:r>
          </a:p>
          <a:p>
            <a:pPr marL="0" indent="0">
              <a:buNone/>
            </a:pPr>
            <a:r>
              <a:rPr lang="et-EE" sz="2200" dirty="0" smtClean="0"/>
              <a:t>        }</a:t>
            </a:r>
          </a:p>
          <a:p>
            <a:pPr marL="0" indent="0">
              <a:buNone/>
            </a:pPr>
            <a:r>
              <a:rPr lang="et-EE" sz="2200" dirty="0" smtClean="0"/>
              <a:t>        </a:t>
            </a:r>
            <a:r>
              <a:rPr lang="et-EE" sz="2200" dirty="0" err="1" smtClean="0"/>
              <a:t>return</a:t>
            </a:r>
            <a:r>
              <a:rPr lang="et-EE" sz="2200" dirty="0" smtClean="0"/>
              <a:t> </a:t>
            </a:r>
            <a:r>
              <a:rPr lang="et-EE" sz="2200" dirty="0" err="1" smtClean="0"/>
              <a:t>result</a:t>
            </a:r>
            <a:r>
              <a:rPr lang="et-EE" sz="2200" dirty="0" smtClean="0"/>
              <a:t>;</a:t>
            </a:r>
          </a:p>
          <a:p>
            <a:pPr marL="0" indent="0">
              <a:buNone/>
            </a:pPr>
            <a:r>
              <a:rPr lang="et-EE" sz="2200" dirty="0" smtClean="0"/>
              <a:t>    }</a:t>
            </a:r>
            <a:endParaRPr lang="et-EE" sz="2200" dirty="0"/>
          </a:p>
        </p:txBody>
      </p:sp>
    </p:spTree>
    <p:extLst>
      <p:ext uri="{BB962C8B-B14F-4D97-AF65-F5344CB8AC3E}">
        <p14:creationId xmlns:p14="http://schemas.microsoft.com/office/powerpoint/2010/main" val="100359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89827" y="677825"/>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t-EE"/>
              <a:t>  Mõnikord on pikem kood parem:</a:t>
            </a:r>
          </a:p>
        </p:txBody>
      </p:sp>
      <p:sp>
        <p:nvSpPr>
          <p:cNvPr id="3" name="Subtitle 2"/>
          <p:cNvSpPr txBox="1">
            <a:spLocks noGrp="1"/>
          </p:cNvSpPr>
          <p:nvPr>
            <p:ph type="subTitle" idx="4294967295"/>
          </p:nvPr>
        </p:nvSpPr>
        <p:spPr>
          <a:xfrm>
            <a:off x="457171" y="2447882"/>
            <a:ext cx="8228763" cy="2868478"/>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et-EE" sz="2200"/>
              <a:t>  if(something()) {</a:t>
            </a:r>
          </a:p>
          <a:p>
            <a:pPr marL="0" indent="0">
              <a:buNone/>
            </a:pPr>
            <a:r>
              <a:rPr lang="et-EE" sz="2200"/>
              <a:t>    doBlah();</a:t>
            </a:r>
          </a:p>
          <a:p>
            <a:pPr marL="0" indent="0">
              <a:buNone/>
            </a:pPr>
            <a:r>
              <a:rPr lang="et-EE" sz="2200"/>
              <a:t>  }</a:t>
            </a:r>
          </a:p>
          <a:p>
            <a:pPr marL="0" indent="0">
              <a:buNone/>
            </a:pPr>
            <a:endParaRPr lang="et-EE" sz="2200"/>
          </a:p>
          <a:p>
            <a:pPr marL="0" indent="0">
              <a:buNone/>
            </a:pPr>
            <a:r>
              <a:rPr lang="et-EE" sz="2200" b="1"/>
              <a:t>  vs</a:t>
            </a:r>
          </a:p>
          <a:p>
            <a:pPr marL="0" indent="0">
              <a:buNone/>
            </a:pPr>
            <a:endParaRPr lang="et-EE" sz="2200"/>
          </a:p>
          <a:p>
            <a:pPr marL="0" indent="0">
              <a:buNone/>
            </a:pPr>
            <a:r>
              <a:rPr lang="et-EE" sz="2200"/>
              <a:t>  doBlahIfSomething();</a:t>
            </a:r>
          </a:p>
        </p:txBody>
      </p:sp>
    </p:spTree>
    <p:extLst>
      <p:ext uri="{BB962C8B-B14F-4D97-AF65-F5344CB8AC3E}">
        <p14:creationId xmlns:p14="http://schemas.microsoft.com/office/powerpoint/2010/main" val="1282307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1" y="461299"/>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t-EE"/>
              <a:t> </a:t>
            </a:r>
          </a:p>
        </p:txBody>
      </p:sp>
      <p:sp>
        <p:nvSpPr>
          <p:cNvPr id="3" name="Text Placeholder 2"/>
          <p:cNvSpPr txBox="1">
            <a:spLocks noGrp="1"/>
          </p:cNvSpPr>
          <p:nvPr>
            <p:ph type="body" idx="4294967295"/>
          </p:nvPr>
        </p:nvSpPr>
        <p:spPr>
          <a:xfrm>
            <a:off x="457171" y="980728"/>
            <a:ext cx="8228763" cy="4065215"/>
          </a:xfrm>
        </p:spPr>
        <p:txBody>
          <a:bodyPr>
            <a:spAutoFit/>
          </a:bodyPr>
          <a:lstStyle>
            <a:defPPr marL="432000" lvl="0" indent="-324000">
              <a:spcBef>
                <a:spcPts val="0"/>
              </a:spcBef>
              <a:spcAft>
                <a:spcPts val="1417"/>
              </a:spcAft>
              <a:buSzPct val="45000"/>
              <a:buFont typeface="StarSymbol"/>
              <a:buNone/>
              <a:defRPr lang="et-EE" sz="3200" b="0" i="0" u="none" strike="noStrike" kern="1200">
                <a:ln>
                  <a:noFill/>
                </a:ln>
                <a:latin typeface="Arial" pitchFamily="18"/>
                <a:ea typeface="MS Gothic" pitchFamily="2"/>
                <a:cs typeface="Tahoma" pitchFamily="2"/>
              </a:defRPr>
            </a:defPPr>
            <a:lvl1pPr marL="432000" lvl="0" indent="-324000">
              <a:spcBef>
                <a:spcPts val="0"/>
              </a:spcBef>
              <a:spcAft>
                <a:spcPts val="1417"/>
              </a:spcAft>
              <a:buSzPct val="45000"/>
              <a:buFont typeface="StarSymbol"/>
              <a:buChar char="●"/>
              <a:defRPr lang="et-EE" sz="3200" b="0" i="0" u="none" strike="noStrike" kern="1200">
                <a:ln>
                  <a:noFill/>
                </a:ln>
                <a:latin typeface="Arial" pitchFamily="18"/>
                <a:ea typeface="MS Gothic" pitchFamily="2"/>
                <a:cs typeface="Tahoma" pitchFamily="2"/>
              </a:defRPr>
            </a:lvl1pPr>
            <a:lvl2pPr marL="864000" lvl="1" indent="-324000">
              <a:spcBef>
                <a:spcPts val="0"/>
              </a:spcBef>
              <a:spcAft>
                <a:spcPts val="1134"/>
              </a:spcAft>
              <a:buSzPct val="45000"/>
              <a:buFont typeface="StarSymbol"/>
              <a:buChar char="●"/>
              <a:defRPr lang="et-EE" sz="2800" b="0" i="0" u="none" strike="noStrike" kern="1200">
                <a:ln>
                  <a:noFill/>
                </a:ln>
                <a:latin typeface="Arial" pitchFamily="18"/>
                <a:ea typeface="MS Gothic" pitchFamily="2"/>
                <a:cs typeface="Tahoma" pitchFamily="2"/>
              </a:defRPr>
            </a:lvl2pPr>
            <a:lvl3pPr marL="1295999" lvl="2" indent="-288000">
              <a:spcBef>
                <a:spcPts val="0"/>
              </a:spcBef>
              <a:spcAft>
                <a:spcPts val="850"/>
              </a:spcAft>
              <a:buSzPct val="75000"/>
              <a:buFont typeface="StarSymbol"/>
              <a:buChar char="–"/>
              <a:defRPr lang="et-EE" sz="2400" b="0" i="0" u="none" strike="noStrike" kern="1200">
                <a:ln>
                  <a:noFill/>
                </a:ln>
                <a:latin typeface="Arial" pitchFamily="18"/>
                <a:ea typeface="MS Gothic" pitchFamily="2"/>
                <a:cs typeface="Tahoma" pitchFamily="2"/>
              </a:defRPr>
            </a:lvl3pPr>
            <a:lvl4pPr marL="1728000" lvl="3" indent="-216000">
              <a:spcBef>
                <a:spcPts val="0"/>
              </a:spcBef>
              <a:spcAft>
                <a:spcPts val="567"/>
              </a:spcAft>
              <a:buSzPct val="45000"/>
              <a:buFont typeface="StarSymbol"/>
              <a:buChar char="●"/>
              <a:defRPr lang="et-EE" sz="2000" b="0" i="0" u="none" strike="noStrike" kern="1200">
                <a:ln>
                  <a:noFill/>
                </a:ln>
                <a:latin typeface="Arial" pitchFamily="18"/>
                <a:ea typeface="MS Gothic" pitchFamily="2"/>
                <a:cs typeface="Tahoma" pitchFamily="2"/>
              </a:defRPr>
            </a:lvl4pPr>
            <a:lvl5pPr marL="2160000" lvl="4" indent="-216000">
              <a:spcBef>
                <a:spcPts val="0"/>
              </a:spcBef>
              <a:spcAft>
                <a:spcPts val="283"/>
              </a:spcAft>
              <a:buSzPct val="75000"/>
              <a:buFont typeface="StarSymbol"/>
              <a:buChar char="–"/>
              <a:defRPr lang="et-EE" sz="2000" b="0" i="0" u="none" strike="noStrike" kern="1200">
                <a:ln>
                  <a:noFill/>
                </a:ln>
                <a:latin typeface="Arial" pitchFamily="18"/>
                <a:ea typeface="MS Gothic" pitchFamily="2"/>
                <a:cs typeface="Tahoma" pitchFamily="2"/>
              </a:defRPr>
            </a:lvl5pPr>
            <a:lvl6pPr marL="2592000" lvl="5" indent="-216000">
              <a:spcBef>
                <a:spcPts val="0"/>
              </a:spcBef>
              <a:spcAft>
                <a:spcPts val="283"/>
              </a:spcAft>
              <a:buSzPct val="45000"/>
              <a:buFont typeface="StarSymbol"/>
              <a:buChar char="●"/>
              <a:defRPr lang="et-EE" sz="2000" b="0" i="0" u="none" strike="noStrike" kern="1200">
                <a:ln>
                  <a:noFill/>
                </a:ln>
                <a:latin typeface="Arial" pitchFamily="18"/>
                <a:ea typeface="MS Gothic" pitchFamily="2"/>
                <a:cs typeface="Tahoma" pitchFamily="2"/>
              </a:defRPr>
            </a:lvl6pPr>
            <a:lvl7pPr marL="3024000" lvl="6" indent="-216000">
              <a:spcBef>
                <a:spcPts val="0"/>
              </a:spcBef>
              <a:spcAft>
                <a:spcPts val="283"/>
              </a:spcAft>
              <a:buSzPct val="45000"/>
              <a:buFont typeface="StarSymbol"/>
              <a:buChar char="●"/>
              <a:defRPr lang="et-EE" sz="2000" b="0" i="0" u="none" strike="noStrike" kern="1200">
                <a:ln>
                  <a:noFill/>
                </a:ln>
                <a:latin typeface="Arial" pitchFamily="18"/>
                <a:ea typeface="MS Gothic" pitchFamily="2"/>
                <a:cs typeface="Tahoma" pitchFamily="2"/>
              </a:defRPr>
            </a:lvl7pPr>
            <a:lvl8pPr marL="3456000" lvl="7" indent="-216000">
              <a:spcBef>
                <a:spcPts val="0"/>
              </a:spcBef>
              <a:spcAft>
                <a:spcPts val="283"/>
              </a:spcAft>
              <a:buSzPct val="45000"/>
              <a:buFont typeface="StarSymbol"/>
              <a:buChar char="●"/>
              <a:defRPr lang="et-EE" sz="2000" b="0" i="0" u="none" strike="noStrike" kern="1200">
                <a:ln>
                  <a:noFill/>
                </a:ln>
                <a:latin typeface="Arial" pitchFamily="18"/>
                <a:ea typeface="MS Gothic" pitchFamily="2"/>
                <a:cs typeface="Tahoma" pitchFamily="2"/>
              </a:defRPr>
            </a:lvl8pPr>
            <a:lvl9pPr marL="3887999" lvl="8" indent="-216000">
              <a:spcBef>
                <a:spcPts val="0"/>
              </a:spcBef>
              <a:spcAft>
                <a:spcPts val="283"/>
              </a:spcAft>
              <a:buSzPct val="45000"/>
              <a:buFont typeface="StarSymbol"/>
              <a:buChar char="●"/>
              <a:defRPr lang="et-EE" sz="2000" b="0" i="0" u="none" strike="noStrike" kern="1200">
                <a:ln>
                  <a:noFill/>
                </a:ln>
                <a:latin typeface="Arial" pitchFamily="18"/>
                <a:ea typeface="MS Gothic" pitchFamily="2"/>
                <a:cs typeface="Tahoma" pitchFamily="2"/>
              </a:defRPr>
            </a:lvl9pPr>
          </a:lstStyle>
          <a:p>
            <a:pPr lvl="0">
              <a:buSzPct val="100000"/>
              <a:buAutoNum type="arabicPeriod"/>
            </a:pPr>
            <a:r>
              <a:rPr lang="et-EE" b="1" dirty="0"/>
              <a:t> Selgitavate nimedega muutujad ja meetodid</a:t>
            </a:r>
          </a:p>
          <a:p>
            <a:pPr lvl="1" rtl="0" hangingPunct="0"/>
            <a:r>
              <a:rPr lang="et-EE" sz="2000" dirty="0"/>
              <a:t>Kas iga nimi selgitab miks muutujat/meetodit vaja on?</a:t>
            </a:r>
          </a:p>
          <a:p>
            <a:pPr lvl="1" rtl="0" hangingPunct="0"/>
            <a:r>
              <a:rPr lang="et-EE" sz="2000" dirty="0"/>
              <a:t>Kas lisaks on ka koodi millele tuleks nimi alles anda? Näiteks:</a:t>
            </a:r>
          </a:p>
          <a:p>
            <a:pPr lvl="2" rtl="0" hangingPunct="0"/>
            <a:r>
              <a:rPr lang="et-EE" sz="2000" dirty="0"/>
              <a:t>Koodiblokid meetodite sees mida saab eraldi meetoditeks tõsta</a:t>
            </a:r>
          </a:p>
          <a:p>
            <a:pPr lvl="2" rtl="0" hangingPunct="0"/>
            <a:r>
              <a:rPr lang="et-EE" sz="2000" dirty="0"/>
              <a:t>“suvalised” arvud mida saab konstantideks muuta</a:t>
            </a:r>
          </a:p>
          <a:p>
            <a:pPr lvl="1" rtl="0" hangingPunct="0"/>
            <a:r>
              <a:rPr lang="et-EE" sz="2000" i="1" dirty="0"/>
              <a:t>Meetodid võiks üldiselt olla &lt; 10 rida</a:t>
            </a:r>
          </a:p>
          <a:p>
            <a:pPr lvl="1" rtl="0" hangingPunct="0"/>
            <a:endParaRPr lang="et-EE" sz="2000" i="1" dirty="0"/>
          </a:p>
        </p:txBody>
      </p:sp>
    </p:spTree>
    <p:extLst>
      <p:ext uri="{BB962C8B-B14F-4D97-AF65-F5344CB8AC3E}">
        <p14:creationId xmlns:p14="http://schemas.microsoft.com/office/powerpoint/2010/main" val="592603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1" y="461299"/>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t-EE" b="1" dirty="0" err="1"/>
              <a:t>Duplikatsiooni</a:t>
            </a:r>
            <a:r>
              <a:rPr lang="et-EE" b="1" dirty="0"/>
              <a:t> </a:t>
            </a:r>
            <a:r>
              <a:rPr lang="et-EE" b="1" dirty="0" smtClean="0"/>
              <a:t>eemaldamine</a:t>
            </a:r>
            <a:endParaRPr lang="et-EE" dirty="0"/>
          </a:p>
        </p:txBody>
      </p:sp>
      <p:sp>
        <p:nvSpPr>
          <p:cNvPr id="3" name="Subtitle 2"/>
          <p:cNvSpPr txBox="1">
            <a:spLocks noGrp="1"/>
          </p:cNvSpPr>
          <p:nvPr>
            <p:ph type="subTitle" idx="4294967295"/>
          </p:nvPr>
        </p:nvSpPr>
        <p:spPr>
          <a:xfrm>
            <a:off x="424843" y="1306342"/>
            <a:ext cx="8228763" cy="4526475"/>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et-EE" sz="2200" dirty="0"/>
              <a:t>        </a:t>
            </a:r>
            <a:r>
              <a:rPr lang="et-EE" sz="2200" dirty="0" err="1"/>
              <a:t>double</a:t>
            </a:r>
            <a:r>
              <a:rPr lang="et-EE" sz="2200" dirty="0"/>
              <a:t> </a:t>
            </a:r>
            <a:r>
              <a:rPr lang="et-EE" sz="2200" dirty="0" err="1"/>
              <a:t>totalTax</a:t>
            </a:r>
            <a:r>
              <a:rPr lang="et-EE" sz="2200" dirty="0"/>
              <a:t> = 0;</a:t>
            </a:r>
          </a:p>
          <a:p>
            <a:pPr marL="0" indent="0">
              <a:buNone/>
            </a:pPr>
            <a:r>
              <a:rPr lang="et-EE" sz="2200" dirty="0"/>
              <a:t>        </a:t>
            </a:r>
            <a:r>
              <a:rPr lang="et-EE" sz="2200" dirty="0" err="1"/>
              <a:t>for(double</a:t>
            </a:r>
            <a:r>
              <a:rPr lang="et-EE" sz="2200" dirty="0"/>
              <a:t> </a:t>
            </a:r>
            <a:r>
              <a:rPr lang="et-EE" sz="2200" dirty="0" err="1"/>
              <a:t>tax</a:t>
            </a:r>
            <a:r>
              <a:rPr lang="et-EE" sz="2200" dirty="0"/>
              <a:t>: </a:t>
            </a:r>
            <a:r>
              <a:rPr lang="et-EE" sz="2200" dirty="0" err="1"/>
              <a:t>taxes</a:t>
            </a:r>
            <a:r>
              <a:rPr lang="et-EE" sz="2200" dirty="0"/>
              <a:t>) {</a:t>
            </a:r>
          </a:p>
          <a:p>
            <a:pPr marL="0" indent="0">
              <a:buNone/>
            </a:pPr>
            <a:r>
              <a:rPr lang="et-EE" sz="2200" dirty="0"/>
              <a:t>            </a:t>
            </a:r>
            <a:r>
              <a:rPr lang="et-EE" sz="2200" dirty="0" err="1"/>
              <a:t>totalTax</a:t>
            </a:r>
            <a:r>
              <a:rPr lang="et-EE" sz="2200" dirty="0"/>
              <a:t> += </a:t>
            </a:r>
            <a:r>
              <a:rPr lang="et-EE" sz="2200" dirty="0" err="1"/>
              <a:t>tax</a:t>
            </a:r>
            <a:r>
              <a:rPr lang="et-EE" sz="2200" dirty="0"/>
              <a:t>;</a:t>
            </a:r>
          </a:p>
          <a:p>
            <a:pPr marL="0" indent="0">
              <a:buNone/>
            </a:pPr>
            <a:r>
              <a:rPr lang="et-EE" sz="2200" dirty="0"/>
              <a:t>        }</a:t>
            </a:r>
          </a:p>
          <a:p>
            <a:pPr marL="0" indent="0">
              <a:buNone/>
            </a:pPr>
            <a:r>
              <a:rPr lang="et-EE" sz="2200" dirty="0"/>
              <a:t>        </a:t>
            </a:r>
            <a:r>
              <a:rPr lang="et-EE" sz="2200" dirty="0" err="1"/>
              <a:t>double</a:t>
            </a:r>
            <a:r>
              <a:rPr lang="et-EE" sz="2200" dirty="0"/>
              <a:t> </a:t>
            </a:r>
            <a:r>
              <a:rPr lang="et-EE" sz="2200" dirty="0" err="1"/>
              <a:t>averageTax</a:t>
            </a:r>
            <a:r>
              <a:rPr lang="et-EE" sz="2200" dirty="0"/>
              <a:t> = </a:t>
            </a:r>
            <a:r>
              <a:rPr lang="et-EE" sz="2200" dirty="0" err="1"/>
              <a:t>totalTax</a:t>
            </a:r>
            <a:r>
              <a:rPr lang="et-EE" sz="2200" dirty="0"/>
              <a:t> / </a:t>
            </a:r>
            <a:r>
              <a:rPr lang="et-EE" sz="2200" dirty="0" err="1"/>
              <a:t>taxes.size(</a:t>
            </a:r>
            <a:r>
              <a:rPr lang="et-EE" sz="2200" dirty="0"/>
              <a:t>);</a:t>
            </a:r>
          </a:p>
          <a:p>
            <a:pPr marL="0" indent="0">
              <a:buNone/>
            </a:pPr>
            <a:r>
              <a:rPr lang="et-EE" sz="2200" dirty="0"/>
              <a:t>        </a:t>
            </a:r>
          </a:p>
          <a:p>
            <a:pPr marL="0" indent="0">
              <a:buNone/>
            </a:pPr>
            <a:r>
              <a:rPr lang="et-EE" sz="2200" dirty="0"/>
              <a:t>        </a:t>
            </a:r>
            <a:r>
              <a:rPr lang="et-EE" sz="2200" dirty="0" err="1"/>
              <a:t>double</a:t>
            </a:r>
            <a:r>
              <a:rPr lang="et-EE" sz="2200" dirty="0"/>
              <a:t> </a:t>
            </a:r>
            <a:r>
              <a:rPr lang="et-EE" sz="2200" dirty="0" err="1"/>
              <a:t>totalPrice</a:t>
            </a:r>
            <a:r>
              <a:rPr lang="et-EE" sz="2200" dirty="0"/>
              <a:t> = 0;</a:t>
            </a:r>
          </a:p>
          <a:p>
            <a:pPr marL="0" indent="0">
              <a:buNone/>
            </a:pPr>
            <a:r>
              <a:rPr lang="et-EE" sz="2200" dirty="0"/>
              <a:t>        </a:t>
            </a:r>
            <a:r>
              <a:rPr lang="et-EE" sz="2200" dirty="0" err="1"/>
              <a:t>for(double</a:t>
            </a:r>
            <a:r>
              <a:rPr lang="et-EE" sz="2200" dirty="0"/>
              <a:t> </a:t>
            </a:r>
            <a:r>
              <a:rPr lang="et-EE" sz="2200" dirty="0" err="1"/>
              <a:t>price</a:t>
            </a:r>
            <a:r>
              <a:rPr lang="et-EE" sz="2200" dirty="0"/>
              <a:t>: </a:t>
            </a:r>
            <a:r>
              <a:rPr lang="et-EE" sz="2200" dirty="0" err="1"/>
              <a:t>prices</a:t>
            </a:r>
            <a:r>
              <a:rPr lang="et-EE" sz="2200" dirty="0"/>
              <a:t>) {</a:t>
            </a:r>
          </a:p>
          <a:p>
            <a:pPr marL="0" indent="0">
              <a:buNone/>
            </a:pPr>
            <a:r>
              <a:rPr lang="et-EE" sz="2200" dirty="0"/>
              <a:t>            </a:t>
            </a:r>
            <a:r>
              <a:rPr lang="et-EE" sz="2200" dirty="0" err="1"/>
              <a:t>totalPrice</a:t>
            </a:r>
            <a:r>
              <a:rPr lang="et-EE" sz="2200" dirty="0"/>
              <a:t> += </a:t>
            </a:r>
            <a:r>
              <a:rPr lang="et-EE" sz="2200" dirty="0" err="1"/>
              <a:t>price</a:t>
            </a:r>
            <a:r>
              <a:rPr lang="et-EE" sz="2200" dirty="0"/>
              <a:t>;</a:t>
            </a:r>
          </a:p>
          <a:p>
            <a:pPr marL="0" indent="0">
              <a:buNone/>
            </a:pPr>
            <a:r>
              <a:rPr lang="et-EE" sz="2200" dirty="0"/>
              <a:t>        }</a:t>
            </a:r>
          </a:p>
          <a:p>
            <a:pPr marL="0" indent="0">
              <a:buNone/>
            </a:pPr>
            <a:r>
              <a:rPr lang="et-EE" sz="2200" dirty="0"/>
              <a:t>        </a:t>
            </a:r>
            <a:r>
              <a:rPr lang="et-EE" sz="2200" dirty="0" err="1"/>
              <a:t>double</a:t>
            </a:r>
            <a:r>
              <a:rPr lang="et-EE" sz="2200" dirty="0"/>
              <a:t> </a:t>
            </a:r>
            <a:r>
              <a:rPr lang="et-EE" sz="2200" dirty="0" err="1"/>
              <a:t>averagePrice</a:t>
            </a:r>
            <a:r>
              <a:rPr lang="et-EE" sz="2200" dirty="0"/>
              <a:t> = </a:t>
            </a:r>
            <a:r>
              <a:rPr lang="et-EE" sz="2200" dirty="0" err="1"/>
              <a:t>totalPrice</a:t>
            </a:r>
            <a:r>
              <a:rPr lang="et-EE" sz="2200" dirty="0"/>
              <a:t> / </a:t>
            </a:r>
            <a:r>
              <a:rPr lang="et-EE" sz="2200" dirty="0" err="1"/>
              <a:t>prices.size(</a:t>
            </a:r>
            <a:r>
              <a:rPr lang="et-EE" sz="2200" dirty="0"/>
              <a:t>);</a:t>
            </a:r>
          </a:p>
        </p:txBody>
      </p:sp>
    </p:spTree>
    <p:extLst>
      <p:ext uri="{BB962C8B-B14F-4D97-AF65-F5344CB8AC3E}">
        <p14:creationId xmlns:p14="http://schemas.microsoft.com/office/powerpoint/2010/main" val="1429570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1" y="461299"/>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t-EE"/>
              <a:t> </a:t>
            </a:r>
          </a:p>
        </p:txBody>
      </p:sp>
      <p:sp>
        <p:nvSpPr>
          <p:cNvPr id="3" name="Subtitle 2"/>
          <p:cNvSpPr txBox="1">
            <a:spLocks noGrp="1"/>
          </p:cNvSpPr>
          <p:nvPr>
            <p:ph type="subTitle" idx="4294967295"/>
          </p:nvPr>
        </p:nvSpPr>
        <p:spPr>
          <a:xfrm>
            <a:off x="424843" y="3151003"/>
            <a:ext cx="8228763" cy="837152"/>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et-EE" sz="2200" dirty="0"/>
              <a:t> </a:t>
            </a:r>
            <a:r>
              <a:rPr lang="et-EE" sz="2200" dirty="0" smtClean="0"/>
              <a:t>       </a:t>
            </a:r>
            <a:r>
              <a:rPr lang="et-EE" sz="2200" dirty="0" err="1" smtClean="0"/>
              <a:t>double</a:t>
            </a:r>
            <a:r>
              <a:rPr lang="et-EE" sz="2200" dirty="0" smtClean="0"/>
              <a:t> </a:t>
            </a:r>
            <a:r>
              <a:rPr lang="et-EE" sz="2200" dirty="0" err="1"/>
              <a:t>averageTax</a:t>
            </a:r>
            <a:r>
              <a:rPr lang="et-EE" sz="2200" dirty="0"/>
              <a:t> = </a:t>
            </a:r>
            <a:r>
              <a:rPr lang="et-EE" sz="2200" dirty="0" err="1"/>
              <a:t>average(taxes</a:t>
            </a:r>
            <a:r>
              <a:rPr lang="et-EE" sz="2200" dirty="0"/>
              <a:t>);</a:t>
            </a:r>
          </a:p>
          <a:p>
            <a:pPr marL="0" indent="0">
              <a:buNone/>
            </a:pPr>
            <a:r>
              <a:rPr lang="et-EE" sz="2200" dirty="0"/>
              <a:t>        </a:t>
            </a:r>
            <a:r>
              <a:rPr lang="et-EE" sz="2200" dirty="0" err="1"/>
              <a:t>double</a:t>
            </a:r>
            <a:r>
              <a:rPr lang="et-EE" sz="2200" dirty="0"/>
              <a:t> </a:t>
            </a:r>
            <a:r>
              <a:rPr lang="et-EE" sz="2200" dirty="0" err="1"/>
              <a:t>averagePrice</a:t>
            </a:r>
            <a:r>
              <a:rPr lang="et-EE" sz="2200" dirty="0"/>
              <a:t> = </a:t>
            </a:r>
            <a:r>
              <a:rPr lang="et-EE" sz="2200" dirty="0" err="1"/>
              <a:t>average(prices</a:t>
            </a:r>
            <a:r>
              <a:rPr lang="et-EE" sz="2200" dirty="0"/>
              <a:t>);</a:t>
            </a:r>
          </a:p>
        </p:txBody>
      </p:sp>
    </p:spTree>
    <p:extLst>
      <p:ext uri="{BB962C8B-B14F-4D97-AF65-F5344CB8AC3E}">
        <p14:creationId xmlns:p14="http://schemas.microsoft.com/office/powerpoint/2010/main" val="156928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1" y="461299"/>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t-EE"/>
              <a:t>„Duplikatsioon“ võib ka hea olla:</a:t>
            </a:r>
          </a:p>
        </p:txBody>
      </p:sp>
      <p:sp>
        <p:nvSpPr>
          <p:cNvPr id="3" name="Subtitle 2"/>
          <p:cNvSpPr txBox="1">
            <a:spLocks noGrp="1"/>
          </p:cNvSpPr>
          <p:nvPr>
            <p:ph type="subTitle" idx="4294967295"/>
          </p:nvPr>
        </p:nvSpPr>
        <p:spPr>
          <a:xfrm>
            <a:off x="424843" y="2135340"/>
            <a:ext cx="8228763" cy="2868478"/>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et-EE" sz="2200"/>
              <a:t>int a = b + c;</a:t>
            </a:r>
          </a:p>
          <a:p>
            <a:pPr marL="0" indent="0">
              <a:buNone/>
            </a:pPr>
            <a:r>
              <a:rPr lang="et-EE" sz="2200"/>
              <a:t>int x  = d + e;</a:t>
            </a:r>
          </a:p>
          <a:p>
            <a:pPr marL="0" indent="0">
              <a:buNone/>
            </a:pPr>
            <a:endParaRPr lang="et-EE" sz="2200"/>
          </a:p>
          <a:p>
            <a:pPr marL="0" indent="0">
              <a:buNone/>
            </a:pPr>
            <a:r>
              <a:rPr lang="et-EE" sz="2200" b="1"/>
              <a:t>vs</a:t>
            </a:r>
          </a:p>
          <a:p>
            <a:pPr marL="0" indent="0">
              <a:buNone/>
            </a:pPr>
            <a:endParaRPr lang="et-EE" sz="2200" b="1"/>
          </a:p>
          <a:p>
            <a:pPr marL="0" indent="0">
              <a:buNone/>
            </a:pPr>
            <a:r>
              <a:rPr lang="et-EE" sz="2200"/>
              <a:t>int a = add(b, c);</a:t>
            </a:r>
          </a:p>
          <a:p>
            <a:pPr marL="0" indent="0">
              <a:buNone/>
            </a:pPr>
            <a:r>
              <a:rPr lang="et-EE" sz="2200"/>
              <a:t>int x  = add(d, e);</a:t>
            </a:r>
          </a:p>
        </p:txBody>
      </p:sp>
    </p:spTree>
    <p:extLst>
      <p:ext uri="{BB962C8B-B14F-4D97-AF65-F5344CB8AC3E}">
        <p14:creationId xmlns:p14="http://schemas.microsoft.com/office/powerpoint/2010/main" val="68537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0629" y="1600200"/>
            <a:ext cx="6442742" cy="4525963"/>
          </a:xfrm>
        </p:spPr>
      </p:pic>
      <p:sp>
        <p:nvSpPr>
          <p:cNvPr id="4" name="Title 1"/>
          <p:cNvSpPr>
            <a:spLocks noGrp="1"/>
          </p:cNvSpPr>
          <p:nvPr>
            <p:ph type="title"/>
          </p:nvPr>
        </p:nvSpPr>
        <p:spPr>
          <a:xfrm>
            <a:off x="457200" y="274638"/>
            <a:ext cx="8229600" cy="1143000"/>
          </a:xfrm>
        </p:spPr>
        <p:txBody>
          <a:bodyPr/>
          <a:lstStyle/>
          <a:p>
            <a:r>
              <a:rPr lang="et-EE" dirty="0" smtClean="0"/>
              <a:t>Arhitektuur</a:t>
            </a:r>
            <a:endParaRPr lang="et-EE" dirty="0"/>
          </a:p>
        </p:txBody>
      </p:sp>
    </p:spTree>
    <p:extLst>
      <p:ext uri="{BB962C8B-B14F-4D97-AF65-F5344CB8AC3E}">
        <p14:creationId xmlns:p14="http://schemas.microsoft.com/office/powerpoint/2010/main" val="739196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268760"/>
            <a:ext cx="6476537" cy="4857403"/>
          </a:xfrm>
        </p:spPr>
      </p:pic>
      <p:sp>
        <p:nvSpPr>
          <p:cNvPr id="4" name="Title 1"/>
          <p:cNvSpPr>
            <a:spLocks noGrp="1"/>
          </p:cNvSpPr>
          <p:nvPr>
            <p:ph type="title"/>
          </p:nvPr>
        </p:nvSpPr>
        <p:spPr>
          <a:xfrm>
            <a:off x="457200" y="274638"/>
            <a:ext cx="8229600" cy="1143000"/>
          </a:xfrm>
        </p:spPr>
        <p:txBody>
          <a:bodyPr/>
          <a:lstStyle/>
          <a:p>
            <a:r>
              <a:rPr lang="et-EE" dirty="0" smtClean="0"/>
              <a:t>Arhitektuur</a:t>
            </a:r>
            <a:endParaRPr lang="et-EE" dirty="0"/>
          </a:p>
        </p:txBody>
      </p:sp>
    </p:spTree>
    <p:extLst>
      <p:ext uri="{BB962C8B-B14F-4D97-AF65-F5344CB8AC3E}">
        <p14:creationId xmlns:p14="http://schemas.microsoft.com/office/powerpoint/2010/main" val="1763190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299070"/>
            <a:ext cx="6100172" cy="4827093"/>
          </a:xfrm>
        </p:spPr>
      </p:pic>
      <p:sp>
        <p:nvSpPr>
          <p:cNvPr id="4" name="Title 1"/>
          <p:cNvSpPr>
            <a:spLocks noGrp="1"/>
          </p:cNvSpPr>
          <p:nvPr>
            <p:ph type="title"/>
          </p:nvPr>
        </p:nvSpPr>
        <p:spPr>
          <a:xfrm>
            <a:off x="457200" y="274638"/>
            <a:ext cx="8229600" cy="1143000"/>
          </a:xfrm>
        </p:spPr>
        <p:txBody>
          <a:bodyPr/>
          <a:lstStyle/>
          <a:p>
            <a:r>
              <a:rPr lang="et-EE" dirty="0" smtClean="0"/>
              <a:t>Arhitektuur</a:t>
            </a:r>
            <a:endParaRPr lang="et-EE" dirty="0"/>
          </a:p>
        </p:txBody>
      </p:sp>
    </p:spTree>
    <p:extLst>
      <p:ext uri="{BB962C8B-B14F-4D97-AF65-F5344CB8AC3E}">
        <p14:creationId xmlns:p14="http://schemas.microsoft.com/office/powerpoint/2010/main" val="787807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484784"/>
            <a:ext cx="7422579" cy="4525963"/>
          </a:xfrm>
        </p:spPr>
      </p:pic>
      <p:sp>
        <p:nvSpPr>
          <p:cNvPr id="4" name="Title 1"/>
          <p:cNvSpPr>
            <a:spLocks noGrp="1"/>
          </p:cNvSpPr>
          <p:nvPr>
            <p:ph type="title"/>
          </p:nvPr>
        </p:nvSpPr>
        <p:spPr>
          <a:xfrm>
            <a:off x="457200" y="274638"/>
            <a:ext cx="8229600" cy="1143000"/>
          </a:xfrm>
        </p:spPr>
        <p:txBody>
          <a:bodyPr/>
          <a:lstStyle/>
          <a:p>
            <a:r>
              <a:rPr lang="et-EE" dirty="0" smtClean="0"/>
              <a:t>Arhitektuur</a:t>
            </a:r>
            <a:endParaRPr lang="et-EE" dirty="0"/>
          </a:p>
        </p:txBody>
      </p:sp>
    </p:spTree>
    <p:extLst>
      <p:ext uri="{BB962C8B-B14F-4D97-AF65-F5344CB8AC3E}">
        <p14:creationId xmlns:p14="http://schemas.microsoft.com/office/powerpoint/2010/main" val="1832460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Arhitektuur</a:t>
            </a:r>
            <a:endParaRPr lang="et-EE" dirty="0"/>
          </a:p>
        </p:txBody>
      </p:sp>
      <p:sp>
        <p:nvSpPr>
          <p:cNvPr id="3" name="Content Placeholder 2"/>
          <p:cNvSpPr>
            <a:spLocks noGrp="1"/>
          </p:cNvSpPr>
          <p:nvPr>
            <p:ph idx="1"/>
          </p:nvPr>
        </p:nvSpPr>
        <p:spPr/>
        <p:txBody>
          <a:bodyPr>
            <a:normAutofit fontScale="70000" lnSpcReduction="20000"/>
          </a:bodyPr>
          <a:lstStyle/>
          <a:p>
            <a:r>
              <a:rPr lang="et-EE" b="1" dirty="0" err="1" smtClean="0"/>
              <a:t>From</a:t>
            </a:r>
            <a:r>
              <a:rPr lang="et-EE" b="1" dirty="0" smtClean="0"/>
              <a:t> WIKI:</a:t>
            </a:r>
          </a:p>
          <a:p>
            <a:r>
              <a:rPr lang="en-US" dirty="0" smtClean="0"/>
              <a:t>The term software architecture intuitively denotes the high level structures of a software system. It can be defined as the set of structures needed to reason about the software system, which comprise the software elements, the relations between them, and the properties of both elements and relations.</a:t>
            </a:r>
          </a:p>
          <a:p>
            <a:endParaRPr lang="en-US" dirty="0" smtClean="0"/>
          </a:p>
          <a:p>
            <a:r>
              <a:rPr lang="en-US" dirty="0" smtClean="0"/>
              <a:t>The term software architecture also denotes the set of practices used to select, define or design a software architecture.</a:t>
            </a:r>
          </a:p>
          <a:p>
            <a:endParaRPr lang="en-US" dirty="0" smtClean="0"/>
          </a:p>
          <a:p>
            <a:r>
              <a:rPr lang="en-US" dirty="0" smtClean="0"/>
              <a:t>Finally, the term often denotes the documentation of a system's "software architecture". Documenting software architecture facilitates communication between stakeholders, captures early decisions about the high-level design, and allows reuse of design components between projects.</a:t>
            </a:r>
            <a:endParaRPr lang="et-EE" dirty="0"/>
          </a:p>
        </p:txBody>
      </p:sp>
    </p:spTree>
    <p:extLst>
      <p:ext uri="{BB962C8B-B14F-4D97-AF65-F5344CB8AC3E}">
        <p14:creationId xmlns:p14="http://schemas.microsoft.com/office/powerpoint/2010/main" val="90084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Disain VS Arhitektuur</a:t>
            </a:r>
            <a:endParaRPr lang="et-EE" dirty="0"/>
          </a:p>
        </p:txBody>
      </p:sp>
      <p:sp>
        <p:nvSpPr>
          <p:cNvPr id="3" name="Content Placeholder 2"/>
          <p:cNvSpPr>
            <a:spLocks noGrp="1"/>
          </p:cNvSpPr>
          <p:nvPr>
            <p:ph idx="1"/>
          </p:nvPr>
        </p:nvSpPr>
        <p:spPr/>
        <p:txBody>
          <a:bodyPr>
            <a:normAutofit lnSpcReduction="10000"/>
          </a:bodyPr>
          <a:lstStyle/>
          <a:p>
            <a:r>
              <a:rPr lang="et-EE" dirty="0" smtClean="0"/>
              <a:t>Arhitektuur – piirangute komplekt, mis on projektile või süsteemile mõeldud, mis järgitakse disaini tegemisel. Need on – kasutatav tehnoloogia, koodi struktuur (konkreetne kihtide või teenuste arv) </a:t>
            </a:r>
            <a:r>
              <a:rPr lang="et-EE" dirty="0" err="1" smtClean="0"/>
              <a:t>j.n.e</a:t>
            </a:r>
            <a:endParaRPr lang="et-EE" dirty="0" smtClean="0"/>
          </a:p>
          <a:p>
            <a:r>
              <a:rPr lang="et-EE" dirty="0" smtClean="0"/>
              <a:t>Disain – programmi struktuur. Teie ülesanne lahendamise viis, seotud piirangutega. Disaini põhimõtte – saada aru, kuidas hakatakse süsteemi struktureerima.</a:t>
            </a:r>
            <a:endParaRPr lang="et-EE" dirty="0"/>
          </a:p>
        </p:txBody>
      </p:sp>
    </p:spTree>
    <p:extLst>
      <p:ext uri="{BB962C8B-B14F-4D97-AF65-F5344CB8AC3E}">
        <p14:creationId xmlns:p14="http://schemas.microsoft.com/office/powerpoint/2010/main" val="2392684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1008</Words>
  <Application>Microsoft Office PowerPoint</Application>
  <PresentationFormat>On-screen Show (4:3)</PresentationFormat>
  <Paragraphs>310</Paragraphs>
  <Slides>35</Slides>
  <Notes>17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Arhitektuur ja Clean Code</vt:lpstr>
      <vt:lpstr>Arhitektuur</vt:lpstr>
      <vt:lpstr>Arhitektuur</vt:lpstr>
      <vt:lpstr>Arhitektuur</vt:lpstr>
      <vt:lpstr>Arhitektuur</vt:lpstr>
      <vt:lpstr>Arhitektuur</vt:lpstr>
      <vt:lpstr>Arhitektuur</vt:lpstr>
      <vt:lpstr>Arhitektuur</vt:lpstr>
      <vt:lpstr>Disain VS Arhitektuur</vt:lpstr>
      <vt:lpstr>Disain VS Arhitektuur</vt:lpstr>
      <vt:lpstr>Hea Arhitektuur on:</vt:lpstr>
      <vt:lpstr>Näide1</vt:lpstr>
      <vt:lpstr>Näide2</vt:lpstr>
      <vt:lpstr>Näide3</vt:lpstr>
      <vt:lpstr>Ülesanne</vt:lpstr>
      <vt:lpstr>PowerPoint Presentation</vt:lpstr>
      <vt:lpstr>PowerPoint Presentation</vt:lpstr>
      <vt:lpstr>PowerPoint Presentation</vt:lpstr>
      <vt:lpstr>PowerPoint Presentation</vt:lpstr>
      <vt:lpstr>Ärge neid sõnu kasutage</vt:lpstr>
      <vt:lpstr> </vt:lpstr>
      <vt:lpstr> </vt:lpstr>
      <vt:lpstr> </vt:lpstr>
      <vt:lpstr> </vt:lpstr>
      <vt:lpstr> </vt:lpstr>
      <vt:lpstr> </vt:lpstr>
      <vt:lpstr> </vt:lpstr>
      <vt:lpstr>Veidi liiga pikk meetod:</vt:lpstr>
      <vt:lpstr>  </vt:lpstr>
      <vt:lpstr> </vt:lpstr>
      <vt:lpstr>  Mõnikord on pikem kood parem:</vt:lpstr>
      <vt:lpstr> </vt:lpstr>
      <vt:lpstr>Duplikatsiooni eemaldamine</vt:lpstr>
      <vt:lpstr> </vt:lpstr>
      <vt:lpstr>„Duplikatsioon“ võib ka hea olla:</vt:lpstr>
    </vt:vector>
  </TitlesOfParts>
  <Company>Tallinn University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Jekaterina Ivask</dc:creator>
  <cp:lastModifiedBy>Jekaterina Ivask</cp:lastModifiedBy>
  <cp:revision>35</cp:revision>
  <dcterms:created xsi:type="dcterms:W3CDTF">2013-10-01T10:21:51Z</dcterms:created>
  <dcterms:modified xsi:type="dcterms:W3CDTF">2013-10-01T14:24:04Z</dcterms:modified>
</cp:coreProperties>
</file>