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77" r:id="rId14"/>
    <p:sldId id="267" r:id="rId15"/>
    <p:sldId id="268" r:id="rId16"/>
    <p:sldId id="278" r:id="rId17"/>
    <p:sldId id="269" r:id="rId18"/>
    <p:sldId id="270" r:id="rId19"/>
    <p:sldId id="279" r:id="rId20"/>
    <p:sldId id="280" r:id="rId21"/>
    <p:sldId id="271" r:id="rId22"/>
    <p:sldId id="272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30.10.2014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30.10.2014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30.10.2014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30.10.2014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30.10.2014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30.10.2014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30.10.2014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30.10.2014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30.10.2014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30.10.2014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30.10.2014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5A68838-3B6A-4476-A500-B2956BF39B74}" type="datetimeFigureOut">
              <a:rPr lang="et-EE" smtClean="0"/>
              <a:t>30.10.2014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Programmipõhine testimine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Jekaterina Ivask</a:t>
            </a:r>
          </a:p>
          <a:p>
            <a:r>
              <a:rPr lang="et-EE" dirty="0" smtClean="0"/>
              <a:t>Tarkvara kvaliteet ja standardid</a:t>
            </a:r>
          </a:p>
          <a:p>
            <a:r>
              <a:rPr lang="et-EE" dirty="0" smtClean="0"/>
              <a:t>9. harjutus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030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Valge kasti kriteeriumid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t-EE" altLang="et-EE" dirty="0"/>
              <a:t>Konttrollvoo kate (</a:t>
            </a:r>
            <a:r>
              <a:rPr lang="et-EE" altLang="et-EE" i="1" dirty="0" err="1"/>
              <a:t>Control</a:t>
            </a:r>
            <a:r>
              <a:rPr lang="et-EE" altLang="et-EE" i="1" dirty="0"/>
              <a:t> </a:t>
            </a:r>
            <a:r>
              <a:rPr lang="et-EE" altLang="et-EE" i="1" dirty="0" err="1"/>
              <a:t>flow</a:t>
            </a:r>
            <a:r>
              <a:rPr lang="et-EE" altLang="et-EE" i="1" dirty="0"/>
              <a:t> </a:t>
            </a:r>
            <a:r>
              <a:rPr lang="et-EE" altLang="et-EE" i="1" dirty="0" err="1"/>
              <a:t>coverage</a:t>
            </a:r>
            <a:r>
              <a:rPr lang="et-EE" altLang="et-EE" dirty="0"/>
              <a:t>)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/>
              <a:t>Lauseadekvaatsus (</a:t>
            </a:r>
            <a:r>
              <a:rPr lang="et-EE" altLang="et-EE" sz="2400" i="1" dirty="0" err="1"/>
              <a:t>Statement</a:t>
            </a:r>
            <a:r>
              <a:rPr lang="et-EE" altLang="et-EE" sz="2400" i="1" dirty="0"/>
              <a:t> </a:t>
            </a:r>
            <a:r>
              <a:rPr lang="et-EE" altLang="et-EE" sz="2400" i="1" dirty="0" err="1"/>
              <a:t>adequacy</a:t>
            </a:r>
            <a:r>
              <a:rPr lang="et-EE" altLang="et-EE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/>
              <a:t>Haruadekvaatsus (</a:t>
            </a:r>
            <a:r>
              <a:rPr lang="et-EE" altLang="et-EE" sz="2400" i="1" dirty="0" err="1"/>
              <a:t>Branch</a:t>
            </a:r>
            <a:r>
              <a:rPr lang="et-EE" altLang="et-EE" sz="2400" i="1" dirty="0"/>
              <a:t> </a:t>
            </a:r>
            <a:r>
              <a:rPr lang="et-EE" altLang="et-EE" sz="2400" i="1" dirty="0" err="1"/>
              <a:t>adequacy</a:t>
            </a:r>
            <a:r>
              <a:rPr lang="et-EE" altLang="et-EE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/>
              <a:t>Teeadekvaatsus (</a:t>
            </a:r>
            <a:r>
              <a:rPr lang="et-EE" altLang="et-EE" sz="2400" i="1" dirty="0" err="1"/>
              <a:t>Path</a:t>
            </a:r>
            <a:r>
              <a:rPr lang="et-EE" altLang="et-EE" sz="2400" i="1" dirty="0"/>
              <a:t> </a:t>
            </a:r>
            <a:r>
              <a:rPr lang="et-EE" altLang="et-EE" sz="2400" i="1" dirty="0" err="1"/>
              <a:t>adequacy</a:t>
            </a:r>
            <a:r>
              <a:rPr lang="et-EE" altLang="et-EE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/>
              <a:t>Elementaartingimuste adekvaatsus (</a:t>
            </a:r>
            <a:r>
              <a:rPr lang="et-EE" altLang="et-EE" sz="2400" i="1" dirty="0" err="1"/>
              <a:t>Condition</a:t>
            </a:r>
            <a:r>
              <a:rPr lang="et-EE" altLang="et-EE" sz="2400" i="1" dirty="0"/>
              <a:t> </a:t>
            </a:r>
            <a:r>
              <a:rPr lang="et-EE" altLang="et-EE" sz="2400" i="1" dirty="0" err="1"/>
              <a:t>adequacy</a:t>
            </a:r>
            <a:r>
              <a:rPr lang="et-EE" altLang="et-EE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 smtClean="0"/>
              <a:t>...</a:t>
            </a:r>
            <a:endParaRPr lang="et-EE" altLang="et-EE" sz="2400" dirty="0"/>
          </a:p>
          <a:p>
            <a:pPr>
              <a:lnSpc>
                <a:spcPct val="80000"/>
              </a:lnSpc>
            </a:pPr>
            <a:r>
              <a:rPr lang="et-EE" altLang="et-EE" sz="2800" dirty="0"/>
              <a:t>Andmevoo kate (</a:t>
            </a:r>
            <a:r>
              <a:rPr lang="et-EE" altLang="et-EE" sz="2800" i="1" dirty="0" err="1"/>
              <a:t>Data</a:t>
            </a:r>
            <a:r>
              <a:rPr lang="et-EE" altLang="et-EE" sz="2800" i="1" dirty="0"/>
              <a:t> </a:t>
            </a:r>
            <a:r>
              <a:rPr lang="et-EE" altLang="et-EE" sz="2800" i="1" dirty="0" err="1"/>
              <a:t>flow</a:t>
            </a:r>
            <a:r>
              <a:rPr lang="et-EE" altLang="et-EE" sz="2800" i="1" dirty="0"/>
              <a:t> </a:t>
            </a:r>
            <a:r>
              <a:rPr lang="et-EE" altLang="et-EE" sz="2800" i="1" dirty="0" err="1"/>
              <a:t>coverage</a:t>
            </a:r>
            <a:r>
              <a:rPr lang="et-EE" altLang="et-EE" sz="2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 err="1"/>
              <a:t>All-definitions</a:t>
            </a:r>
            <a:r>
              <a:rPr lang="et-EE" altLang="et-EE" sz="2400" dirty="0"/>
              <a:t>, 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 err="1"/>
              <a:t>All-uses</a:t>
            </a:r>
            <a:endParaRPr lang="et-EE" altLang="et-EE" sz="2400" dirty="0"/>
          </a:p>
          <a:p>
            <a:pPr lvl="1">
              <a:lnSpc>
                <a:spcPct val="80000"/>
              </a:lnSpc>
            </a:pPr>
            <a:r>
              <a:rPr lang="et-EE" altLang="et-EE" sz="2400" dirty="0" err="1"/>
              <a:t>All-p-uses</a:t>
            </a:r>
            <a:r>
              <a:rPr lang="et-EE" altLang="et-EE" sz="2400" dirty="0"/>
              <a:t>, </a:t>
            </a:r>
            <a:r>
              <a:rPr lang="et-EE" altLang="et-EE" sz="2400" dirty="0" err="1"/>
              <a:t>All-c-uses</a:t>
            </a:r>
            <a:endParaRPr lang="et-EE" altLang="et-EE" sz="2400" dirty="0"/>
          </a:p>
          <a:p>
            <a:pPr lvl="1">
              <a:lnSpc>
                <a:spcPct val="80000"/>
              </a:lnSpc>
            </a:pPr>
            <a:r>
              <a:rPr lang="et-EE" altLang="et-EE" sz="2400" dirty="0"/>
              <a:t>All </a:t>
            </a:r>
            <a:r>
              <a:rPr lang="et-EE" altLang="et-EE" sz="2400" dirty="0" err="1"/>
              <a:t>Def-use</a:t>
            </a:r>
            <a:r>
              <a:rPr lang="et-EE" altLang="et-EE" sz="2400" dirty="0"/>
              <a:t> </a:t>
            </a:r>
            <a:r>
              <a:rPr lang="et-EE" altLang="et-EE" sz="2400" dirty="0" err="1"/>
              <a:t>paths</a:t>
            </a:r>
            <a:r>
              <a:rPr lang="et-EE" altLang="et-EE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29837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Lauseadekvaatsus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solidFill>
                  <a:srgbClr val="FF0000"/>
                </a:solidFill>
              </a:rPr>
              <a:t>Lausete kate, </a:t>
            </a:r>
            <a:r>
              <a:rPr lang="et-EE" dirty="0" err="1" smtClean="0">
                <a:solidFill>
                  <a:srgbClr val="FF0000"/>
                </a:solidFill>
              </a:rPr>
              <a:t>Statement</a:t>
            </a:r>
            <a:r>
              <a:rPr lang="et-EE" dirty="0" smtClean="0">
                <a:solidFill>
                  <a:srgbClr val="FF0000"/>
                </a:solidFill>
              </a:rPr>
              <a:t> </a:t>
            </a:r>
            <a:r>
              <a:rPr lang="et-EE" dirty="0" err="1" smtClean="0">
                <a:solidFill>
                  <a:srgbClr val="FF0000"/>
                </a:solidFill>
              </a:rPr>
              <a:t>coverage</a:t>
            </a:r>
            <a:endParaRPr lang="et-EE" dirty="0">
              <a:solidFill>
                <a:srgbClr val="FF0000"/>
              </a:solidFill>
            </a:endParaRPr>
          </a:p>
          <a:p>
            <a:r>
              <a:rPr lang="et-EE" dirty="0" smtClean="0"/>
              <a:t>Katteühik </a:t>
            </a:r>
            <a:r>
              <a:rPr lang="et-EE" dirty="0"/>
              <a:t>on “käivitatav programmilause”</a:t>
            </a:r>
          </a:p>
          <a:p>
            <a:r>
              <a:rPr lang="et-EE" dirty="0"/>
              <a:t>Põhjalik musta kasti testimine võimaldab 60%-75% </a:t>
            </a:r>
            <a:r>
              <a:rPr lang="et-EE" dirty="0" smtClean="0"/>
              <a:t>lausete katet</a:t>
            </a:r>
          </a:p>
          <a:p>
            <a:pPr lvl="1"/>
            <a:r>
              <a:rPr lang="et-EE" dirty="0" err="1" smtClean="0"/>
              <a:t>Ad-hoc</a:t>
            </a:r>
            <a:r>
              <a:rPr lang="et-EE" dirty="0" smtClean="0"/>
              <a:t> </a:t>
            </a:r>
            <a:r>
              <a:rPr lang="et-EE" dirty="0"/>
              <a:t>testimine ainult 30% lausete </a:t>
            </a:r>
            <a:r>
              <a:rPr lang="et-EE" dirty="0" smtClean="0"/>
              <a:t>katet</a:t>
            </a:r>
          </a:p>
          <a:p>
            <a:pPr lvl="1"/>
            <a:r>
              <a:rPr lang="et-EE" dirty="0" err="1" smtClean="0"/>
              <a:t>Ad-hoc</a:t>
            </a:r>
            <a:r>
              <a:rPr lang="et-EE" dirty="0" smtClean="0"/>
              <a:t> </a:t>
            </a:r>
            <a:r>
              <a:rPr lang="et-EE" dirty="0"/>
              <a:t>testimine = </a:t>
            </a:r>
            <a:r>
              <a:rPr lang="et-EE" dirty="0" err="1"/>
              <a:t>testimine</a:t>
            </a:r>
            <a:r>
              <a:rPr lang="et-EE" dirty="0"/>
              <a:t> ilma </a:t>
            </a:r>
            <a:r>
              <a:rPr lang="et-EE" dirty="0" smtClean="0"/>
              <a:t>tehnikat/strateegiat kasutamata </a:t>
            </a:r>
            <a:r>
              <a:rPr lang="et-EE" dirty="0"/>
              <a:t>(e “suvaliselt</a:t>
            </a:r>
            <a:r>
              <a:rPr lang="et-EE" dirty="0" smtClean="0"/>
              <a:t>”)</a:t>
            </a:r>
          </a:p>
          <a:p>
            <a:pPr lvl="1"/>
            <a:endParaRPr lang="et-EE" dirty="0"/>
          </a:p>
          <a:p>
            <a:pPr lvl="1"/>
            <a:endParaRPr lang="et-EE" dirty="0"/>
          </a:p>
          <a:p>
            <a:endParaRPr lang="et-E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4" y="4043362"/>
            <a:ext cx="10248900" cy="1228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9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Lauseadekvaatsus - näide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Pseudokoodinäide</a:t>
            </a:r>
          </a:p>
          <a:p>
            <a:pPr lvl="1"/>
            <a:r>
              <a:rPr lang="et-EE" dirty="0" smtClean="0"/>
              <a:t>read </a:t>
            </a:r>
            <a:r>
              <a:rPr lang="et-EE" dirty="0"/>
              <a:t>a, </a:t>
            </a:r>
            <a:r>
              <a:rPr lang="et-EE" dirty="0" smtClean="0"/>
              <a:t>b</a:t>
            </a:r>
          </a:p>
          <a:p>
            <a:pPr lvl="1"/>
            <a:r>
              <a:rPr lang="et-EE" dirty="0" err="1" smtClean="0"/>
              <a:t>if</a:t>
            </a:r>
            <a:r>
              <a:rPr lang="et-EE" dirty="0" smtClean="0"/>
              <a:t> </a:t>
            </a:r>
            <a:r>
              <a:rPr lang="et-EE" dirty="0" err="1"/>
              <a:t>a&gt;b</a:t>
            </a:r>
            <a:r>
              <a:rPr lang="et-EE" dirty="0"/>
              <a:t> </a:t>
            </a:r>
            <a:r>
              <a:rPr lang="et-EE" dirty="0" err="1"/>
              <a:t>then</a:t>
            </a:r>
            <a:r>
              <a:rPr lang="et-EE" dirty="0"/>
              <a:t> </a:t>
            </a:r>
            <a:endParaRPr lang="et-EE" dirty="0" smtClean="0"/>
          </a:p>
          <a:p>
            <a:pPr lvl="1"/>
            <a:r>
              <a:rPr lang="et-EE" dirty="0" smtClean="0"/>
              <a:t>   c=0</a:t>
            </a:r>
          </a:p>
          <a:p>
            <a:pPr lvl="1"/>
            <a:r>
              <a:rPr lang="et-EE" dirty="0" err="1" smtClean="0"/>
              <a:t>Endif</a:t>
            </a:r>
            <a:endParaRPr lang="et-EE" dirty="0"/>
          </a:p>
          <a:p>
            <a:r>
              <a:rPr lang="et-EE" dirty="0" smtClean="0"/>
              <a:t>Lauseadekvaatsuse </a:t>
            </a:r>
            <a:r>
              <a:rPr lang="et-EE" dirty="0"/>
              <a:t>korral </a:t>
            </a:r>
            <a:r>
              <a:rPr lang="et-EE" dirty="0" smtClean="0"/>
              <a:t>peavad </a:t>
            </a:r>
            <a:r>
              <a:rPr lang="et-EE" dirty="0"/>
              <a:t>testid käivitama </a:t>
            </a:r>
            <a:r>
              <a:rPr lang="et-EE" dirty="0" smtClean="0"/>
              <a:t>100</a:t>
            </a:r>
            <a:r>
              <a:rPr lang="et-EE" dirty="0"/>
              <a:t>% lausetest</a:t>
            </a:r>
          </a:p>
          <a:p>
            <a:r>
              <a:rPr lang="fi-FI" dirty="0" err="1"/>
              <a:t>Kui</a:t>
            </a:r>
            <a:r>
              <a:rPr lang="fi-FI" dirty="0"/>
              <a:t> suur on </a:t>
            </a:r>
            <a:r>
              <a:rPr lang="fi-FI" dirty="0" err="1"/>
              <a:t>käivitatavate</a:t>
            </a:r>
            <a:r>
              <a:rPr lang="fi-FI" dirty="0"/>
              <a:t> </a:t>
            </a:r>
            <a:r>
              <a:rPr lang="fi-FI" dirty="0" err="1" smtClean="0"/>
              <a:t>lausete</a:t>
            </a:r>
            <a:r>
              <a:rPr lang="fi-FI" dirty="0" smtClean="0"/>
              <a:t> </a:t>
            </a:r>
            <a:r>
              <a:rPr lang="fi-FI" dirty="0" err="1"/>
              <a:t>koguarv</a:t>
            </a:r>
            <a:r>
              <a:rPr lang="fi-FI" dirty="0" smtClean="0"/>
              <a:t>?</a:t>
            </a:r>
            <a:r>
              <a:rPr lang="et-EE" dirty="0" smtClean="0"/>
              <a:t> </a:t>
            </a:r>
            <a:r>
              <a:rPr lang="et-EE" dirty="0" smtClean="0">
                <a:sym typeface="Wingdings" panose="05000000000000000000" pitchFamily="2" charset="2"/>
              </a:rPr>
              <a:t> 4</a:t>
            </a:r>
            <a:endParaRPr lang="et-EE" dirty="0" smtClean="0"/>
          </a:p>
          <a:p>
            <a:r>
              <a:rPr lang="fi-FI" dirty="0" err="1"/>
              <a:t>Kui</a:t>
            </a:r>
            <a:r>
              <a:rPr lang="fi-FI" dirty="0"/>
              <a:t> suur on </a:t>
            </a:r>
            <a:r>
              <a:rPr lang="fi-FI" dirty="0" err="1"/>
              <a:t>lausete</a:t>
            </a:r>
            <a:r>
              <a:rPr lang="fi-FI" dirty="0"/>
              <a:t> kate </a:t>
            </a:r>
            <a:r>
              <a:rPr lang="fi-FI" dirty="0" err="1" smtClean="0"/>
              <a:t>järgmiste</a:t>
            </a:r>
            <a:r>
              <a:rPr lang="fi-FI" dirty="0" smtClean="0"/>
              <a:t> </a:t>
            </a:r>
            <a:r>
              <a:rPr lang="fi-FI" dirty="0" err="1"/>
              <a:t>testide</a:t>
            </a:r>
            <a:r>
              <a:rPr lang="fi-FI" dirty="0"/>
              <a:t> </a:t>
            </a:r>
            <a:r>
              <a:rPr lang="fi-FI" dirty="0" err="1"/>
              <a:t>puhul</a:t>
            </a:r>
            <a:r>
              <a:rPr lang="fi-FI" dirty="0" smtClean="0"/>
              <a:t>?</a:t>
            </a:r>
            <a:r>
              <a:rPr lang="et-EE" dirty="0" smtClean="0"/>
              <a:t> </a:t>
            </a:r>
            <a:endParaRPr lang="et-EE" dirty="0"/>
          </a:p>
          <a:p>
            <a:pPr lvl="1"/>
            <a:r>
              <a:rPr lang="fi-FI" dirty="0" smtClean="0"/>
              <a:t>a</a:t>
            </a:r>
            <a:r>
              <a:rPr lang="fi-FI" dirty="0"/>
              <a:t>==1, b==</a:t>
            </a:r>
            <a:r>
              <a:rPr lang="fi-FI" dirty="0" smtClean="0"/>
              <a:t>2</a:t>
            </a:r>
            <a:endParaRPr lang="et-EE" dirty="0" smtClean="0"/>
          </a:p>
          <a:p>
            <a:pPr lvl="1"/>
            <a:r>
              <a:rPr lang="fi-FI" dirty="0" smtClean="0"/>
              <a:t>a</a:t>
            </a:r>
            <a:r>
              <a:rPr lang="fi-FI" dirty="0"/>
              <a:t>==11, b==</a:t>
            </a:r>
            <a:r>
              <a:rPr lang="fi-FI" dirty="0" smtClean="0"/>
              <a:t>32</a:t>
            </a:r>
            <a:endParaRPr lang="et-EE" dirty="0" smtClean="0"/>
          </a:p>
          <a:p>
            <a:r>
              <a:rPr lang="et-EE" dirty="0"/>
              <a:t>Aga sellise testi </a:t>
            </a:r>
            <a:r>
              <a:rPr lang="et-EE" dirty="0" smtClean="0"/>
              <a:t>puhul?</a:t>
            </a:r>
          </a:p>
          <a:p>
            <a:pPr lvl="1"/>
            <a:r>
              <a:rPr lang="et-EE" dirty="0" smtClean="0"/>
              <a:t>a</a:t>
            </a:r>
            <a:r>
              <a:rPr lang="et-EE" dirty="0"/>
              <a:t>==2, b==1</a:t>
            </a:r>
          </a:p>
          <a:p>
            <a:pPr lvl="1"/>
            <a:endParaRPr lang="fi-FI" dirty="0"/>
          </a:p>
          <a:p>
            <a:endParaRPr lang="fi-FI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454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Lauseadekvaatsus - näide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altLang="et-EE" dirty="0"/>
              <a:t>A=2, B=0, X=3</a:t>
            </a:r>
          </a:p>
          <a:p>
            <a:endParaRPr lang="et-E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50" y="502467"/>
            <a:ext cx="52578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Haruadekvaatsus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dirty="0" err="1">
                <a:solidFill>
                  <a:srgbClr val="FF0000"/>
                </a:solidFill>
              </a:rPr>
              <a:t>Decision</a:t>
            </a:r>
            <a:r>
              <a:rPr lang="et-EE" sz="3200" dirty="0">
                <a:solidFill>
                  <a:srgbClr val="FF0000"/>
                </a:solidFill>
              </a:rPr>
              <a:t> </a:t>
            </a:r>
            <a:r>
              <a:rPr lang="et-EE" sz="3200" dirty="0" err="1">
                <a:solidFill>
                  <a:srgbClr val="FF0000"/>
                </a:solidFill>
              </a:rPr>
              <a:t>coverage</a:t>
            </a:r>
            <a:endParaRPr lang="et-EE" sz="3200" dirty="0">
              <a:solidFill>
                <a:srgbClr val="FF0000"/>
              </a:solidFill>
            </a:endParaRPr>
          </a:p>
          <a:p>
            <a:r>
              <a:rPr lang="et-EE" sz="3200" dirty="0" smtClean="0"/>
              <a:t>Katteühik </a:t>
            </a:r>
            <a:r>
              <a:rPr lang="et-EE" sz="3200" dirty="0"/>
              <a:t>on programmi “haru” (lähtuvalt </a:t>
            </a:r>
            <a:r>
              <a:rPr lang="et-EE" sz="3200" dirty="0" smtClean="0"/>
              <a:t>tingimusest</a:t>
            </a:r>
            <a:r>
              <a:rPr lang="et-EE" sz="3200" dirty="0"/>
              <a:t>)</a:t>
            </a:r>
          </a:p>
          <a:p>
            <a:r>
              <a:rPr lang="et-EE" sz="3200" dirty="0"/>
              <a:t>Tingimuse all </a:t>
            </a:r>
            <a:r>
              <a:rPr lang="et-EE" sz="3200" dirty="0" smtClean="0"/>
              <a:t>mõeldakse</a:t>
            </a:r>
          </a:p>
          <a:p>
            <a:pPr lvl="1"/>
            <a:r>
              <a:rPr lang="et-EE" sz="2800" dirty="0" smtClean="0"/>
              <a:t>IF lause</a:t>
            </a:r>
          </a:p>
          <a:p>
            <a:pPr lvl="1"/>
            <a:r>
              <a:rPr lang="et-EE" sz="2800" dirty="0" smtClean="0"/>
              <a:t>Tsüklilause </a:t>
            </a:r>
            <a:r>
              <a:rPr lang="et-EE" sz="2800" dirty="0"/>
              <a:t>(</a:t>
            </a:r>
            <a:r>
              <a:rPr lang="et-EE" sz="2800" dirty="0" err="1"/>
              <a:t>while</a:t>
            </a:r>
            <a:r>
              <a:rPr lang="et-EE" sz="2800" dirty="0"/>
              <a:t>, </a:t>
            </a:r>
            <a:r>
              <a:rPr lang="et-EE" sz="2800" dirty="0" err="1"/>
              <a:t>for</a:t>
            </a:r>
            <a:r>
              <a:rPr lang="et-EE" sz="2800" dirty="0"/>
              <a:t> </a:t>
            </a:r>
            <a:r>
              <a:rPr lang="et-EE" sz="2800" dirty="0" smtClean="0"/>
              <a:t>jne)</a:t>
            </a:r>
          </a:p>
          <a:p>
            <a:pPr lvl="1"/>
            <a:r>
              <a:rPr lang="et-EE" sz="2800" dirty="0" err="1" smtClean="0"/>
              <a:t>Case</a:t>
            </a:r>
            <a:r>
              <a:rPr lang="et-EE" sz="2800" dirty="0" smtClean="0"/>
              <a:t> </a:t>
            </a:r>
            <a:r>
              <a:rPr lang="et-EE" sz="2800" dirty="0"/>
              <a:t>lause 2 või rohkema alternatiivi korral</a:t>
            </a:r>
          </a:p>
          <a:p>
            <a:r>
              <a:rPr lang="et-EE" sz="3200" dirty="0" smtClean="0"/>
              <a:t>Põhjalik </a:t>
            </a:r>
            <a:r>
              <a:rPr lang="et-EE" sz="3200" dirty="0"/>
              <a:t>musta kasti testimine 40%-60%, </a:t>
            </a:r>
            <a:r>
              <a:rPr lang="et-EE" sz="3200" dirty="0" err="1"/>
              <a:t>ad-hoc</a:t>
            </a:r>
            <a:r>
              <a:rPr lang="et-EE" sz="3200" dirty="0"/>
              <a:t> </a:t>
            </a:r>
            <a:r>
              <a:rPr lang="et-EE" sz="3200" dirty="0" smtClean="0"/>
              <a:t>testimine </a:t>
            </a:r>
            <a:r>
              <a:rPr lang="et-EE" sz="3200" dirty="0"/>
              <a:t>20% haruadekvaatsusest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907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Haruadekvaatsus - näide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Pseudokoodinäide</a:t>
            </a:r>
            <a:endParaRPr lang="et-EE" dirty="0"/>
          </a:p>
          <a:p>
            <a:pPr lvl="1"/>
            <a:r>
              <a:rPr lang="en-US" dirty="0" smtClean="0"/>
              <a:t>read </a:t>
            </a:r>
            <a:r>
              <a:rPr lang="en-US" dirty="0"/>
              <a:t>a, </a:t>
            </a:r>
            <a:r>
              <a:rPr lang="en-US" dirty="0" smtClean="0"/>
              <a:t>b</a:t>
            </a:r>
            <a:endParaRPr lang="et-EE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a&gt;b then </a:t>
            </a:r>
            <a:endParaRPr lang="et-EE" dirty="0" smtClean="0"/>
          </a:p>
          <a:p>
            <a:pPr marL="548640" lvl="2" indent="0">
              <a:buNone/>
            </a:pPr>
            <a:r>
              <a:rPr lang="et-EE" dirty="0"/>
              <a:t> </a:t>
            </a:r>
            <a:r>
              <a:rPr lang="et-EE" dirty="0" smtClean="0"/>
              <a:t> </a:t>
            </a:r>
            <a:r>
              <a:rPr lang="en-US" dirty="0" smtClean="0"/>
              <a:t>c=</a:t>
            </a:r>
            <a:r>
              <a:rPr lang="et-EE" dirty="0" smtClean="0"/>
              <a:t>0</a:t>
            </a:r>
          </a:p>
          <a:p>
            <a:pPr lvl="1"/>
            <a:r>
              <a:rPr lang="en-US" dirty="0" err="1" smtClean="0"/>
              <a:t>Endif</a:t>
            </a:r>
            <a:endParaRPr lang="en-US" dirty="0"/>
          </a:p>
          <a:p>
            <a:r>
              <a:rPr lang="fi-FI" dirty="0" err="1"/>
              <a:t>Kui</a:t>
            </a:r>
            <a:r>
              <a:rPr lang="fi-FI" dirty="0"/>
              <a:t> suur on “</a:t>
            </a:r>
            <a:r>
              <a:rPr lang="fi-FI" dirty="0" err="1"/>
              <a:t>harude</a:t>
            </a:r>
            <a:r>
              <a:rPr lang="fi-FI" dirty="0" smtClean="0"/>
              <a:t>”</a:t>
            </a:r>
            <a:r>
              <a:rPr lang="et-EE" dirty="0" smtClean="0"/>
              <a:t> </a:t>
            </a:r>
            <a:r>
              <a:rPr lang="fi-FI" dirty="0" err="1" smtClean="0"/>
              <a:t>koguarv</a:t>
            </a:r>
            <a:r>
              <a:rPr lang="fi-FI" dirty="0"/>
              <a:t>? </a:t>
            </a:r>
            <a:r>
              <a:rPr lang="fi-FI" dirty="0" smtClean="0"/>
              <a:t>–</a:t>
            </a:r>
            <a:r>
              <a:rPr lang="et-EE" dirty="0" smtClean="0"/>
              <a:t> </a:t>
            </a:r>
            <a:r>
              <a:rPr lang="fi-FI" dirty="0" smtClean="0"/>
              <a:t>2</a:t>
            </a:r>
            <a:endParaRPr lang="fi-FI" dirty="0"/>
          </a:p>
          <a:p>
            <a:endParaRPr lang="et-E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41" y="1025925"/>
            <a:ext cx="5457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Haruadekvaatsus - näide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t-EE" sz="2500" b="1" dirty="0"/>
              <a:t>A=3,B=0,X=3</a:t>
            </a:r>
          </a:p>
          <a:p>
            <a:pPr lvl="1"/>
            <a:r>
              <a:rPr lang="en-US" altLang="et-EE" sz="2500" b="1" dirty="0"/>
              <a:t>A=2,B=1,X=1</a:t>
            </a:r>
            <a:endParaRPr lang="et-EE" altLang="et-EE" sz="2400" i="1" dirty="0"/>
          </a:p>
          <a:p>
            <a:endParaRPr lang="et-E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49" y="410685"/>
            <a:ext cx="48196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Teeadekvaatsus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Kõik teed programmis </a:t>
            </a:r>
            <a:r>
              <a:rPr lang="et-EE" sz="3200" dirty="0" smtClean="0"/>
              <a:t>on läbitud</a:t>
            </a:r>
          </a:p>
          <a:p>
            <a:r>
              <a:rPr lang="et-EE" sz="3200" dirty="0" smtClean="0"/>
              <a:t>Enamasti </a:t>
            </a:r>
            <a:r>
              <a:rPr lang="et-EE" sz="3200" dirty="0"/>
              <a:t>on teid </a:t>
            </a:r>
            <a:r>
              <a:rPr lang="et-EE" sz="3200" dirty="0" smtClean="0"/>
              <a:t>lõpmatult palju</a:t>
            </a:r>
          </a:p>
          <a:p>
            <a:r>
              <a:rPr lang="et-EE" sz="3200" dirty="0" smtClean="0"/>
              <a:t>Tsüklid </a:t>
            </a:r>
            <a:r>
              <a:rPr lang="et-EE" sz="3200" dirty="0"/>
              <a:t>on “</a:t>
            </a:r>
            <a:r>
              <a:rPr lang="et-EE" sz="3200" dirty="0" smtClean="0"/>
              <a:t>süüdi”</a:t>
            </a:r>
          </a:p>
          <a:p>
            <a:pPr lvl="1"/>
            <a:r>
              <a:rPr lang="et-EE" sz="2800" dirty="0" smtClean="0"/>
              <a:t>5 </a:t>
            </a:r>
            <a:r>
              <a:rPr lang="et-EE" sz="2800" dirty="0"/>
              <a:t>teed </a:t>
            </a:r>
            <a:r>
              <a:rPr lang="et-EE" sz="2800" dirty="0" smtClean="0"/>
              <a:t>tsüklis</a:t>
            </a:r>
          </a:p>
          <a:p>
            <a:pPr lvl="1"/>
            <a:r>
              <a:rPr lang="et-EE" sz="2800" dirty="0" smtClean="0"/>
              <a:t>5</a:t>
            </a:r>
            <a:r>
              <a:rPr lang="et-EE" sz="2800" baseline="40000" dirty="0" smtClean="0"/>
              <a:t>n</a:t>
            </a:r>
            <a:r>
              <a:rPr lang="et-EE" sz="2800" dirty="0" smtClean="0"/>
              <a:t> teed</a:t>
            </a:r>
            <a:r>
              <a:rPr lang="et-EE" sz="2800" dirty="0"/>
              <a:t>! (n – tsükli </a:t>
            </a:r>
            <a:r>
              <a:rPr lang="et-EE" sz="2800" dirty="0" smtClean="0"/>
              <a:t>käivitamiste </a:t>
            </a:r>
            <a:r>
              <a:rPr lang="et-EE" sz="2800" dirty="0"/>
              <a:t>arv)</a:t>
            </a:r>
          </a:p>
          <a:p>
            <a:r>
              <a:rPr lang="et-EE" sz="3200" dirty="0" smtClean="0"/>
              <a:t>Tsüklid </a:t>
            </a:r>
            <a:r>
              <a:rPr lang="et-EE" sz="3200" dirty="0"/>
              <a:t>“</a:t>
            </a:r>
            <a:r>
              <a:rPr lang="et-EE" sz="3200" dirty="0" smtClean="0"/>
              <a:t>piiratakse”</a:t>
            </a:r>
          </a:p>
          <a:p>
            <a:pPr lvl="1"/>
            <a:r>
              <a:rPr lang="et-EE" sz="2800" dirty="0" smtClean="0"/>
              <a:t>Testida </a:t>
            </a:r>
            <a:r>
              <a:rPr lang="et-EE" sz="2800" dirty="0"/>
              <a:t>0, 1, 2, N-kordse </a:t>
            </a:r>
            <a:r>
              <a:rPr lang="et-EE" sz="2800" dirty="0" smtClean="0"/>
              <a:t>läbimisega</a:t>
            </a:r>
            <a:endParaRPr lang="et-EE" sz="2800" dirty="0"/>
          </a:p>
          <a:p>
            <a:endParaRPr lang="et-E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20" y="963786"/>
            <a:ext cx="4962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Tsüklitest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Tsüklit </a:t>
            </a:r>
            <a:r>
              <a:rPr lang="et-EE" dirty="0"/>
              <a:t>võidakse läbida 0, 1, ..., M </a:t>
            </a:r>
            <a:r>
              <a:rPr lang="et-EE" dirty="0" smtClean="0"/>
              <a:t>korda</a:t>
            </a:r>
          </a:p>
          <a:p>
            <a:pPr lvl="1"/>
            <a:r>
              <a:rPr lang="et-EE" dirty="0" smtClean="0"/>
              <a:t>Vea </a:t>
            </a:r>
            <a:r>
              <a:rPr lang="et-EE" dirty="0"/>
              <a:t>avaldumine võib oleneda tsükli läbimiste </a:t>
            </a:r>
            <a:r>
              <a:rPr lang="et-EE" dirty="0" smtClean="0"/>
              <a:t>arvust</a:t>
            </a:r>
            <a:endParaRPr lang="et-EE" dirty="0"/>
          </a:p>
          <a:p>
            <a:r>
              <a:rPr lang="et-EE" dirty="0" smtClean="0"/>
              <a:t>Mitu </a:t>
            </a:r>
            <a:r>
              <a:rPr lang="et-EE" dirty="0"/>
              <a:t>testi tuleks disainida?</a:t>
            </a:r>
          </a:p>
          <a:p>
            <a:pPr marL="0" indent="0">
              <a:buNone/>
            </a:pPr>
            <a:r>
              <a:rPr lang="et-EE" dirty="0" smtClean="0"/>
              <a:t>		</a:t>
            </a:r>
            <a:r>
              <a:rPr lang="et-EE" dirty="0" err="1" smtClean="0"/>
              <a:t>for(int</a:t>
            </a:r>
            <a:r>
              <a:rPr lang="et-EE" dirty="0" smtClean="0"/>
              <a:t> </a:t>
            </a:r>
            <a:r>
              <a:rPr lang="et-EE" dirty="0"/>
              <a:t>i = 0; i &lt; y; </a:t>
            </a:r>
            <a:r>
              <a:rPr lang="et-EE" dirty="0" err="1"/>
              <a:t>i++){</a:t>
            </a:r>
            <a:endParaRPr lang="et-EE" dirty="0"/>
          </a:p>
          <a:p>
            <a:pPr marL="0" indent="0">
              <a:buNone/>
            </a:pPr>
            <a:r>
              <a:rPr lang="et-EE" dirty="0" smtClean="0"/>
              <a:t>		      </a:t>
            </a:r>
            <a:r>
              <a:rPr lang="et-EE" dirty="0" err="1" smtClean="0"/>
              <a:t>doSomething(i</a:t>
            </a:r>
            <a:r>
              <a:rPr lang="et-EE" dirty="0"/>
              <a:t>);</a:t>
            </a:r>
          </a:p>
          <a:p>
            <a:pPr marL="0" indent="0">
              <a:buNone/>
            </a:pPr>
            <a:r>
              <a:rPr lang="et-EE" dirty="0" smtClean="0"/>
              <a:t>		     }</a:t>
            </a:r>
            <a:endParaRPr lang="et-EE" dirty="0"/>
          </a:p>
          <a:p>
            <a:r>
              <a:rPr lang="et-EE" dirty="0"/>
              <a:t>Vastus: oleneb olukorrast, aga on soovitav </a:t>
            </a:r>
            <a:r>
              <a:rPr lang="et-EE" dirty="0" smtClean="0"/>
              <a:t>rakendada</a:t>
            </a:r>
          </a:p>
          <a:p>
            <a:pPr lvl="1"/>
            <a:r>
              <a:rPr lang="et-EE" dirty="0" smtClean="0"/>
              <a:t>Haruadekvaatsuse </a:t>
            </a:r>
            <a:r>
              <a:rPr lang="et-EE" dirty="0"/>
              <a:t>põhimõtet (tsüklitingimused </a:t>
            </a:r>
            <a:r>
              <a:rPr lang="et-EE" dirty="0" err="1" smtClean="0"/>
              <a:t>true</a:t>
            </a:r>
            <a:r>
              <a:rPr lang="et-EE" dirty="0" smtClean="0"/>
              <a:t> ja </a:t>
            </a:r>
            <a:r>
              <a:rPr lang="et-EE" dirty="0" err="1" smtClean="0"/>
              <a:t>false</a:t>
            </a:r>
            <a:r>
              <a:rPr lang="et-EE" dirty="0" smtClean="0"/>
              <a:t> kaetud)</a:t>
            </a:r>
          </a:p>
          <a:p>
            <a:pPr lvl="1"/>
            <a:r>
              <a:rPr lang="et-EE" dirty="0" smtClean="0"/>
              <a:t>Lisaks </a:t>
            </a:r>
            <a:r>
              <a:rPr lang="et-EE" dirty="0"/>
              <a:t>läbimise kordade arvu ekvivalentsiklasse </a:t>
            </a:r>
            <a:r>
              <a:rPr lang="et-EE" dirty="0" smtClean="0"/>
              <a:t>ja piirväärtusi</a:t>
            </a:r>
            <a:r>
              <a:rPr lang="et-EE" dirty="0"/>
              <a:t>, nt 0, 1, 2, N-1, N, N+1 tsükli läbimist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512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Tsüklid – näide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Ühekordse tsükli puhul (maksimaalselt n läbimist) </a:t>
            </a:r>
            <a:r>
              <a:rPr lang="et-EE" dirty="0" smtClean="0"/>
              <a:t>võib </a:t>
            </a:r>
            <a:r>
              <a:rPr lang="et-EE" dirty="0"/>
              <a:t>testida vastavalt vajadusele 0, 1, 2, </a:t>
            </a:r>
            <a:r>
              <a:rPr lang="et-EE" dirty="0" err="1" smtClean="0"/>
              <a:t>m&lt;n</a:t>
            </a:r>
            <a:r>
              <a:rPr lang="et-EE" dirty="0"/>
              <a:t>, n-1, n, n+1 </a:t>
            </a:r>
            <a:r>
              <a:rPr lang="et-EE" dirty="0" smtClean="0"/>
              <a:t>läbimist.</a:t>
            </a:r>
            <a:endParaRPr lang="et-E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03" y="2493838"/>
            <a:ext cx="68961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Plaanis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dirty="0"/>
              <a:t>Valge kasti </a:t>
            </a:r>
            <a:r>
              <a:rPr lang="et-EE" sz="3200" dirty="0" smtClean="0"/>
              <a:t>testidisain</a:t>
            </a:r>
          </a:p>
          <a:p>
            <a:pPr lvl="1"/>
            <a:r>
              <a:rPr lang="et-EE" sz="2800" dirty="0" smtClean="0"/>
              <a:t>Lause-</a:t>
            </a:r>
            <a:r>
              <a:rPr lang="et-EE" sz="2800" dirty="0"/>
              <a:t>, haru- ja </a:t>
            </a:r>
            <a:r>
              <a:rPr lang="et-EE" sz="2800" dirty="0" smtClean="0"/>
              <a:t>teeadekvaatsus, tsüklid</a:t>
            </a:r>
          </a:p>
          <a:p>
            <a:pPr lvl="1"/>
            <a:r>
              <a:rPr lang="et-EE" sz="2800" dirty="0" smtClean="0"/>
              <a:t>Eelised </a:t>
            </a:r>
            <a:r>
              <a:rPr lang="et-EE" sz="2800" dirty="0"/>
              <a:t>ja </a:t>
            </a:r>
            <a:r>
              <a:rPr lang="et-EE" sz="2800" dirty="0" smtClean="0"/>
              <a:t>puudused</a:t>
            </a:r>
          </a:p>
          <a:p>
            <a:r>
              <a:rPr lang="et-EE" sz="3200" dirty="0" smtClean="0"/>
              <a:t>Valge </a:t>
            </a:r>
            <a:r>
              <a:rPr lang="et-EE" sz="3200" dirty="0"/>
              <a:t>kasti testidisaini tööriistadest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759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Tsüklid - näide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Mitmetasemelise tsükli puhul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(</a:t>
            </a:r>
            <a:r>
              <a:rPr lang="et-EE" dirty="0"/>
              <a:t>k </a:t>
            </a:r>
            <a:r>
              <a:rPr lang="et-EE" dirty="0" smtClean="0"/>
              <a:t>taset</a:t>
            </a:r>
            <a:r>
              <a:rPr lang="et-EE" dirty="0"/>
              <a:t>) võib kasutada </a:t>
            </a:r>
            <a:r>
              <a:rPr lang="et-EE" dirty="0" smtClean="0"/>
              <a:t>järgmist </a:t>
            </a:r>
            <a:br>
              <a:rPr lang="et-EE" dirty="0" smtClean="0"/>
            </a:br>
            <a:r>
              <a:rPr lang="et-EE" dirty="0" smtClean="0"/>
              <a:t>protseduuri </a:t>
            </a:r>
          </a:p>
          <a:p>
            <a:pPr lvl="1"/>
            <a:r>
              <a:rPr lang="et-EE" dirty="0" smtClean="0"/>
              <a:t>1. Esimesel </a:t>
            </a:r>
            <a:r>
              <a:rPr lang="et-EE" dirty="0"/>
              <a:t>(kõige seesmisel) tasemel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tehakse </a:t>
            </a:r>
            <a:r>
              <a:rPr lang="et-EE" dirty="0"/>
              <a:t>ühekordse tsükli testid,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välised </a:t>
            </a:r>
            <a:r>
              <a:rPr lang="et-EE" dirty="0"/>
              <a:t>tasemed </a:t>
            </a:r>
            <a:r>
              <a:rPr lang="et-EE" dirty="0" smtClean="0"/>
              <a:t>testitakse </a:t>
            </a:r>
            <a:r>
              <a:rPr lang="et-EE" dirty="0"/>
              <a:t>minimaalse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läbimiste </a:t>
            </a:r>
            <a:r>
              <a:rPr lang="et-EE" dirty="0"/>
              <a:t>arvuga. </a:t>
            </a:r>
            <a:endParaRPr lang="et-EE" dirty="0" smtClean="0"/>
          </a:p>
          <a:p>
            <a:pPr lvl="1"/>
            <a:r>
              <a:rPr lang="et-EE" dirty="0" smtClean="0"/>
              <a:t>2. 2 </a:t>
            </a:r>
            <a:r>
              <a:rPr lang="et-EE" dirty="0"/>
              <a:t>,...., k taseme puhul: k-ndal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tasemel </a:t>
            </a:r>
            <a:r>
              <a:rPr lang="et-EE" dirty="0"/>
              <a:t>tehakse </a:t>
            </a:r>
            <a:r>
              <a:rPr lang="et-EE" dirty="0" smtClean="0"/>
              <a:t>lihtsa </a:t>
            </a:r>
            <a:r>
              <a:rPr lang="et-EE" dirty="0"/>
              <a:t>tsükli testid;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seesmistel </a:t>
            </a:r>
            <a:r>
              <a:rPr lang="et-EE" dirty="0"/>
              <a:t>tasemetel m &lt; n </a:t>
            </a:r>
            <a:r>
              <a:rPr lang="et-EE" dirty="0" smtClean="0"/>
              <a:t>läbimise </a:t>
            </a:r>
            <a:br>
              <a:rPr lang="et-EE" dirty="0" smtClean="0"/>
            </a:br>
            <a:r>
              <a:rPr lang="et-EE" dirty="0" smtClean="0"/>
              <a:t>arvuga</a:t>
            </a:r>
            <a:r>
              <a:rPr lang="et-EE" dirty="0"/>
              <a:t>; välised tasemed </a:t>
            </a:r>
            <a:r>
              <a:rPr lang="et-EE" dirty="0" smtClean="0"/>
              <a:t>minimaalse </a:t>
            </a:r>
            <a:br>
              <a:rPr lang="et-EE" dirty="0" smtClean="0"/>
            </a:br>
            <a:r>
              <a:rPr lang="et-EE" dirty="0" smtClean="0"/>
              <a:t>läbimiste </a:t>
            </a:r>
            <a:r>
              <a:rPr lang="et-EE" dirty="0"/>
              <a:t>arvuga. </a:t>
            </a:r>
          </a:p>
          <a:p>
            <a:endParaRPr lang="et-E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85" y="1278384"/>
            <a:ext cx="6379336" cy="431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2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Valge kasti testimine ja tööriistad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t-EE" sz="3600" dirty="0" smtClean="0"/>
              <a:t>Valge kasti testidisaini tugi </a:t>
            </a:r>
          </a:p>
          <a:p>
            <a:pPr lvl="1"/>
            <a:r>
              <a:rPr lang="et-EE" sz="3200" dirty="0" smtClean="0"/>
              <a:t>Testid </a:t>
            </a:r>
            <a:r>
              <a:rPr lang="et-EE" sz="3200" dirty="0"/>
              <a:t>koostatakse programmikoodi </a:t>
            </a:r>
            <a:r>
              <a:rPr lang="et-EE" sz="3200" dirty="0" smtClean="0"/>
              <a:t>alusel</a:t>
            </a:r>
          </a:p>
          <a:p>
            <a:pPr lvl="1"/>
            <a:r>
              <a:rPr lang="et-EE" sz="3200" dirty="0" smtClean="0"/>
              <a:t>Aitavad </a:t>
            </a:r>
            <a:r>
              <a:rPr lang="et-EE" sz="3200" dirty="0"/>
              <a:t>testide sisendite </a:t>
            </a:r>
            <a:r>
              <a:rPr lang="et-EE" sz="3200" dirty="0" smtClean="0"/>
              <a:t>valimisel</a:t>
            </a:r>
          </a:p>
          <a:p>
            <a:pPr lvl="2"/>
            <a:r>
              <a:rPr lang="et-EE" sz="2800" dirty="0" smtClean="0"/>
              <a:t>Koodi </a:t>
            </a:r>
            <a:r>
              <a:rPr lang="et-EE" sz="2800" dirty="0"/>
              <a:t>automaatne </a:t>
            </a:r>
            <a:r>
              <a:rPr lang="et-EE" sz="2800" dirty="0" smtClean="0"/>
              <a:t>analüüs </a:t>
            </a:r>
            <a:endParaRPr lang="et-EE" sz="2800" dirty="0"/>
          </a:p>
          <a:p>
            <a:pPr lvl="1"/>
            <a:r>
              <a:rPr lang="et-EE" sz="3200" dirty="0"/>
              <a:t>Ei aita oodatavate tulemuste määratlemisel – need </a:t>
            </a:r>
            <a:r>
              <a:rPr lang="et-EE" sz="3200" dirty="0" smtClean="0"/>
              <a:t>tuleb </a:t>
            </a:r>
            <a:r>
              <a:rPr lang="et-EE" sz="3200" dirty="0"/>
              <a:t>määrata </a:t>
            </a:r>
            <a:r>
              <a:rPr lang="et-EE" sz="3200" dirty="0" smtClean="0"/>
              <a:t>käsitsi</a:t>
            </a:r>
          </a:p>
          <a:p>
            <a:pPr lvl="1"/>
            <a:r>
              <a:rPr lang="et-EE" sz="3200" dirty="0" smtClean="0"/>
              <a:t>Võimaldavad </a:t>
            </a:r>
            <a:r>
              <a:rPr lang="et-EE" sz="3200" dirty="0"/>
              <a:t>parandada </a:t>
            </a:r>
            <a:r>
              <a:rPr lang="et-EE" sz="3200" dirty="0" smtClean="0"/>
              <a:t>testikatet</a:t>
            </a:r>
          </a:p>
          <a:p>
            <a:pPr lvl="1"/>
            <a:r>
              <a:rPr lang="et-EE" sz="3200" dirty="0" smtClean="0"/>
              <a:t>Võimalik </a:t>
            </a:r>
            <a:r>
              <a:rPr lang="et-EE" sz="3200" dirty="0"/>
              <a:t>probleem – teste genereeritakse </a:t>
            </a:r>
            <a:r>
              <a:rPr lang="et-EE" sz="3200" dirty="0" smtClean="0"/>
              <a:t>automaatselt </a:t>
            </a:r>
            <a:r>
              <a:rPr lang="et-EE" sz="3200" dirty="0"/>
              <a:t>liiga palju</a:t>
            </a:r>
          </a:p>
          <a:p>
            <a:pPr lvl="1"/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21410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Moodultestimine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200" dirty="0" err="1">
                <a:solidFill>
                  <a:srgbClr val="FF0000"/>
                </a:solidFill>
              </a:rPr>
              <a:t>Unit</a:t>
            </a:r>
            <a:r>
              <a:rPr lang="et-EE" sz="3200" dirty="0">
                <a:solidFill>
                  <a:srgbClr val="FF0000"/>
                </a:solidFill>
              </a:rPr>
              <a:t> </a:t>
            </a:r>
            <a:r>
              <a:rPr lang="et-EE" sz="3200" dirty="0" err="1">
                <a:solidFill>
                  <a:srgbClr val="FF0000"/>
                </a:solidFill>
              </a:rPr>
              <a:t>testing</a:t>
            </a:r>
            <a:r>
              <a:rPr lang="et-EE" sz="3200" dirty="0">
                <a:solidFill>
                  <a:srgbClr val="FF0000"/>
                </a:solidFill>
              </a:rPr>
              <a:t> </a:t>
            </a:r>
            <a:r>
              <a:rPr lang="et-EE" sz="3200" dirty="0" err="1">
                <a:solidFill>
                  <a:srgbClr val="FF0000"/>
                </a:solidFill>
              </a:rPr>
              <a:t>framework/test</a:t>
            </a:r>
            <a:r>
              <a:rPr lang="et-EE" sz="3200" dirty="0">
                <a:solidFill>
                  <a:srgbClr val="FF0000"/>
                </a:solidFill>
              </a:rPr>
              <a:t> </a:t>
            </a:r>
            <a:r>
              <a:rPr lang="et-EE" sz="3200" dirty="0" err="1">
                <a:solidFill>
                  <a:srgbClr val="FF0000"/>
                </a:solidFill>
              </a:rPr>
              <a:t>harness</a:t>
            </a:r>
            <a:endParaRPr lang="et-EE" sz="3200" dirty="0">
              <a:solidFill>
                <a:srgbClr val="FF0000"/>
              </a:solidFill>
            </a:endParaRPr>
          </a:p>
          <a:p>
            <a:r>
              <a:rPr lang="et-EE" sz="3200" dirty="0" smtClean="0"/>
              <a:t>Põhiliselt </a:t>
            </a:r>
            <a:r>
              <a:rPr lang="et-EE" sz="3200" dirty="0"/>
              <a:t>arendajate abivahendid</a:t>
            </a:r>
          </a:p>
          <a:p>
            <a:r>
              <a:rPr lang="et-EE" sz="3200" dirty="0" smtClean="0"/>
              <a:t>Simuleerivad </a:t>
            </a:r>
            <a:r>
              <a:rPr lang="et-EE" sz="3200" dirty="0"/>
              <a:t>keskkonda </a:t>
            </a:r>
            <a:r>
              <a:rPr lang="et-EE" sz="3200" dirty="0" smtClean="0"/>
              <a:t>(</a:t>
            </a:r>
            <a:r>
              <a:rPr lang="et-EE" sz="3200" dirty="0" err="1" smtClean="0"/>
              <a:t>driver</a:t>
            </a:r>
            <a:r>
              <a:rPr lang="et-EE" sz="3200" dirty="0" smtClean="0"/>
              <a:t>) </a:t>
            </a:r>
            <a:r>
              <a:rPr lang="et-EE" sz="3200" dirty="0"/>
              <a:t>või </a:t>
            </a:r>
            <a:r>
              <a:rPr lang="et-EE" sz="3200" dirty="0" err="1" smtClean="0"/>
              <a:t>liidestuvaid</a:t>
            </a:r>
            <a:r>
              <a:rPr lang="et-EE" sz="3200" dirty="0" smtClean="0"/>
              <a:t> </a:t>
            </a:r>
            <a:r>
              <a:rPr lang="et-EE" sz="3200" dirty="0"/>
              <a:t>komponente </a:t>
            </a:r>
            <a:r>
              <a:rPr lang="et-EE" sz="3200" dirty="0" smtClean="0"/>
              <a:t>(</a:t>
            </a:r>
            <a:r>
              <a:rPr lang="et-EE" sz="3200" dirty="0" err="1" smtClean="0"/>
              <a:t>stub</a:t>
            </a:r>
            <a:r>
              <a:rPr lang="et-EE" sz="3200" dirty="0"/>
              <a:t>, </a:t>
            </a:r>
            <a:r>
              <a:rPr lang="et-EE" sz="3200" dirty="0" err="1" smtClean="0"/>
              <a:t>mock</a:t>
            </a:r>
            <a:r>
              <a:rPr lang="et-EE" sz="3200" dirty="0" smtClean="0"/>
              <a:t>)</a:t>
            </a:r>
            <a:endParaRPr lang="et-EE" sz="3200" dirty="0"/>
          </a:p>
          <a:p>
            <a:r>
              <a:rPr lang="et-EE" sz="3200" dirty="0" smtClean="0"/>
              <a:t>Moodultestimise raamistikud</a:t>
            </a:r>
          </a:p>
          <a:p>
            <a:pPr lvl="1"/>
            <a:r>
              <a:rPr lang="et-EE" sz="2800" dirty="0" smtClean="0"/>
              <a:t>Komponenttestimiseks</a:t>
            </a:r>
            <a:endParaRPr lang="et-EE" sz="2800" dirty="0"/>
          </a:p>
          <a:p>
            <a:pPr lvl="1"/>
            <a:r>
              <a:rPr lang="et-EE" sz="2800" dirty="0" smtClean="0"/>
              <a:t>Arendusvahenditesse sisseehitatud</a:t>
            </a:r>
          </a:p>
          <a:p>
            <a:pPr lvl="1"/>
            <a:r>
              <a:rPr lang="et-EE" sz="2800" dirty="0" smtClean="0"/>
              <a:t>Nt</a:t>
            </a:r>
            <a:r>
              <a:rPr lang="et-EE" sz="2800" dirty="0"/>
              <a:t>. </a:t>
            </a:r>
            <a:r>
              <a:rPr lang="et-EE" sz="2800" dirty="0" err="1"/>
              <a:t>XUnit</a:t>
            </a:r>
            <a:r>
              <a:rPr lang="et-EE" sz="2800" dirty="0"/>
              <a:t> (</a:t>
            </a:r>
            <a:r>
              <a:rPr lang="et-EE" sz="2800" dirty="0" err="1"/>
              <a:t>JUnit</a:t>
            </a:r>
            <a:r>
              <a:rPr lang="et-EE" sz="2800" dirty="0"/>
              <a:t>, </a:t>
            </a:r>
            <a:r>
              <a:rPr lang="et-EE" sz="2800" dirty="0" err="1"/>
              <a:t>NUnit</a:t>
            </a:r>
            <a:r>
              <a:rPr lang="et-EE" sz="2800" dirty="0"/>
              <a:t>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837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Moodultestimise tugi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600" dirty="0"/>
              <a:t>Moodultestimise raamistikud </a:t>
            </a:r>
            <a:r>
              <a:rPr lang="et-EE" sz="3600" dirty="0" smtClean="0"/>
              <a:t>võimaldavad</a:t>
            </a:r>
          </a:p>
          <a:p>
            <a:pPr lvl="1"/>
            <a:r>
              <a:rPr lang="et-EE" sz="3200" dirty="0" smtClean="0"/>
              <a:t>Testide </a:t>
            </a:r>
            <a:r>
              <a:rPr lang="et-EE" sz="3200" dirty="0"/>
              <a:t>käivitamine, tulemuste salvestamine ja </a:t>
            </a:r>
            <a:r>
              <a:rPr lang="et-EE" sz="3200" dirty="0" smtClean="0"/>
              <a:t>säilitamine</a:t>
            </a:r>
            <a:endParaRPr lang="et-EE" sz="3200" dirty="0"/>
          </a:p>
          <a:p>
            <a:pPr lvl="1"/>
            <a:r>
              <a:rPr lang="et-EE" sz="3200" dirty="0" smtClean="0"/>
              <a:t>Pakkuda </a:t>
            </a:r>
            <a:r>
              <a:rPr lang="et-EE" sz="3200" dirty="0"/>
              <a:t>sisendeid testitavatele </a:t>
            </a:r>
            <a:r>
              <a:rPr lang="et-EE" sz="3200" dirty="0" smtClean="0"/>
              <a:t>komponentidele</a:t>
            </a:r>
          </a:p>
          <a:p>
            <a:pPr lvl="1"/>
            <a:r>
              <a:rPr lang="et-EE" sz="3200" dirty="0" smtClean="0"/>
              <a:t>Võtta </a:t>
            </a:r>
            <a:r>
              <a:rPr lang="et-EE" sz="3200" dirty="0"/>
              <a:t>vastu </a:t>
            </a:r>
            <a:r>
              <a:rPr lang="et-EE" sz="3200" dirty="0" smtClean="0"/>
              <a:t>väljundeid</a:t>
            </a:r>
          </a:p>
          <a:p>
            <a:pPr lvl="1"/>
            <a:r>
              <a:rPr lang="et-EE" sz="3200" dirty="0" smtClean="0"/>
              <a:t>Võrrelda </a:t>
            </a:r>
            <a:r>
              <a:rPr lang="et-EE" sz="3200" dirty="0"/>
              <a:t>väljundit oodatava tulemusega ja teha </a:t>
            </a:r>
            <a:r>
              <a:rPr lang="et-EE" sz="3200" dirty="0" smtClean="0"/>
              <a:t>otsus</a:t>
            </a:r>
            <a:endParaRPr lang="et-EE" sz="3200" dirty="0"/>
          </a:p>
          <a:p>
            <a:pPr lvl="1"/>
            <a:r>
              <a:rPr lang="et-EE" sz="3200" smtClean="0"/>
              <a:t>Testikatte </a:t>
            </a:r>
            <a:r>
              <a:rPr lang="et-EE" sz="3200" dirty="0"/>
              <a:t>mõõtmine koodi tasemel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833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Harjutus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t-EE" altLang="et-EE" sz="3200" dirty="0"/>
              <a:t>Antud algoritmile leida</a:t>
            </a:r>
            <a:endParaRPr lang="en-US" altLang="et-EE" sz="3200" dirty="0"/>
          </a:p>
          <a:p>
            <a:pPr lvl="1">
              <a:lnSpc>
                <a:spcPct val="90000"/>
              </a:lnSpc>
            </a:pPr>
            <a:r>
              <a:rPr lang="et-EE" altLang="et-EE" sz="2800" dirty="0" smtClean="0"/>
              <a:t>Mitu </a:t>
            </a:r>
            <a:r>
              <a:rPr lang="et-EE" altLang="et-EE" sz="2800" dirty="0"/>
              <a:t>testi on vaja haruadekvaatseks </a:t>
            </a:r>
            <a:r>
              <a:rPr lang="et-EE" altLang="et-EE" sz="2800" dirty="0" smtClean="0"/>
              <a:t/>
            </a:r>
            <a:br>
              <a:rPr lang="et-EE" altLang="et-EE" sz="2800" dirty="0" smtClean="0"/>
            </a:br>
            <a:r>
              <a:rPr lang="et-EE" altLang="et-EE" sz="2800" dirty="0" smtClean="0"/>
              <a:t>testimiseks</a:t>
            </a:r>
            <a:r>
              <a:rPr lang="et-EE" altLang="et-EE" sz="2800" dirty="0"/>
              <a:t>?</a:t>
            </a:r>
            <a:endParaRPr lang="en-US" altLang="et-EE" sz="2800" dirty="0"/>
          </a:p>
          <a:p>
            <a:pPr lvl="1">
              <a:lnSpc>
                <a:spcPct val="90000"/>
              </a:lnSpc>
            </a:pPr>
            <a:r>
              <a:rPr lang="et-EE" altLang="et-EE" sz="2800" dirty="0"/>
              <a:t>Millised testid (millised a, b, c väärtused) </a:t>
            </a:r>
            <a:r>
              <a:rPr lang="et-EE" altLang="et-EE" sz="2800" dirty="0" smtClean="0"/>
              <a:t/>
            </a:r>
            <a:br>
              <a:rPr lang="et-EE" altLang="et-EE" sz="2800" dirty="0" smtClean="0"/>
            </a:br>
            <a:r>
              <a:rPr lang="et-EE" altLang="et-EE" sz="2800" dirty="0" smtClean="0"/>
              <a:t>on </a:t>
            </a:r>
            <a:r>
              <a:rPr lang="et-EE" altLang="et-EE" sz="2800" dirty="0"/>
              <a:t>vajalikud haruadekvaatsete testide </a:t>
            </a:r>
            <a:r>
              <a:rPr lang="et-EE" altLang="et-EE" sz="2800" dirty="0" smtClean="0"/>
              <a:t/>
            </a:r>
            <a:br>
              <a:rPr lang="et-EE" altLang="et-EE" sz="2800" dirty="0" smtClean="0"/>
            </a:br>
            <a:r>
              <a:rPr lang="et-EE" altLang="et-EE" sz="2800" dirty="0" smtClean="0"/>
              <a:t>läbiviimiseks</a:t>
            </a:r>
            <a:r>
              <a:rPr lang="et-EE" altLang="et-EE" sz="2800" dirty="0"/>
              <a:t>?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3003" y="961689"/>
            <a:ext cx="3562659" cy="529293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23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Vastus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altLang="et-EE" sz="3600" dirty="0" smtClean="0"/>
              <a:t>2 </a:t>
            </a:r>
            <a:r>
              <a:rPr lang="et-EE" altLang="et-EE" sz="3600" dirty="0"/>
              <a:t>testi haruadekvaatsuse saavutamiseks</a:t>
            </a:r>
          </a:p>
          <a:p>
            <a:r>
              <a:rPr lang="et-EE" altLang="et-EE" sz="3600" dirty="0"/>
              <a:t>Andmed: </a:t>
            </a:r>
          </a:p>
          <a:p>
            <a:pPr lvl="1"/>
            <a:r>
              <a:rPr lang="et-EE" altLang="et-EE" sz="3200" dirty="0"/>
              <a:t>b</a:t>
            </a:r>
            <a:r>
              <a:rPr lang="en-US" altLang="et-EE" sz="3200" dirty="0"/>
              <a:t>&gt;a (“down” transition) -&gt; (1,2,3)</a:t>
            </a:r>
          </a:p>
          <a:p>
            <a:pPr lvl="1"/>
            <a:r>
              <a:rPr lang="en-US" altLang="et-EE" sz="3200" dirty="0" err="1"/>
              <a:t>b≤a</a:t>
            </a:r>
            <a:r>
              <a:rPr lang="en-US" altLang="et-EE" sz="3200" dirty="0"/>
              <a:t> (“right” transition) -&gt; (2,1,3) </a:t>
            </a:r>
            <a:r>
              <a:rPr lang="et-EE" altLang="et-EE" sz="3200" dirty="0"/>
              <a:t>VÕI</a:t>
            </a:r>
            <a:r>
              <a:rPr lang="en-US" altLang="et-EE" sz="3200" dirty="0"/>
              <a:t> (1,1,3)</a:t>
            </a:r>
          </a:p>
          <a:p>
            <a:pPr lvl="1"/>
            <a:r>
              <a:rPr lang="et-EE" altLang="et-EE" sz="3200" dirty="0"/>
              <a:t>c väärtus ei oma </a:t>
            </a:r>
            <a:r>
              <a:rPr lang="et-EE" altLang="et-EE" sz="3200" dirty="0" smtClean="0"/>
              <a:t>tähtsust</a:t>
            </a:r>
            <a:endParaRPr lang="en-US" altLang="et-EE" sz="3200" dirty="0"/>
          </a:p>
        </p:txBody>
      </p:sp>
    </p:spTree>
    <p:extLst>
      <p:ext uri="{BB962C8B-B14F-4D97-AF65-F5344CB8AC3E}">
        <p14:creationId xmlns:p14="http://schemas.microsoft.com/office/powerpoint/2010/main" val="1814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Harjutustunni lõppuks	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Saate </a:t>
            </a:r>
            <a:r>
              <a:rPr lang="et-EE" sz="3200" dirty="0"/>
              <a:t>aru testikatte </a:t>
            </a:r>
            <a:r>
              <a:rPr lang="et-EE" sz="3200" dirty="0" smtClean="0"/>
              <a:t>(test </a:t>
            </a:r>
            <a:r>
              <a:rPr lang="et-EE" sz="3200" dirty="0" err="1"/>
              <a:t>coverage</a:t>
            </a:r>
            <a:r>
              <a:rPr lang="et-EE" sz="3200" dirty="0"/>
              <a:t>, </a:t>
            </a:r>
            <a:r>
              <a:rPr lang="et-EE" sz="3200" dirty="0" err="1"/>
              <a:t>code</a:t>
            </a:r>
            <a:r>
              <a:rPr lang="et-EE" sz="3200" dirty="0"/>
              <a:t> </a:t>
            </a:r>
            <a:r>
              <a:rPr lang="et-EE" sz="3200" dirty="0" err="1" smtClean="0"/>
              <a:t>coverage</a:t>
            </a:r>
            <a:r>
              <a:rPr lang="et-EE" sz="3200" dirty="0" smtClean="0"/>
              <a:t>) mõistest </a:t>
            </a:r>
            <a:r>
              <a:rPr lang="et-EE" sz="3200" dirty="0"/>
              <a:t>ja olulisusest</a:t>
            </a:r>
          </a:p>
          <a:p>
            <a:r>
              <a:rPr lang="et-EE" sz="3200" dirty="0" smtClean="0"/>
              <a:t>Oskate </a:t>
            </a:r>
            <a:r>
              <a:rPr lang="et-EE" sz="3200" dirty="0"/>
              <a:t>koostada lause- ja haruadekvaatsete </a:t>
            </a:r>
            <a:r>
              <a:rPr lang="et-EE" sz="3200" dirty="0" smtClean="0"/>
              <a:t>(</a:t>
            </a:r>
            <a:r>
              <a:rPr lang="et-EE" sz="3200" dirty="0" err="1" smtClean="0"/>
              <a:t>statement</a:t>
            </a:r>
            <a:r>
              <a:rPr lang="et-EE" sz="3200" dirty="0" smtClean="0"/>
              <a:t> and </a:t>
            </a:r>
            <a:r>
              <a:rPr lang="et-EE" sz="3200" dirty="0" err="1" smtClean="0"/>
              <a:t>decision</a:t>
            </a:r>
            <a:r>
              <a:rPr lang="et-EE" sz="3200" dirty="0" smtClean="0"/>
              <a:t> </a:t>
            </a:r>
            <a:r>
              <a:rPr lang="et-EE" sz="3200" dirty="0" err="1" smtClean="0"/>
              <a:t>coverage</a:t>
            </a:r>
            <a:r>
              <a:rPr lang="et-EE" sz="3200" dirty="0" smtClean="0"/>
              <a:t>) </a:t>
            </a:r>
            <a:r>
              <a:rPr lang="et-EE" sz="3200" dirty="0"/>
              <a:t>testide komplekti</a:t>
            </a:r>
          </a:p>
          <a:p>
            <a:r>
              <a:rPr lang="et-EE" sz="3200" dirty="0" smtClean="0"/>
              <a:t>Oskate mõõta </a:t>
            </a:r>
            <a:r>
              <a:rPr lang="et-EE" sz="3200" dirty="0"/>
              <a:t>testikatet vastavalt lause- </a:t>
            </a:r>
            <a:r>
              <a:rPr lang="et-EE" sz="3200" dirty="0" smtClean="0"/>
              <a:t>ja haruadekvaatsuse </a:t>
            </a:r>
            <a:r>
              <a:rPr lang="et-EE" sz="3200" dirty="0"/>
              <a:t>kriteeriumile</a:t>
            </a:r>
          </a:p>
          <a:p>
            <a:r>
              <a:rPr lang="et-EE" sz="3200" dirty="0" smtClean="0"/>
              <a:t>Teate, </a:t>
            </a:r>
            <a:r>
              <a:rPr lang="et-EE" sz="3200" dirty="0"/>
              <a:t>mida võimaldavad valge kasti testimist </a:t>
            </a:r>
            <a:r>
              <a:rPr lang="et-EE" sz="3200" dirty="0" smtClean="0"/>
              <a:t>toetavad tööriistad</a:t>
            </a:r>
            <a:endParaRPr lang="et-EE" sz="32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005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97" y="1674292"/>
            <a:ext cx="4306274" cy="332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28" y="1846556"/>
            <a:ext cx="3222318" cy="2977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0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5"/>
            <a:ext cx="120586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Musta ja valge kasti tehnikad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532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Testidisaini tehnikate kategooriad</a:t>
            </a:r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7" y="1457062"/>
            <a:ext cx="10538997" cy="54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Valge kasti tehnika	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2800" dirty="0" smtClean="0"/>
              <a:t>Testikatte </a:t>
            </a:r>
            <a:r>
              <a:rPr lang="et-EE" sz="2800" dirty="0"/>
              <a:t>mõõtmine (kui palju koodi testid </a:t>
            </a:r>
            <a:r>
              <a:rPr lang="et-EE" sz="2800" dirty="0" smtClean="0"/>
              <a:t>käivitasid</a:t>
            </a:r>
            <a:r>
              <a:rPr lang="et-EE" sz="2800" dirty="0"/>
              <a:t>/ võimaldavad </a:t>
            </a:r>
            <a:r>
              <a:rPr lang="et-EE" sz="2800" dirty="0" smtClean="0"/>
              <a:t>käivitada</a:t>
            </a:r>
            <a:r>
              <a:rPr lang="et-EE" sz="2800" dirty="0"/>
              <a:t>)</a:t>
            </a:r>
          </a:p>
          <a:p>
            <a:r>
              <a:rPr lang="et-EE" sz="2800" dirty="0" smtClean="0"/>
              <a:t>Testidisaini </a:t>
            </a:r>
            <a:r>
              <a:rPr lang="et-EE" sz="2800" dirty="0"/>
              <a:t>süstematiseerimine (millised testid </a:t>
            </a:r>
            <a:r>
              <a:rPr lang="et-EE" sz="2800" dirty="0" smtClean="0"/>
              <a:t>disainida</a:t>
            </a:r>
            <a:r>
              <a:rPr lang="et-EE" sz="2800" dirty="0"/>
              <a:t>, et tagada </a:t>
            </a:r>
            <a:r>
              <a:rPr lang="et-EE" sz="2800" dirty="0" smtClean="0"/>
              <a:t>teatud </a:t>
            </a:r>
            <a:r>
              <a:rPr lang="et-EE" sz="2800" dirty="0"/>
              <a:t>hulga koodi käivitamine)</a:t>
            </a:r>
          </a:p>
          <a:p>
            <a:r>
              <a:rPr lang="et-EE" sz="2800" dirty="0" smtClean="0"/>
              <a:t>Pakub </a:t>
            </a:r>
            <a:r>
              <a:rPr lang="et-EE" sz="2800" dirty="0"/>
              <a:t>võimalust suurendada </a:t>
            </a:r>
            <a:r>
              <a:rPr lang="et-EE" sz="2800" dirty="0" smtClean="0"/>
              <a:t>testikatet</a:t>
            </a:r>
          </a:p>
          <a:p>
            <a:pPr lvl="1"/>
            <a:r>
              <a:rPr lang="et-EE" sz="2400" dirty="0" smtClean="0"/>
              <a:t>Esmalt </a:t>
            </a:r>
            <a:r>
              <a:rPr lang="et-EE" sz="2400" dirty="0"/>
              <a:t>luuakse spetsifikatsioonipõhised e musta </a:t>
            </a:r>
            <a:r>
              <a:rPr lang="et-EE" sz="2400" dirty="0" smtClean="0"/>
              <a:t>kasti testid</a:t>
            </a:r>
          </a:p>
          <a:p>
            <a:pPr lvl="1"/>
            <a:r>
              <a:rPr lang="et-EE" sz="2400" dirty="0" smtClean="0"/>
              <a:t>Testikomplekti </a:t>
            </a:r>
            <a:r>
              <a:rPr lang="et-EE" sz="2400" dirty="0"/>
              <a:t>täiendatakse struktuuripõhiste e </a:t>
            </a:r>
            <a:r>
              <a:rPr lang="et-EE" sz="2400" dirty="0" smtClean="0"/>
              <a:t>valge </a:t>
            </a:r>
            <a:r>
              <a:rPr lang="et-EE" sz="2400" dirty="0"/>
              <a:t>kasti testidega e </a:t>
            </a:r>
            <a:r>
              <a:rPr lang="et-EE" sz="2400" dirty="0" smtClean="0"/>
              <a:t>struktuuripõhised </a:t>
            </a:r>
            <a:r>
              <a:rPr lang="et-EE" sz="2400" dirty="0"/>
              <a:t>testid on lisaks, mitte </a:t>
            </a:r>
            <a:r>
              <a:rPr lang="et-EE" sz="2400" dirty="0" smtClean="0"/>
              <a:t>asenduseks</a:t>
            </a:r>
            <a:endParaRPr lang="et-EE" sz="2400" dirty="0"/>
          </a:p>
          <a:p>
            <a:r>
              <a:rPr lang="et-EE" sz="2800" dirty="0" smtClean="0"/>
              <a:t>Struktuuripõhised </a:t>
            </a:r>
            <a:r>
              <a:rPr lang="et-EE" sz="2800" dirty="0"/>
              <a:t>e valge kasti testid – testid </a:t>
            </a:r>
            <a:r>
              <a:rPr lang="et-EE" sz="2800" dirty="0" smtClean="0"/>
              <a:t>koostatakse programmi </a:t>
            </a:r>
            <a:r>
              <a:rPr lang="et-EE" sz="2800" dirty="0"/>
              <a:t>sisemise struktuuri (nt koodi) põhjal</a:t>
            </a:r>
          </a:p>
          <a:p>
            <a:r>
              <a:rPr lang="et-EE" sz="2800" dirty="0" smtClean="0"/>
              <a:t>Kasutatakse </a:t>
            </a:r>
            <a:r>
              <a:rPr lang="et-EE" sz="2800" dirty="0"/>
              <a:t>eelkõige veakriitilise tarkvara puhu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333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testikate?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>
                <a:solidFill>
                  <a:srgbClr val="FF0000"/>
                </a:solidFill>
              </a:rPr>
              <a:t>Test </a:t>
            </a:r>
            <a:r>
              <a:rPr lang="et-EE" dirty="0" err="1">
                <a:solidFill>
                  <a:srgbClr val="FF0000"/>
                </a:solidFill>
              </a:rPr>
              <a:t>coverage</a:t>
            </a:r>
            <a:r>
              <a:rPr lang="et-EE" dirty="0">
                <a:solidFill>
                  <a:srgbClr val="FF0000"/>
                </a:solidFill>
              </a:rPr>
              <a:t>, </a:t>
            </a:r>
            <a:r>
              <a:rPr lang="et-EE" dirty="0" err="1">
                <a:solidFill>
                  <a:srgbClr val="FF0000"/>
                </a:solidFill>
              </a:rPr>
              <a:t>code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 err="1" smtClean="0">
                <a:solidFill>
                  <a:srgbClr val="FF0000"/>
                </a:solidFill>
              </a:rPr>
              <a:t>coverage</a:t>
            </a:r>
            <a:endParaRPr lang="et-EE" dirty="0">
              <a:solidFill>
                <a:srgbClr val="FF0000"/>
              </a:solidFill>
            </a:endParaRPr>
          </a:p>
          <a:p>
            <a:r>
              <a:rPr lang="et-EE" dirty="0" smtClean="0"/>
              <a:t>Näitab</a:t>
            </a:r>
            <a:r>
              <a:rPr lang="et-EE" dirty="0"/>
              <a:t>, mil määral võimaldab testikomplekt </a:t>
            </a:r>
            <a:r>
              <a:rPr lang="et-EE" dirty="0" smtClean="0"/>
              <a:t>käivitada </a:t>
            </a:r>
            <a:r>
              <a:rPr lang="et-EE" dirty="0"/>
              <a:t>testitavat koodi </a:t>
            </a:r>
            <a:r>
              <a:rPr lang="et-EE" dirty="0" smtClean="0"/>
              <a:t>mingi </a:t>
            </a:r>
            <a:r>
              <a:rPr lang="et-EE" dirty="0"/>
              <a:t>kriteeriumi </a:t>
            </a:r>
            <a:r>
              <a:rPr lang="et-EE" dirty="0" smtClean="0"/>
              <a:t>suhtes</a:t>
            </a:r>
          </a:p>
          <a:p>
            <a:pPr lvl="1"/>
            <a:r>
              <a:rPr lang="et-EE" dirty="0" smtClean="0"/>
              <a:t>Väljendatakse </a:t>
            </a:r>
            <a:r>
              <a:rPr lang="et-EE" dirty="0"/>
              <a:t>protsentides</a:t>
            </a:r>
          </a:p>
          <a:p>
            <a:r>
              <a:rPr lang="et-EE" dirty="0" smtClean="0"/>
              <a:t>Põhimõtteline </a:t>
            </a:r>
            <a:r>
              <a:rPr lang="et-EE" dirty="0"/>
              <a:t>valem arvutamiseks</a:t>
            </a:r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 smtClean="0"/>
          </a:p>
          <a:p>
            <a:r>
              <a:rPr lang="en-US" dirty="0" err="1" smtClean="0"/>
              <a:t>Katteühikud</a:t>
            </a:r>
            <a:r>
              <a:rPr lang="en-US" dirty="0" smtClean="0"/>
              <a:t> (coverage item) </a:t>
            </a:r>
            <a:r>
              <a:rPr lang="en-US" dirty="0"/>
              <a:t>on </a:t>
            </a:r>
            <a:r>
              <a:rPr lang="en-US" dirty="0" err="1"/>
              <a:t>erinevaid</a:t>
            </a:r>
            <a:endParaRPr lang="en-US" dirty="0"/>
          </a:p>
          <a:p>
            <a:endParaRPr lang="et-E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21" y="3826005"/>
            <a:ext cx="8343900" cy="1343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2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on testikate?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Palju erinevaid katteühikuid </a:t>
            </a:r>
            <a:r>
              <a:rPr lang="et-EE" dirty="0" smtClean="0"/>
              <a:t>(</a:t>
            </a:r>
            <a:r>
              <a:rPr lang="et-EE" dirty="0" err="1" smtClean="0"/>
              <a:t>coverage</a:t>
            </a:r>
            <a:r>
              <a:rPr lang="et-EE" dirty="0" smtClean="0"/>
              <a:t> </a:t>
            </a:r>
            <a:r>
              <a:rPr lang="et-EE" dirty="0" err="1" smtClean="0"/>
              <a:t>item</a:t>
            </a:r>
            <a:r>
              <a:rPr lang="et-EE" dirty="0" smtClean="0"/>
              <a:t>), </a:t>
            </a:r>
            <a:r>
              <a:rPr lang="et-EE" dirty="0"/>
              <a:t>millest </a:t>
            </a:r>
            <a:r>
              <a:rPr lang="et-EE" dirty="0" smtClean="0"/>
              <a:t>lähtudes </a:t>
            </a:r>
            <a:r>
              <a:rPr lang="et-EE" dirty="0"/>
              <a:t>testikatet mõõta</a:t>
            </a:r>
          </a:p>
          <a:p>
            <a:pPr lvl="1"/>
            <a:r>
              <a:rPr lang="et-EE" dirty="0" smtClean="0"/>
              <a:t>Arendaja vaatel (valge kasti): </a:t>
            </a:r>
          </a:p>
          <a:p>
            <a:pPr lvl="2"/>
            <a:r>
              <a:rPr lang="et-EE" dirty="0" smtClean="0"/>
              <a:t>Programmilause</a:t>
            </a:r>
            <a:r>
              <a:rPr lang="et-EE" dirty="0"/>
              <a:t>, programmi </a:t>
            </a:r>
            <a:r>
              <a:rPr lang="et-EE" dirty="0" smtClean="0"/>
              <a:t>hargnevus</a:t>
            </a:r>
          </a:p>
          <a:p>
            <a:pPr lvl="2"/>
            <a:r>
              <a:rPr lang="et-EE" dirty="0" smtClean="0"/>
              <a:t>Tabel</a:t>
            </a:r>
            <a:r>
              <a:rPr lang="et-EE" dirty="0"/>
              <a:t>, kirje, väli </a:t>
            </a:r>
            <a:r>
              <a:rPr lang="et-EE" dirty="0" smtClean="0"/>
              <a:t>andmebaasis</a:t>
            </a:r>
          </a:p>
          <a:p>
            <a:pPr lvl="2"/>
            <a:r>
              <a:rPr lang="et-EE" dirty="0" smtClean="0"/>
              <a:t>Päring </a:t>
            </a:r>
            <a:r>
              <a:rPr lang="et-EE" dirty="0"/>
              <a:t>teise alamsüsteemi, teise mooduli </a:t>
            </a:r>
            <a:r>
              <a:rPr lang="et-EE" dirty="0" smtClean="0"/>
              <a:t>protseduuri väljakutse</a:t>
            </a:r>
            <a:endParaRPr lang="et-EE" dirty="0"/>
          </a:p>
          <a:p>
            <a:pPr lvl="1"/>
            <a:r>
              <a:rPr lang="et-EE" dirty="0" smtClean="0"/>
              <a:t>Testija, analüütiku, kliendi vaatel (musta kasti):</a:t>
            </a:r>
          </a:p>
          <a:p>
            <a:pPr lvl="2"/>
            <a:r>
              <a:rPr lang="et-EE" dirty="0" smtClean="0"/>
              <a:t>Menüüvalik</a:t>
            </a:r>
            <a:r>
              <a:rPr lang="et-EE" dirty="0"/>
              <a:t>, </a:t>
            </a:r>
            <a:r>
              <a:rPr lang="et-EE" dirty="0" smtClean="0"/>
              <a:t>ekraanivorm</a:t>
            </a:r>
          </a:p>
          <a:p>
            <a:pPr lvl="2"/>
            <a:r>
              <a:rPr lang="et-EE" dirty="0" smtClean="0"/>
              <a:t>Ekvivalentsiklass </a:t>
            </a:r>
            <a:r>
              <a:rPr lang="et-EE" dirty="0"/>
              <a:t>ja </a:t>
            </a:r>
            <a:r>
              <a:rPr lang="et-EE" dirty="0" smtClean="0"/>
              <a:t>piirjuht</a:t>
            </a:r>
          </a:p>
          <a:p>
            <a:pPr lvl="2"/>
            <a:r>
              <a:rPr lang="et-EE" dirty="0" smtClean="0"/>
              <a:t>Üleminek</a:t>
            </a:r>
            <a:r>
              <a:rPr lang="et-EE" dirty="0"/>
              <a:t>, rida otsustustabelis</a:t>
            </a:r>
          </a:p>
          <a:p>
            <a:r>
              <a:rPr lang="et-EE" dirty="0" smtClean="0"/>
              <a:t>Võimalik </a:t>
            </a:r>
            <a:r>
              <a:rPr lang="et-EE" dirty="0"/>
              <a:t>mõõta kõigil testimise </a:t>
            </a:r>
            <a:r>
              <a:rPr lang="et-EE" dirty="0" smtClean="0"/>
              <a:t>tasemetel:</a:t>
            </a:r>
          </a:p>
          <a:p>
            <a:pPr lvl="1"/>
            <a:r>
              <a:rPr lang="et-EE" dirty="0" smtClean="0"/>
              <a:t>komponendi, integratsiooni-, süsteemi- või vastuvõtutestimise </a:t>
            </a:r>
            <a:r>
              <a:rPr lang="et-EE" dirty="0"/>
              <a:t>käigus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741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146</TotalTime>
  <Words>758</Words>
  <Application>Microsoft Office PowerPoint</Application>
  <PresentationFormat>Custom</PresentationFormat>
  <Paragraphs>157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Programmipõhine testimine</vt:lpstr>
      <vt:lpstr>Plaanis</vt:lpstr>
      <vt:lpstr>Harjutustunni lõppuks </vt:lpstr>
      <vt:lpstr>PowerPoint Presentation</vt:lpstr>
      <vt:lpstr>Musta ja valge kasti tehnikad</vt:lpstr>
      <vt:lpstr>Testidisaini tehnikate kategooriad</vt:lpstr>
      <vt:lpstr>Valge kasti tehnika </vt:lpstr>
      <vt:lpstr>Mis on testikate?</vt:lpstr>
      <vt:lpstr>Mis on testikate?</vt:lpstr>
      <vt:lpstr>Valge kasti kriteeriumid</vt:lpstr>
      <vt:lpstr>Lauseadekvaatsus</vt:lpstr>
      <vt:lpstr>Lauseadekvaatsus - näide</vt:lpstr>
      <vt:lpstr>Lauseadekvaatsus - näide</vt:lpstr>
      <vt:lpstr>Haruadekvaatsus</vt:lpstr>
      <vt:lpstr>Haruadekvaatsus - näide</vt:lpstr>
      <vt:lpstr>Haruadekvaatsus - näide</vt:lpstr>
      <vt:lpstr>Teeadekvaatsus</vt:lpstr>
      <vt:lpstr>Tsüklitest</vt:lpstr>
      <vt:lpstr>Tsüklid – näide </vt:lpstr>
      <vt:lpstr>Tsüklid - näide</vt:lpstr>
      <vt:lpstr>Valge kasti testimine ja tööriistad</vt:lpstr>
      <vt:lpstr>Moodultestimine</vt:lpstr>
      <vt:lpstr>Moodultestimise tugi</vt:lpstr>
      <vt:lpstr>Harjutus</vt:lpstr>
      <vt:lpstr>Vastus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Jekaterina Ivask</dc:creator>
  <cp:lastModifiedBy>Jekaterina Ivask</cp:lastModifiedBy>
  <cp:revision>85</cp:revision>
  <dcterms:created xsi:type="dcterms:W3CDTF">2013-10-30T21:20:14Z</dcterms:created>
  <dcterms:modified xsi:type="dcterms:W3CDTF">2014-10-30T13:50:45Z</dcterms:modified>
</cp:coreProperties>
</file>