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74" r:id="rId11"/>
    <p:sldId id="264" r:id="rId12"/>
    <p:sldId id="265" r:id="rId13"/>
    <p:sldId id="27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38BBC5-470A-49D9-8B53-1D14D4866FB1}">
  <a:tblStyle styleId="{CC38BBC5-470A-49D9-8B53-1D14D4866FB1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26" autoAdjust="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7688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8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365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1868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8690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954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t-EE"/>
              <a:t>Mõned on orienteeritud Java keelele, kuid on ka ruby, php, C#, javascript, python, perl j.n.e</a:t>
            </a:r>
          </a:p>
        </p:txBody>
      </p:sp>
    </p:spTree>
    <p:extLst>
      <p:ext uri="{BB962C8B-B14F-4D97-AF65-F5344CB8AC3E}">
        <p14:creationId xmlns:p14="http://schemas.microsoft.com/office/powerpoint/2010/main" val="2293299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9771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007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82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 dirty="0"/>
              <a:t>Tarkvara testimise protsess, mille käigus automatiseeritakse põhilised ja korduvad funktsioonid ja sammud. Tavaliselt need on: sisselogimine, käivitamine, analüüs ja tulemuste väljastamine. Automaat teste </a:t>
            </a:r>
            <a:r>
              <a:rPr lang="et-EE" dirty="0" err="1"/>
              <a:t>käivitakse</a:t>
            </a:r>
            <a:r>
              <a:rPr lang="et-EE" dirty="0"/>
              <a:t> tavaliselt kasutades selle jaoks vajaliku tarkvara</a:t>
            </a:r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388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68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82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915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47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4386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551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epthought.ttu.ee/users/tepandi/we-tk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epthought.ttu.ee/users/tepandi/we-tk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Tarkvara kvaliteet ja standardid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Harjutus </a:t>
            </a:r>
            <a:r>
              <a:rPr lang="et-EE" sz="3200" b="0" i="0" u="none" strike="noStrike" cap="none" baseline="0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lang="et-EE" sz="3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t-E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Jekaterina </a:t>
            </a:r>
            <a:r>
              <a:rPr lang="et-EE" sz="3200" b="0" i="0" u="none" strike="noStrike" cap="none" baseline="0" dirty="0" err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Ivask</a:t>
            </a:r>
            <a:endParaRPr lang="et-EE" sz="3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381000">
              <a:spcBef>
                <a:spcPts val="360"/>
              </a:spcBef>
              <a:buSzPct val="100000"/>
            </a:pPr>
            <a:r>
              <a:rPr lang="et-EE" dirty="0"/>
              <a:t>Koormustestimise vahendid võimaldavad tekitada suure töökoormuse serverite ja/või veebirakenduste testimiseks </a:t>
            </a:r>
            <a:endParaRPr lang="et-EE" dirty="0" smtClean="0"/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dirty="0" smtClean="0"/>
              <a:t>Vigade </a:t>
            </a:r>
            <a:r>
              <a:rPr lang="et-EE" dirty="0"/>
              <a:t>ja paranduste haldamise abivahendid</a:t>
            </a:r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dirty="0"/>
              <a:t>Tarkvara testimisprotsessi kavandamiseks, testimise ressursside hindamiseks jne</a:t>
            </a:r>
          </a:p>
          <a:p>
            <a:pPr lvl="0" indent="-381000">
              <a:spcBef>
                <a:spcPts val="360"/>
              </a:spcBef>
              <a:buSzPct val="100000"/>
            </a:pPr>
            <a:r>
              <a:rPr lang="et-EE" dirty="0"/>
              <a:t>Veebisaitide testimise vahendid jne</a:t>
            </a:r>
          </a:p>
          <a:p>
            <a:endParaRPr lang="et-EE" dirty="0"/>
          </a:p>
        </p:txBody>
      </p:sp>
      <p:sp>
        <p:nvSpPr>
          <p:cNvPr id="4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Kontrolli automatiseerimiseks on mitmeid võimalusi ja </a:t>
            </a:r>
            <a:r>
              <a:rPr lang="et-EE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tarkvaravahendeid 2:</a:t>
            </a:r>
            <a:endParaRPr lang="et-EE" sz="3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14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 sz="3600" dirty="0"/>
              <a:t>Kontrolli automatiseerimiseks on mitmeid võimalusi ja </a:t>
            </a:r>
            <a:r>
              <a:rPr lang="et-EE" sz="3600" dirty="0" smtClean="0"/>
              <a:t>tarkvaravahendeid 3:</a:t>
            </a:r>
            <a:endParaRPr lang="et-EE" sz="3600"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dirty="0"/>
              <a:t>Mitmesugused vahendid testimise lihtsustamiseks: näiteks tarkvara, mis lihtsustab draiverite (</a:t>
            </a:r>
            <a:r>
              <a:rPr lang="et-EE" sz="2800" i="1" dirty="0" err="1"/>
              <a:t>mock</a:t>
            </a:r>
            <a:r>
              <a:rPr lang="et-EE" sz="2800" i="1" dirty="0"/>
              <a:t> </a:t>
            </a:r>
            <a:r>
              <a:rPr lang="et-EE" sz="2800" i="1" dirty="0" err="1"/>
              <a:t>objects</a:t>
            </a:r>
            <a:r>
              <a:rPr lang="et-EE" sz="2800" dirty="0"/>
              <a:t>) või lühiste (</a:t>
            </a:r>
            <a:r>
              <a:rPr lang="et-EE" sz="2800" i="1" dirty="0" err="1"/>
              <a:t>stub</a:t>
            </a:r>
            <a:r>
              <a:rPr lang="et-EE" sz="2800" dirty="0"/>
              <a:t>) loomist integratsioonitestimisel, juhuslike vigade generaatorid jne.</a:t>
            </a:r>
          </a:p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dirty="0"/>
              <a:t>Vahendid testimise kvaliteedi hindamiseks, näiteks kontrollimaks, millised programmi komponendid on testidega läbimata</a:t>
            </a:r>
          </a:p>
          <a:p>
            <a:pPr marL="342900" lvl="0" indent="-381000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dirty="0"/>
              <a:t>Staatilise analüüsi vahendid, näiteks programmi meetrikate hindamise </a:t>
            </a:r>
            <a:r>
              <a:rPr lang="et-EE" sz="2800" dirty="0" smtClean="0"/>
              <a:t>tarkvara</a:t>
            </a:r>
            <a:endParaRPr lang="et-EE"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Soovitusi testimise automatiseerimiseks (Bach, 1999):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71121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Tehke vahet testimisprotsessi ja selle automatiseerimise (vahendite) vahel, ärge neid samastage - testimine peab jääma läbipaistvaks ka automatiseerimise korral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Vaadake automatiseeritud testimist kui täiendust kogu testimisprotsessile - mitte selle asendust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Valige vahendid hoolikalt, tutvuge nendega enne, koguge infot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39130"/>
              <a:buFont typeface="Calibri"/>
              <a:buChar char="•"/>
            </a:pP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Valige hoolega testide kogumi struktuuri, et see oleks arusaadav ja toetaks testimisprotsessi</a:t>
            </a:r>
            <a:endParaRPr lang="et-E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342900">
              <a:buSzPct val="139130"/>
            </a:pPr>
            <a:r>
              <a:rPr lang="et-EE" dirty="0"/>
              <a:t>Kindlustage, et iga automatiseeritud testimise seanss annaks tulemuses raporti, mis kirjeldab täidetud teste ja leitud vigu - see aitab analüüsida testimisvahendite otstarbekust</a:t>
            </a:r>
          </a:p>
          <a:p>
            <a:pPr lvl="0" indent="-342900">
              <a:buSzPct val="139130"/>
            </a:pPr>
            <a:r>
              <a:rPr lang="et-EE" dirty="0"/>
              <a:t>Veenduge, et testitav toode on piisavalt välja arendatud - siis on lootust, et testide automatiseerimisest saadavad tulud ületavad testide muutmisele tehtud kulutusi</a:t>
            </a:r>
          </a:p>
          <a:p>
            <a:endParaRPr lang="et-EE" dirty="0"/>
          </a:p>
        </p:txBody>
      </p:sp>
      <p:sp>
        <p:nvSpPr>
          <p:cNvPr id="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Soovitusi testimise automatiseerimiseks (Bach, 1999):</a:t>
            </a:r>
          </a:p>
        </p:txBody>
      </p:sp>
    </p:spTree>
    <p:extLst>
      <p:ext uri="{BB962C8B-B14F-4D97-AF65-F5344CB8AC3E}">
        <p14:creationId xmlns:p14="http://schemas.microsoft.com/office/powerpoint/2010/main" val="7287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None/>
            </a:pPr>
            <a:r>
              <a:rPr lang="et-EE"/>
              <a:t>Kui otsustade automatiseerida: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Testimine töötab nagu kell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Valida häid konsulteerijaid ja spetsialiste, kes aitavad alustada automatiseerimisega ja panevad protsess käima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Hoolikalt mõelda, millist </a:t>
            </a:r>
            <a:r>
              <a:rPr lang="et-EE" dirty="0" smtClean="0"/>
              <a:t>tarkvara </a:t>
            </a:r>
            <a:r>
              <a:rPr lang="et-EE" dirty="0"/>
              <a:t>kasutada testide automatiseerimiseks </a:t>
            </a:r>
          </a:p>
          <a:p>
            <a:pPr marL="914400" lvl="1" indent="-31750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 dirty="0"/>
              <a:t>Võib olla ise kirjutate valmis? Siis hiljem saate programmi modifitseerida nii nagu teil on vaja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None/>
            </a:pPr>
            <a:r>
              <a:rPr lang="et-EE" dirty="0"/>
              <a:t>Automatiseerimise etapid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Tarkvaravahendi valimine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Töö rakenduse ja kulukuse hindamine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 err="1" smtClean="0"/>
              <a:t>Automatisatsiooni</a:t>
            </a:r>
            <a:r>
              <a:rPr lang="et-EE" dirty="0" smtClean="0"/>
              <a:t> raamistiku </a:t>
            </a:r>
            <a:r>
              <a:rPr lang="et-EE" dirty="0"/>
              <a:t>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Testimise plaani arendamine ja koostamine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Skriptide 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Andmete genereerimise lahenduse arendamine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Testide käivitamine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Protsessi dokumenteerimine</a:t>
            </a:r>
          </a:p>
          <a:p>
            <a:pPr marL="457200" lvl="0" indent="-31750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 Koolitus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Automatiseerimise kolm taset	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Unit Tests Layer</a:t>
            </a:r>
          </a:p>
          <a:p>
            <a:pPr marL="914400" lvl="1" indent="-317500" rtl="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Koodi testimine (JUnit)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Functional Tests Layer </a:t>
            </a:r>
          </a:p>
          <a:p>
            <a:pPr marL="914400" lvl="1" indent="-317500" rtl="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Ärinõudmiste testimine, ilma GUI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/>
              <a:t>GUI Tests Layer </a:t>
            </a:r>
          </a:p>
          <a:p>
            <a:pPr marL="914400" lvl="1" indent="-317500">
              <a:buClr>
                <a:schemeClr val="dk1"/>
              </a:buClr>
              <a:buSzPct val="43750"/>
              <a:buFont typeface="Calibri"/>
              <a:buChar char="○"/>
            </a:pPr>
            <a:r>
              <a:rPr lang="et-EE"/>
              <a:t>Interface ja funktsionaalsuse testimine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Millist tarkvara valida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361850" y="1484750"/>
          <a:ext cx="8525600" cy="4571790"/>
        </p:xfrm>
        <a:graphic>
          <a:graphicData uri="http://schemas.openxmlformats.org/drawingml/2006/table">
            <a:tbl>
              <a:tblPr>
                <a:noFill/>
                <a:tableStyleId>{CC38BBC5-470A-49D9-8B53-1D14D4866FB1}</a:tableStyleId>
              </a:tblPr>
              <a:tblGrid>
                <a:gridCol w="4262800"/>
                <a:gridCol w="4262800"/>
              </a:tblGrid>
              <a:tr h="5484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t-EE" sz="2400" b="1"/>
                        <a:t>Ettevõtte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t-EE" sz="2400" b="1"/>
                        <a:t>Tööriist</a:t>
                      </a:r>
                    </a:p>
                  </a:txBody>
                  <a:tcPr marL="91425" marR="91425" marT="91425" marB="91425"/>
                </a:tc>
              </a:tr>
              <a:tr h="9128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Hewlett-Packard (Mercury Interactive)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QuickTest Professional, WinRunner</a:t>
                      </a:r>
                    </a:p>
                  </a:txBody>
                  <a:tcPr marL="91425" marR="91425" marT="91425" marB="91425"/>
                </a:tc>
              </a:tr>
              <a:tr h="9128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IBM Rational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Rational Robot, Rational Functional Tester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Borland (Segue)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SilkTest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AutomatedQA Corp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TestComplete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 b="1"/>
                        <a:t>Microsoft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t-EE" sz="2400"/>
                        <a:t>Microsoft VS 2005</a:t>
                      </a:r>
                    </a:p>
                  </a:txBody>
                  <a:tcPr marL="91425" marR="91425" marT="91425" marB="91425"/>
                </a:tc>
              </a:tr>
              <a:tr h="548475"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t-EE" sz="2400" b="1"/>
                        <a:t>SeleniumHQ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et-EE" sz="2400"/>
                        <a:t>Selenium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/>
              <a:t>Selenium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1124744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installida brauserisse ja sealt käivitada. Populaarsed brauserid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Toetab </a:t>
            </a:r>
            <a:r>
              <a:rPr lang="et-EE" dirty="0" err="1"/>
              <a:t>desktop</a:t>
            </a:r>
            <a:r>
              <a:rPr lang="et-EE" dirty="0"/>
              <a:t> ja mobiilseid brausereid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Saab </a:t>
            </a:r>
            <a:r>
              <a:rPr lang="et-EE" dirty="0" err="1"/>
              <a:t>androidit</a:t>
            </a:r>
            <a:r>
              <a:rPr lang="et-EE" dirty="0"/>
              <a:t> ka testida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kirjutada skripte peaaegu kõikides </a:t>
            </a:r>
            <a:r>
              <a:rPr lang="et-EE" dirty="0" smtClean="0"/>
              <a:t>keeltees</a:t>
            </a:r>
            <a:endParaRPr lang="et-EE" dirty="0"/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Erinevad </a:t>
            </a:r>
            <a:r>
              <a:rPr lang="et-EE" dirty="0" err="1"/>
              <a:t>Op</a:t>
            </a:r>
            <a:r>
              <a:rPr lang="et-EE" dirty="0"/>
              <a:t>. süsteemid</a:t>
            </a: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Võib käivitada ka pilves</a:t>
            </a:r>
          </a:p>
          <a:p>
            <a:pPr marL="457200" lvl="0" indent="-31750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t-EE" dirty="0"/>
              <a:t>Käivitada testid kaudselt erinevatel arvutitel ja erinevatega </a:t>
            </a:r>
            <a:r>
              <a:rPr lang="et-EE" dirty="0" err="1"/>
              <a:t>Op</a:t>
            </a:r>
            <a:r>
              <a:rPr lang="et-EE" dirty="0"/>
              <a:t>. süsteemiga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t-EE" dirty="0"/>
              <a:t>Ülesanne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t-EE" u="sng" dirty="0">
                <a:solidFill>
                  <a:schemeClr val="hlink"/>
                </a:solidFill>
                <a:hlinkClick r:id="rId3"/>
              </a:rPr>
              <a:t>http://</a:t>
            </a:r>
            <a:r>
              <a:rPr lang="et-EE" u="sng" dirty="0" smtClean="0">
                <a:solidFill>
                  <a:schemeClr val="hlink"/>
                </a:solidFill>
                <a:hlinkClick r:id="rId3"/>
              </a:rPr>
              <a:t>deepthought.ttu.ee/users/tepandi/we-tk.html</a:t>
            </a:r>
          </a:p>
          <a:p>
            <a:pPr lvl="0" rtl="0">
              <a:buNone/>
            </a:pPr>
            <a:endParaRPr lang="et-EE" u="sng" dirty="0" smtClean="0">
              <a:solidFill>
                <a:schemeClr val="hlink"/>
              </a:solidFill>
              <a:hlinkClick r:id="rId3"/>
            </a:endParaRPr>
          </a:p>
          <a:p>
            <a:endParaRPr lang="et-EE" u="sng" dirty="0">
              <a:solidFill>
                <a:schemeClr val="hlink"/>
              </a:solidFill>
              <a:hlinkClick r:id="rId3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/>
              <a:t>Sisukord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Milleks teha</a:t>
            </a:r>
            <a:r>
              <a:rPr lang="et-EE"/>
              <a:t>?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Miinused ja plussid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/>
              <a:t>Kuidas automatiseerimisega alustada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/>
              <a:t>Millised tarkvarad on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/>
              <a:t>Selenium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Näid</a:t>
            </a:r>
            <a:r>
              <a:rPr lang="et-EE"/>
              <a:t>is</a:t>
            </a:r>
            <a:r>
              <a:rPr lang="et-EE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-ülesanne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Vajalikud lingid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et-EE" u="sng" dirty="0">
                <a:solidFill>
                  <a:schemeClr val="hlink"/>
                </a:solidFill>
                <a:hlinkClick r:id="rId2"/>
              </a:rPr>
              <a:t>http://software-testing-tutorials-automation.blogspot.com/2013/07/selenium-ide-complete-list-of-commands.html</a:t>
            </a:r>
          </a:p>
          <a:p>
            <a:pPr lvl="0">
              <a:buNone/>
            </a:pPr>
            <a:r>
              <a:rPr lang="et-EE" u="sng" dirty="0">
                <a:solidFill>
                  <a:schemeClr val="hlink"/>
                </a:solidFill>
                <a:hlinkClick r:id="rId2"/>
              </a:rPr>
              <a:t>http://software-testing-tutorials-automation.blogspot.com/2013/07/list-of-selenium-commands-with-examples.html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4907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test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automation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separate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tested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execution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outcomes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predicted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outcomes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Test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automation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automate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repetitive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necessary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a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formalized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additional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3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manually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Milleks teha?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Vähendada rutiini (regressiooni testimisel)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Lihtsustada ja kiirustada eeltööd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 err="1"/>
              <a:t>Sisselogimine</a:t>
            </a:r>
            <a:endParaRPr lang="et-EE" dirty="0"/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Otsimine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Andmete lisamine</a:t>
            </a:r>
          </a:p>
          <a:p>
            <a:pPr marL="742950" marR="0" lvl="1" indent="-196850" algn="l" rtl="0">
              <a:spcBef>
                <a:spcPts val="640"/>
              </a:spcBef>
              <a:buClr>
                <a:schemeClr val="dk1"/>
              </a:buClr>
              <a:buSzPct val="43750"/>
              <a:buFont typeface="Calibri"/>
              <a:buChar char="–"/>
            </a:pPr>
            <a:r>
              <a:rPr lang="et-EE" dirty="0"/>
              <a:t>Andmete analüüsimine, kontrollimine ja väljastamine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Automaatiseerimine</a:t>
            </a:r>
            <a:r>
              <a:rPr lang="et-EE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Plussid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Töötab kiiremini, kui inimene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Täpsemad kui inimesed (välistatakse “</a:t>
            </a:r>
            <a:r>
              <a:rPr lang="et-EE" dirty="0" err="1"/>
              <a:t>inimfaktor</a:t>
            </a:r>
            <a:r>
              <a:rPr lang="et-EE" dirty="0"/>
              <a:t>” vigu testimise ajal. </a:t>
            </a:r>
            <a:r>
              <a:rPr lang="et-EE" dirty="0" err="1"/>
              <a:t>Script</a:t>
            </a:r>
            <a:r>
              <a:rPr lang="et-EE" dirty="0"/>
              <a:t> ei tee vigu hooletuse pärast)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Võimaldab kvaliteedi parandada </a:t>
            </a:r>
          </a:p>
          <a:p>
            <a:pPr marL="342900" marR="0" lvl="0" indent="-2921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Võib kasutada peaaegu kõikides testimise </a:t>
            </a:r>
            <a:r>
              <a:rPr lang="et-EE" dirty="0" smtClean="0"/>
              <a:t>protsessides</a:t>
            </a:r>
            <a:endParaRPr lang="et-E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Automaatiseerimine</a:t>
            </a:r>
            <a:r>
              <a:rPr lang="et-EE" dirty="0"/>
              <a:t>: </a:t>
            </a:r>
            <a:r>
              <a:rPr lang="et-EE" dirty="0" smtClean="0"/>
              <a:t>Plussid 2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292100">
              <a:buSzPct val="100000"/>
            </a:pPr>
            <a:r>
              <a:rPr lang="et-EE" dirty="0"/>
              <a:t>Võib käivitada öösel</a:t>
            </a:r>
          </a:p>
          <a:p>
            <a:pPr lvl="0" indent="-292100">
              <a:buSzPct val="100000"/>
            </a:pPr>
            <a:r>
              <a:rPr lang="et-EE" dirty="0"/>
              <a:t>Võib käivitada kaudselt iga kord, kui keskkonda uuendatakse</a:t>
            </a:r>
          </a:p>
          <a:p>
            <a:pPr lvl="0" indent="-292100">
              <a:buSzPct val="100000"/>
            </a:pPr>
            <a:r>
              <a:rPr lang="et-EE" dirty="0"/>
              <a:t>Võib käivitada paralleelselt teise tööga, ei sega Facebooki vaatamist :-) </a:t>
            </a:r>
          </a:p>
          <a:p>
            <a:pPr lvl="0" indent="-292100">
              <a:buSzPct val="100000"/>
            </a:pPr>
            <a:r>
              <a:rPr lang="et-EE" dirty="0"/>
              <a:t>Lihtne ja odav hooldus. Odavam kui teha käsitsi</a:t>
            </a:r>
          </a:p>
          <a:p>
            <a:pPr lvl="0" indent="-292100">
              <a:buSzPct val="100000"/>
            </a:pPr>
            <a:r>
              <a:rPr lang="et-EE" dirty="0"/>
              <a:t>Automaatselt genereerib ja salvestab testimise tulemust</a:t>
            </a:r>
          </a:p>
          <a:p>
            <a:pPr marL="2032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7820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Automatiseerimine: Miinused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6666"/>
              <a:buFont typeface="Calibri"/>
              <a:buChar char="•"/>
            </a:pP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Mitte kõik test </a:t>
            </a:r>
            <a:r>
              <a:rPr lang="et-EE" sz="295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</a:t>
            </a:r>
            <a:r>
              <a:rPr lang="et-EE" sz="2950" dirty="0" err="1"/>
              <a:t>’i</a:t>
            </a:r>
            <a:r>
              <a:rPr lang="et-EE" sz="295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saab automatiseerida: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</a:t>
            </a:r>
            <a:r>
              <a:rPr lang="et-EE" sz="2600" dirty="0"/>
              <a:t>. 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süsteemi installimine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Prinditud dokumenti kontrollimine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Pildi või video sisu kontrollimine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6666"/>
              <a:buFont typeface="Calibri"/>
              <a:buChar char="•"/>
            </a:pPr>
            <a:r>
              <a:rPr lang="et-EE" sz="2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Väga kallis lõbu: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Osta tarkvara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7692"/>
              <a:buFont typeface="Calibri"/>
              <a:buChar char="–"/>
            </a:pP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</a:t>
            </a:r>
            <a:r>
              <a:rPr lang="et-EE" sz="2600" dirty="0"/>
              <a:t>g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t-EE" sz="2600" b="0" i="0" u="none" strike="noStrike" cap="none" baseline="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lisatestijaid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kes oskavad programmeeri</a:t>
            </a:r>
            <a:r>
              <a:rPr lang="et-EE" sz="2600" dirty="0"/>
              <a:t>d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(teevad valmis test </a:t>
            </a:r>
            <a:r>
              <a:rPr lang="et-EE" sz="26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</a:t>
            </a:r>
            <a:r>
              <a:rPr lang="et-EE" sz="2600" dirty="0" err="1"/>
              <a:t>’i</a:t>
            </a:r>
            <a:r>
              <a:rPr lang="et-EE" sz="26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 automatiseerivad testid), võib olla ka arendajaid, </a:t>
            </a:r>
            <a:r>
              <a:rPr lang="et-EE" sz="26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testija</a:t>
            </a:r>
            <a:r>
              <a:rPr lang="et-EE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-analüütikuid (analüüsib testide tulemusi)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Automatiseerimine: </a:t>
            </a:r>
            <a:r>
              <a:rPr lang="et-E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Miinused 2</a:t>
            </a:r>
            <a:endParaRPr lang="et-EE" sz="4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hooldus/toetus</a:t>
            </a:r>
            <a:r>
              <a:rPr lang="et-EE" dirty="0"/>
              <a:t>. Mida rohkem muudatusi, seda kallim</a:t>
            </a:r>
            <a:r>
              <a:rPr lang="et-E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Lähteandmete muutmine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Funktsionaalsuse muutmine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Kõik testid teostatakse samalaadselt, kasutades iga kord üht ja sama algoritmi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87500"/>
              <a:buFont typeface="Calibri"/>
              <a:buChar char="–"/>
            </a:pPr>
            <a:r>
              <a:rPr lang="et-EE" dirty="0"/>
              <a:t>Kui </a:t>
            </a:r>
            <a:r>
              <a:rPr lang="et-EE" dirty="0" err="1"/>
              <a:t>testija</a:t>
            </a:r>
            <a:r>
              <a:rPr lang="et-EE" dirty="0"/>
              <a:t> teeb testid käsitsi, ta võib märgata </a:t>
            </a:r>
            <a:r>
              <a:rPr lang="et-EE" dirty="0" smtClean="0"/>
              <a:t>rohkem </a:t>
            </a:r>
            <a:r>
              <a:rPr lang="et-EE" dirty="0"/>
              <a:t>vigu ja testida iga kord teisiti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Väikeste vigade </a:t>
            </a:r>
            <a:r>
              <a:rPr lang="et-EE" dirty="0" smtClean="0"/>
              <a:t>vahele jätmine</a:t>
            </a:r>
            <a:endParaRPr lang="et-EE" dirty="0"/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dirty="0"/>
              <a:t>Disainivigu ei leia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t-EE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Kontrolli automatiseerimiseks on mitmeid võimalusi ja tarkvaravahendeid: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357536"/>
            <a:ext cx="8229600" cy="507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genereerimise automatiseerimine: näiteks, on vahendeid, mis genereerivad automaatselt lause- või haruadekvaatsed testid, samuti vahendeid, mis genereerivad teste mitmesuguste funktsionaalsete kirjelduste põhjal</a:t>
            </a:r>
          </a:p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 testidraiverid ning testide salvestamise ja korduvtestimise vahendid lubavad teste salvestada ning uuesti korrata peale tarkvara muudatusi</a:t>
            </a:r>
          </a:p>
          <a:p>
            <a:pPr marL="342900" marR="0" lvl="0" indent="-3810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t-E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Testide skriptide salvestamine ja korduvtestimine: tekitades, automaatselt genereerides või täitmise ajal salvestades testimise skripte ning neid uuesti </a:t>
            </a:r>
            <a:r>
              <a:rPr lang="et-E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täites</a:t>
            </a:r>
            <a:endParaRPr lang="et-E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836</Words>
  <Application>Microsoft Office PowerPoint</Application>
  <PresentationFormat>On-screen Show (4:3)</PresentationFormat>
  <Paragraphs>120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Automatiseerimine</vt:lpstr>
      <vt:lpstr>Sisukord</vt:lpstr>
      <vt:lpstr>Automatiseerimine</vt:lpstr>
      <vt:lpstr>Milleks teha?</vt:lpstr>
      <vt:lpstr>Automaatiseerimine: Plussid</vt:lpstr>
      <vt:lpstr>Automaatiseerimine: Plussid 2</vt:lpstr>
      <vt:lpstr>Automatiseerimine: Miinused</vt:lpstr>
      <vt:lpstr>Automatiseerimine: Miinused 2</vt:lpstr>
      <vt:lpstr>Kontrolli automatiseerimiseks on mitmeid võimalusi ja tarkvaravahendeid:</vt:lpstr>
      <vt:lpstr>Kontrolli automatiseerimiseks on mitmeid võimalusi ja tarkvaravahendeid 2:</vt:lpstr>
      <vt:lpstr>Kontrolli automatiseerimiseks on mitmeid võimalusi ja tarkvaravahendeid 3:</vt:lpstr>
      <vt:lpstr>Soovitusi testimise automatiseerimiseks (Bach, 1999):</vt:lpstr>
      <vt:lpstr>Soovitusi testimise automatiseerimiseks (Bach, 1999):</vt:lpstr>
      <vt:lpstr>Kui otsustade automatiseerida:</vt:lpstr>
      <vt:lpstr>Automatiseerimise etapid</vt:lpstr>
      <vt:lpstr>Automatiseerimise kolm taset </vt:lpstr>
      <vt:lpstr>Millist tarkvara valida</vt:lpstr>
      <vt:lpstr>Selenium</vt:lpstr>
      <vt:lpstr>Ülesanne</vt:lpstr>
      <vt:lpstr>Vajalikud lingid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Automatiseerimine</dc:title>
  <dc:creator>chjudenjka</dc:creator>
  <cp:lastModifiedBy>Jekaterina Ivask</cp:lastModifiedBy>
  <cp:revision>16</cp:revision>
  <dcterms:modified xsi:type="dcterms:W3CDTF">2014-10-02T09:14:08Z</dcterms:modified>
</cp:coreProperties>
</file>