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3"/>
  </p:notesMasterIdLst>
  <p:handoutMasterIdLst>
    <p:handoutMasterId r:id="rId44"/>
  </p:handoutMasterIdLst>
  <p:sldIdLst>
    <p:sldId id="256" r:id="rId2"/>
    <p:sldId id="257" r:id="rId3"/>
    <p:sldId id="258" r:id="rId4"/>
    <p:sldId id="259" r:id="rId5"/>
    <p:sldId id="297" r:id="rId6"/>
    <p:sldId id="285" r:id="rId7"/>
    <p:sldId id="286" r:id="rId8"/>
    <p:sldId id="287" r:id="rId9"/>
    <p:sldId id="260" r:id="rId10"/>
    <p:sldId id="261" r:id="rId11"/>
    <p:sldId id="263" r:id="rId12"/>
    <p:sldId id="264" r:id="rId13"/>
    <p:sldId id="265" r:id="rId14"/>
    <p:sldId id="266" r:id="rId15"/>
    <p:sldId id="267" r:id="rId16"/>
    <p:sldId id="268" r:id="rId17"/>
    <p:sldId id="269" r:id="rId18"/>
    <p:sldId id="270" r:id="rId19"/>
    <p:sldId id="272" r:id="rId20"/>
    <p:sldId id="271" r:id="rId21"/>
    <p:sldId id="273" r:id="rId22"/>
    <p:sldId id="275" r:id="rId23"/>
    <p:sldId id="274" r:id="rId24"/>
    <p:sldId id="276" r:id="rId25"/>
    <p:sldId id="277" r:id="rId26"/>
    <p:sldId id="278" r:id="rId27"/>
    <p:sldId id="279" r:id="rId28"/>
    <p:sldId id="280" r:id="rId29"/>
    <p:sldId id="294" r:id="rId30"/>
    <p:sldId id="289" r:id="rId31"/>
    <p:sldId id="290" r:id="rId32"/>
    <p:sldId id="291" r:id="rId33"/>
    <p:sldId id="292" r:id="rId34"/>
    <p:sldId id="293" r:id="rId35"/>
    <p:sldId id="288" r:id="rId36"/>
    <p:sldId id="295" r:id="rId37"/>
    <p:sldId id="281" r:id="rId38"/>
    <p:sldId id="282" r:id="rId39"/>
    <p:sldId id="283" r:id="rId40"/>
    <p:sldId id="284" r:id="rId41"/>
    <p:sldId id="296" r:id="rId42"/>
  </p:sldIdLst>
  <p:sldSz cx="10080625" cy="7559675"/>
  <p:notesSz cx="7559675" cy="10691813"/>
  <p:defaultTextStyle>
    <a:defPPr>
      <a:defRPr lang="et-EE"/>
    </a:defPPr>
    <a:lvl1pPr marL="0" algn="l" defTabSz="914305" rtl="0" eaLnBrk="1" latinLnBrk="0" hangingPunct="1">
      <a:defRPr sz="1800" kern="1200">
        <a:solidFill>
          <a:schemeClr val="tx1"/>
        </a:solidFill>
        <a:latin typeface="+mn-lt"/>
        <a:ea typeface="+mn-ea"/>
        <a:cs typeface="+mn-cs"/>
      </a:defRPr>
    </a:lvl1pPr>
    <a:lvl2pPr marL="457152"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7"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6"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1" algn="l" defTabSz="91430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81">
          <p15:clr>
            <a:srgbClr val="A4A3A4"/>
          </p15:clr>
        </p15:guide>
        <p15:guide id="2" pos="31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p:cViewPr varScale="1">
        <p:scale>
          <a:sx n="96" d="100"/>
          <a:sy n="96" d="100"/>
        </p:scale>
        <p:origin x="-1146" y="-114"/>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et-EE" sz="1400" b="0" i="0" u="none" strike="noStrike" kern="1200">
              <a:ln>
                <a:noFill/>
              </a:ln>
              <a:latin typeface="Arial" pitchFamily="18"/>
              <a:ea typeface="Microsoft YaHei" pitchFamily="2"/>
              <a:cs typeface="Mangal" pitchFamily="2"/>
            </a:endParaRPr>
          </a:p>
        </p:txBody>
      </p:sp>
      <p:sp>
        <p:nvSpPr>
          <p:cNvPr id="3" name="Date Placeholder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et-EE" sz="1400" b="0" i="0" u="none" strike="noStrike" kern="1200">
              <a:ln>
                <a:noFill/>
              </a:ln>
              <a:latin typeface="Arial" pitchFamily="18"/>
              <a:ea typeface="Microsoft YaHei" pitchFamily="2"/>
              <a:cs typeface="Mangal" pitchFamily="2"/>
            </a:endParaRPr>
          </a:p>
        </p:txBody>
      </p:sp>
      <p:sp>
        <p:nvSpPr>
          <p:cNvPr id="4" name="Footer Placeholder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et-EE" sz="1400" b="0" i="0" u="none" strike="noStrike" kern="1200">
              <a:ln>
                <a:noFill/>
              </a:ln>
              <a:latin typeface="Arial" pitchFamily="18"/>
              <a:ea typeface="Microsoft YaHei" pitchFamily="2"/>
              <a:cs typeface="Mangal" pitchFamily="2"/>
            </a:endParaRPr>
          </a:p>
        </p:txBody>
      </p:sp>
      <p:sp>
        <p:nvSpPr>
          <p:cNvPr id="5" name="Slide Number Placeholder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3CD4BA18-C732-4D86-B44F-9786FAAF0994}" type="slidenum">
              <a:t>‹#›</a:t>
            </a:fld>
            <a:endParaRPr lang="et-EE"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946289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106488" y="812800"/>
            <a:ext cx="5345112" cy="4008438"/>
          </a:xfrm>
          <a:prstGeom prst="rect">
            <a:avLst/>
          </a:prstGeom>
          <a:noFill/>
          <a:ln>
            <a:noFill/>
            <a:prstDash val="solid"/>
          </a:ln>
        </p:spPr>
      </p:sp>
      <p:sp>
        <p:nvSpPr>
          <p:cNvPr id="3" name="Notes Placeholder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t-EE"/>
          </a:p>
        </p:txBody>
      </p:sp>
      <p:sp>
        <p:nvSpPr>
          <p:cNvPr id="4" name="Header Placeholder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et-EE" sz="1400" kern="1200">
                <a:latin typeface="Times New Roman" pitchFamily="18"/>
                <a:ea typeface="Lucida Sans Unicode" pitchFamily="2"/>
                <a:cs typeface="Tahoma" pitchFamily="2"/>
              </a:defRPr>
            </a:lvl1pPr>
          </a:lstStyle>
          <a:p>
            <a:pPr lvl="0"/>
            <a:endParaRPr lang="et-EE"/>
          </a:p>
        </p:txBody>
      </p:sp>
      <p:sp>
        <p:nvSpPr>
          <p:cNvPr id="5" name="Date Placeholder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et-EE" sz="1400" kern="1200">
                <a:latin typeface="Times New Roman" pitchFamily="18"/>
                <a:ea typeface="Lucida Sans Unicode" pitchFamily="2"/>
                <a:cs typeface="Tahoma" pitchFamily="2"/>
              </a:defRPr>
            </a:lvl1pPr>
          </a:lstStyle>
          <a:p>
            <a:pPr lvl="0"/>
            <a:endParaRPr lang="et-EE"/>
          </a:p>
        </p:txBody>
      </p:sp>
      <p:sp>
        <p:nvSpPr>
          <p:cNvPr id="6" name="Footer Placeholder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et-EE" sz="1400" kern="1200">
                <a:latin typeface="Times New Roman" pitchFamily="18"/>
                <a:ea typeface="Lucida Sans Unicode" pitchFamily="2"/>
                <a:cs typeface="Tahoma" pitchFamily="2"/>
              </a:defRPr>
            </a:lvl1pPr>
          </a:lstStyle>
          <a:p>
            <a:pPr lvl="0"/>
            <a:endParaRPr lang="et-EE"/>
          </a:p>
        </p:txBody>
      </p:sp>
      <p:sp>
        <p:nvSpPr>
          <p:cNvPr id="7" name="Slide Number Placeholder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et-EE" sz="1400" kern="1200">
                <a:latin typeface="Times New Roman" pitchFamily="18"/>
                <a:ea typeface="Lucida Sans Unicode" pitchFamily="2"/>
                <a:cs typeface="Tahoma" pitchFamily="2"/>
              </a:defRPr>
            </a:lvl1pPr>
          </a:lstStyle>
          <a:p>
            <a:pPr lvl="0"/>
            <a:fld id="{CF0AD084-FC6C-4168-B035-22D280322CA1}" type="slidenum">
              <a:t>‹#›</a:t>
            </a:fld>
            <a:endParaRPr lang="et-EE"/>
          </a:p>
        </p:txBody>
      </p:sp>
    </p:spTree>
    <p:extLst>
      <p:ext uri="{BB962C8B-B14F-4D97-AF65-F5344CB8AC3E}">
        <p14:creationId xmlns:p14="http://schemas.microsoft.com/office/powerpoint/2010/main" val="37864369"/>
      </p:ext>
    </p:extLst>
  </p:cSld>
  <p:clrMap bg1="lt1" tx1="dk1" bg2="lt2" tx2="dk2" accent1="accent1" accent2="accent2" accent3="accent3" accent4="accent4" accent5="accent5" accent6="accent6" hlink="hlink" folHlink="folHlink"/>
  <p:notesStyle>
    <a:lvl1pPr marL="215978" marR="0" indent="-215978" rtl="0" hangingPunct="0">
      <a:tabLst/>
      <a:defRPr lang="et-EE" sz="2000" b="0" i="0" u="none" strike="noStrike" kern="1200">
        <a:ln>
          <a:noFill/>
        </a:ln>
        <a:latin typeface="Arial" pitchFamily="18"/>
        <a:ea typeface="Microsoft YaHei" pitchFamily="2"/>
        <a:cs typeface="Mangal" pitchFamily="2"/>
      </a:defRPr>
    </a:lvl1pPr>
    <a:lvl2pPr marL="457152" algn="l" defTabSz="914305" rtl="0" eaLnBrk="1" latinLnBrk="0" hangingPunct="1">
      <a:defRPr sz="1200" kern="1200">
        <a:solidFill>
          <a:schemeClr val="tx1"/>
        </a:solidFill>
        <a:latin typeface="+mn-lt"/>
        <a:ea typeface="+mn-ea"/>
        <a:cs typeface="+mn-cs"/>
      </a:defRPr>
    </a:lvl2pPr>
    <a:lvl3pPr marL="914305" algn="l" defTabSz="914305" rtl="0" eaLnBrk="1" latinLnBrk="0" hangingPunct="1">
      <a:defRPr sz="1200" kern="1200">
        <a:solidFill>
          <a:schemeClr val="tx1"/>
        </a:solidFill>
        <a:latin typeface="+mn-lt"/>
        <a:ea typeface="+mn-ea"/>
        <a:cs typeface="+mn-cs"/>
      </a:defRPr>
    </a:lvl3pPr>
    <a:lvl4pPr marL="1371457" algn="l" defTabSz="914305" rtl="0" eaLnBrk="1" latinLnBrk="0" hangingPunct="1">
      <a:defRPr sz="1200" kern="1200">
        <a:solidFill>
          <a:schemeClr val="tx1"/>
        </a:solidFill>
        <a:latin typeface="+mn-lt"/>
        <a:ea typeface="+mn-ea"/>
        <a:cs typeface="+mn-cs"/>
      </a:defRPr>
    </a:lvl4pPr>
    <a:lvl5pPr marL="1828610" algn="l" defTabSz="914305" rtl="0" eaLnBrk="1" latinLnBrk="0" hangingPunct="1">
      <a:defRPr sz="1200" kern="1200">
        <a:solidFill>
          <a:schemeClr val="tx1"/>
        </a:solidFill>
        <a:latin typeface="+mn-lt"/>
        <a:ea typeface="+mn-ea"/>
        <a:cs typeface="+mn-cs"/>
      </a:defRPr>
    </a:lvl5pPr>
    <a:lvl6pPr marL="2285763" algn="l" defTabSz="914305" rtl="0" eaLnBrk="1" latinLnBrk="0" hangingPunct="1">
      <a:defRPr sz="1200" kern="1200">
        <a:solidFill>
          <a:schemeClr val="tx1"/>
        </a:solidFill>
        <a:latin typeface="+mn-lt"/>
        <a:ea typeface="+mn-ea"/>
        <a:cs typeface="+mn-cs"/>
      </a:defRPr>
    </a:lvl6pPr>
    <a:lvl7pPr marL="2742916" algn="l" defTabSz="914305" rtl="0" eaLnBrk="1" latinLnBrk="0" hangingPunct="1">
      <a:defRPr sz="1200" kern="1200">
        <a:solidFill>
          <a:schemeClr val="tx1"/>
        </a:solidFill>
        <a:latin typeface="+mn-lt"/>
        <a:ea typeface="+mn-ea"/>
        <a:cs typeface="+mn-cs"/>
      </a:defRPr>
    </a:lvl7pPr>
    <a:lvl8pPr marL="3200068" algn="l" defTabSz="914305" rtl="0" eaLnBrk="1" latinLnBrk="0" hangingPunct="1">
      <a:defRPr sz="1200" kern="1200">
        <a:solidFill>
          <a:schemeClr val="tx1"/>
        </a:solidFill>
        <a:latin typeface="+mn-lt"/>
        <a:ea typeface="+mn-ea"/>
        <a:cs typeface="+mn-cs"/>
      </a:defRPr>
    </a:lvl8pPr>
    <a:lvl9pPr marL="3657221" algn="l" defTabSz="91430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22144848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635272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2499909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4035330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0786993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1052958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pPr lvl="0" algn="just">
              <a:lnSpc>
                <a:spcPct val="150000"/>
              </a:lnSpc>
            </a:pPr>
            <a:r>
              <a:rPr lang="et-EE" dirty="0"/>
              <a:t>Antud graafiku järgi saab näha, kuidas toimib spiraalmudel. Iga spiraal on jagatud faasideks. Igal faasil on oma toimingud. Iga faasiga ja spiraaliga arendatav süsteem kasvab suureks.</a:t>
            </a:r>
          </a:p>
          <a:p>
            <a:pPr lvl="0">
              <a:lnSpc>
                <a:spcPct val="150000"/>
              </a:lnSpc>
            </a:pPr>
            <a:endParaRPr lang="et-EE" dirty="0"/>
          </a:p>
        </p:txBody>
      </p:sp>
    </p:spTree>
    <p:extLst>
      <p:ext uri="{BB962C8B-B14F-4D97-AF65-F5344CB8AC3E}">
        <p14:creationId xmlns:p14="http://schemas.microsoft.com/office/powerpoint/2010/main" val="2292601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42810056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20484838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pPr lvl="0" algn="just">
              <a:lnSpc>
                <a:spcPct val="150000"/>
              </a:lnSpc>
            </a:pPr>
            <a:r>
              <a:rPr lang="et-EE"/>
              <a:t>Pildi peal on näidatud, millised protsessid toimuvad erinevatel iteratsioonidel. On selgelt näha, et mõned protsessid kestavad mitu iteratsiooni järjest, mõned aga ainult kindlatel iteratsioonidel</a:t>
            </a:r>
          </a:p>
        </p:txBody>
      </p:sp>
    </p:spTree>
    <p:extLst>
      <p:ext uri="{BB962C8B-B14F-4D97-AF65-F5344CB8AC3E}">
        <p14:creationId xmlns:p14="http://schemas.microsoft.com/office/powerpoint/2010/main" val="35358415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756000" y="5078520"/>
            <a:ext cx="6047640" cy="5417640"/>
          </a:xfrm>
        </p:spPr>
        <p:txBody>
          <a:bodyPr/>
          <a:lstStyle/>
          <a:p>
            <a:pPr lvl="0" algn="just">
              <a:lnSpc>
                <a:spcPct val="150000"/>
              </a:lnSpc>
            </a:pPr>
            <a:r>
              <a:rPr lang="et-EE"/>
              <a:t>RUP kasutab iteratiivse arendamise mudelit. Iga iteratsiooni lõpus (ideaalis, iteratsioon kestab 2-6 nädalat) projekti meeskond peab saavutama planeeritud eesmärke selleks iteratsiooniks. Samuti peavad looma või lõpetama projekti arterfaktid ja saavutama lõpptoote funktsionaalse vaheversiooni. Iteratiivne arendamine annab võimaluse kiiresti reageerida muutuvatele nõudmistele, avastada ja kõrvaldada riskid projekti arengufaasil, ja samuti efektiivselt kontrollida arendatava toote kvaliteeti.</a:t>
            </a:r>
          </a:p>
          <a:p>
            <a:pPr lvl="0" algn="just">
              <a:lnSpc>
                <a:spcPct val="150000"/>
              </a:lnSpc>
            </a:pPr>
            <a:r>
              <a:rPr lang="et-EE"/>
              <a:t>Terve toote arendamise elutsükkel koosneb neljast faasist. Igaüks nendest faasidest omalt poolt koosneb mitmetest iteratsioonidest:</a:t>
            </a:r>
          </a:p>
        </p:txBody>
      </p:sp>
    </p:spTree>
    <p:extLst>
      <p:ext uri="{BB962C8B-B14F-4D97-AF65-F5344CB8AC3E}">
        <p14:creationId xmlns:p14="http://schemas.microsoft.com/office/powerpoint/2010/main" val="2393088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28772673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9013446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2306526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1689905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19975012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626209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211500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19245044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8972330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1642636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369837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495243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201235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107096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552183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4074808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20488890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5141358"/>
            <a:ext cx="1008844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extLst/>
          </a:lstStyle>
          <a:p>
            <a:pPr algn="ctr" eaLnBrk="1" latinLnBrk="0" hangingPunct="1"/>
            <a:endParaRPr kumimoji="0" lang="en-US"/>
          </a:p>
        </p:txBody>
      </p:sp>
      <p:sp>
        <p:nvSpPr>
          <p:cNvPr id="9" name="Title 8"/>
          <p:cNvSpPr>
            <a:spLocks noGrp="1"/>
          </p:cNvSpPr>
          <p:nvPr>
            <p:ph type="ctrTitle"/>
          </p:nvPr>
        </p:nvSpPr>
        <p:spPr>
          <a:xfrm>
            <a:off x="756047" y="1931918"/>
            <a:ext cx="8568531" cy="2016973"/>
          </a:xfrm>
        </p:spPr>
        <p:txBody>
          <a:bodyPr vert="horz" anchor="b">
            <a:normAutofit/>
            <a:scene3d>
              <a:camera prst="orthographicFront"/>
              <a:lightRig rig="soft" dir="t"/>
            </a:scene3d>
            <a:sp3d prstMaterial="softEdge">
              <a:bevelT w="25400" h="25400"/>
            </a:sp3d>
          </a:bodyPr>
          <a:lstStyle>
            <a:lvl1pPr algn="r">
              <a:defRPr sz="53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756047" y="3981128"/>
            <a:ext cx="8568531" cy="1322451"/>
          </a:xfrm>
        </p:spPr>
        <p:txBody>
          <a:bodyPr lIns="50397" rIns="50397"/>
          <a:lstStyle>
            <a:lvl1pPr marL="0" marR="70556" indent="0" algn="r">
              <a:buNone/>
              <a:defRPr>
                <a:solidFill>
                  <a:schemeClr val="tx2"/>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extLst/>
          </a:lstStyle>
          <a:p>
            <a:r>
              <a:rPr kumimoji="0" lang="en-US" smtClean="0"/>
              <a:t>Click to edit Master subtitle style</a:t>
            </a:r>
            <a:endParaRPr kumimoji="0" lang="en-US"/>
          </a:p>
        </p:txBody>
      </p:sp>
      <p:grpSp>
        <p:nvGrpSpPr>
          <p:cNvPr id="2" name="Group 1"/>
          <p:cNvGrpSpPr/>
          <p:nvPr/>
        </p:nvGrpSpPr>
        <p:grpSpPr>
          <a:xfrm>
            <a:off x="-4150" y="5459765"/>
            <a:ext cx="10084776" cy="2107723"/>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lvl="0"/>
            <a:endParaRPr lang="et-E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lvl="0"/>
            <a:endParaRPr lang="et-E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lvl="0"/>
            <a:fld id="{CFA0B9C2-2BDA-42F5-A5D3-FAD94EEF62CC}" type="slidenum">
              <a:rPr lang="et-EE" smtClean="0"/>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4031" y="1632891"/>
            <a:ext cx="9072563" cy="483483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lvl="0"/>
            <a:endParaRPr lang="et-EE"/>
          </a:p>
        </p:txBody>
      </p:sp>
      <p:sp>
        <p:nvSpPr>
          <p:cNvPr id="5" name="Footer Placeholder 4"/>
          <p:cNvSpPr>
            <a:spLocks noGrp="1"/>
          </p:cNvSpPr>
          <p:nvPr>
            <p:ph type="ftr" sz="quarter" idx="11"/>
          </p:nvPr>
        </p:nvSpPr>
        <p:spPr/>
        <p:txBody>
          <a:bodyPr/>
          <a:lstStyle>
            <a:extLst/>
          </a:lstStyle>
          <a:p>
            <a:pPr lvl="0"/>
            <a:endParaRPr lang="et-EE"/>
          </a:p>
        </p:txBody>
      </p:sp>
      <p:sp>
        <p:nvSpPr>
          <p:cNvPr id="6" name="Slide Number Placeholder 5"/>
          <p:cNvSpPr>
            <a:spLocks noGrp="1"/>
          </p:cNvSpPr>
          <p:nvPr>
            <p:ph type="sldNum" sz="quarter" idx="12"/>
          </p:nvPr>
        </p:nvSpPr>
        <p:spPr/>
        <p:txBody>
          <a:bodyPr/>
          <a:lstStyle>
            <a:extLst/>
          </a:lstStyle>
          <a:p>
            <a:pPr lvl="0"/>
            <a:fld id="{18B3FEC8-5898-4669-99B0-68C7615AE681}" type="slidenum">
              <a:rPr lang="et-EE" smtClean="0"/>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45049" y="302740"/>
            <a:ext cx="1959537" cy="6164983"/>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4031" y="302741"/>
            <a:ext cx="6972432" cy="616498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lvl="0"/>
            <a:endParaRPr lang="et-EE"/>
          </a:p>
        </p:txBody>
      </p:sp>
      <p:sp>
        <p:nvSpPr>
          <p:cNvPr id="5" name="Footer Placeholder 4"/>
          <p:cNvSpPr>
            <a:spLocks noGrp="1"/>
          </p:cNvSpPr>
          <p:nvPr>
            <p:ph type="ftr" sz="quarter" idx="11"/>
          </p:nvPr>
        </p:nvSpPr>
        <p:spPr/>
        <p:txBody>
          <a:bodyPr/>
          <a:lstStyle>
            <a:extLst/>
          </a:lstStyle>
          <a:p>
            <a:pPr lvl="0"/>
            <a:endParaRPr lang="et-EE"/>
          </a:p>
        </p:txBody>
      </p:sp>
      <p:sp>
        <p:nvSpPr>
          <p:cNvPr id="6" name="Slide Number Placeholder 5"/>
          <p:cNvSpPr>
            <a:spLocks noGrp="1"/>
          </p:cNvSpPr>
          <p:nvPr>
            <p:ph type="sldNum" sz="quarter" idx="12"/>
          </p:nvPr>
        </p:nvSpPr>
        <p:spPr/>
        <p:txBody>
          <a:bodyPr/>
          <a:lstStyle>
            <a:extLst/>
          </a:lstStyle>
          <a:p>
            <a:pPr lvl="0"/>
            <a:fld id="{8817343B-F5DA-4358-8BB7-1AE01DD7EDA6}" type="slidenum">
              <a:rPr lang="et-EE" smtClean="0"/>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lvl="0"/>
            <a:endParaRPr lang="et-EE"/>
          </a:p>
        </p:txBody>
      </p:sp>
      <p:sp>
        <p:nvSpPr>
          <p:cNvPr id="5" name="Footer Placeholder 4"/>
          <p:cNvSpPr>
            <a:spLocks noGrp="1"/>
          </p:cNvSpPr>
          <p:nvPr>
            <p:ph type="ftr" sz="quarter" idx="11"/>
          </p:nvPr>
        </p:nvSpPr>
        <p:spPr/>
        <p:txBody>
          <a:bodyPr/>
          <a:lstStyle>
            <a:extLst/>
          </a:lstStyle>
          <a:p>
            <a:pPr lvl="0"/>
            <a:endParaRPr lang="et-EE"/>
          </a:p>
        </p:txBody>
      </p:sp>
      <p:sp>
        <p:nvSpPr>
          <p:cNvPr id="6" name="Slide Number Placeholder 5"/>
          <p:cNvSpPr>
            <a:spLocks noGrp="1"/>
          </p:cNvSpPr>
          <p:nvPr>
            <p:ph type="sldNum" sz="quarter" idx="12"/>
          </p:nvPr>
        </p:nvSpPr>
        <p:spPr/>
        <p:txBody>
          <a:bodyPr/>
          <a:lstStyle>
            <a:extLst/>
          </a:lstStyle>
          <a:p>
            <a:pPr lvl="0"/>
            <a:fld id="{CC4EF711-79A2-4F98-BA41-66D7E48D20BE}" type="slidenum">
              <a:rPr lang="et-EE" smtClean="0"/>
              <a:t>‹#›</a:t>
            </a:fld>
            <a:endParaRPr lang="et-EE"/>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96370" y="1168136"/>
            <a:ext cx="8568531" cy="2015913"/>
          </a:xfrm>
        </p:spPr>
        <p:txBody>
          <a:bodyPr vert="horz" anchor="b">
            <a:normAutofit/>
            <a:scene3d>
              <a:camera prst="orthographicFront"/>
              <a:lightRig rig="soft" dir="t"/>
            </a:scene3d>
            <a:sp3d prstMaterial="softEdge">
              <a:bevelT w="25400" h="25400"/>
            </a:sp3d>
          </a:bodyPr>
          <a:lstStyle>
            <a:lvl1pPr algn="r">
              <a:buNone/>
              <a:defRPr sz="53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324518" y="3231669"/>
            <a:ext cx="5040313" cy="1603745"/>
          </a:xfrm>
        </p:spPr>
        <p:txBody>
          <a:bodyPr lIns="100794" rIns="100794" anchor="t"/>
          <a:lstStyle>
            <a:lvl1pPr marL="0" indent="0" algn="l">
              <a:buNone/>
              <a:defRPr sz="2500">
                <a:solidFill>
                  <a:schemeClr val="tx1"/>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lvl="0"/>
            <a:endParaRPr lang="et-EE"/>
          </a:p>
        </p:txBody>
      </p:sp>
      <p:sp>
        <p:nvSpPr>
          <p:cNvPr id="5" name="Footer Placeholder 4"/>
          <p:cNvSpPr>
            <a:spLocks noGrp="1"/>
          </p:cNvSpPr>
          <p:nvPr>
            <p:ph type="ftr" sz="quarter" idx="11"/>
          </p:nvPr>
        </p:nvSpPr>
        <p:spPr/>
        <p:txBody>
          <a:bodyPr/>
          <a:lstStyle>
            <a:extLst/>
          </a:lstStyle>
          <a:p>
            <a:pPr lvl="0"/>
            <a:endParaRPr lang="et-EE"/>
          </a:p>
        </p:txBody>
      </p:sp>
      <p:sp>
        <p:nvSpPr>
          <p:cNvPr id="6" name="Slide Number Placeholder 5"/>
          <p:cNvSpPr>
            <a:spLocks noGrp="1"/>
          </p:cNvSpPr>
          <p:nvPr>
            <p:ph type="sldNum" sz="quarter" idx="12"/>
          </p:nvPr>
        </p:nvSpPr>
        <p:spPr/>
        <p:txBody>
          <a:bodyPr/>
          <a:lstStyle>
            <a:extLst/>
          </a:lstStyle>
          <a:p>
            <a:pPr lvl="0"/>
            <a:fld id="{97E35AA7-63E9-447B-8F66-8CFC9602E1DD}" type="slidenum">
              <a:rPr lang="et-EE" smtClean="0"/>
              <a:t>‹#›</a:t>
            </a:fld>
            <a:endParaRPr lang="et-EE"/>
          </a:p>
        </p:txBody>
      </p:sp>
      <p:sp>
        <p:nvSpPr>
          <p:cNvPr id="7" name="Chevron 6"/>
          <p:cNvSpPr/>
          <p:nvPr/>
        </p:nvSpPr>
        <p:spPr>
          <a:xfrm>
            <a:off x="4009187" y="3312976"/>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extLst/>
          </a:lstStyle>
          <a:p>
            <a:pPr algn="l" eaLnBrk="1" latinLnBrk="0" hangingPunct="1"/>
            <a:endParaRPr kumimoji="0" lang="en-US"/>
          </a:p>
        </p:txBody>
      </p:sp>
      <p:sp>
        <p:nvSpPr>
          <p:cNvPr id="8" name="Chevron 7"/>
          <p:cNvSpPr/>
          <p:nvPr/>
        </p:nvSpPr>
        <p:spPr>
          <a:xfrm>
            <a:off x="3803676" y="3312976"/>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04031" y="1632890"/>
            <a:ext cx="4452276" cy="4989036"/>
          </a:xfrm>
        </p:spPr>
        <p:txBody>
          <a:bodyPr/>
          <a:lstStyle>
            <a:lvl1pPr>
              <a:defRPr sz="3100"/>
            </a:lvl1pPr>
            <a:lvl2pPr>
              <a:defRPr sz="2600"/>
            </a:lvl2pPr>
            <a:lvl3pPr>
              <a:defRPr sz="22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124318" y="1632890"/>
            <a:ext cx="4452276" cy="4989036"/>
          </a:xfrm>
        </p:spPr>
        <p:txBody>
          <a:bodyPr/>
          <a:lstStyle>
            <a:lvl1pPr>
              <a:defRPr sz="3100"/>
            </a:lvl1pPr>
            <a:lvl2pPr>
              <a:defRPr sz="2600"/>
            </a:lvl2pPr>
            <a:lvl3pPr>
              <a:defRPr sz="22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lvl="0"/>
            <a:endParaRPr lang="et-EE"/>
          </a:p>
        </p:txBody>
      </p:sp>
      <p:sp>
        <p:nvSpPr>
          <p:cNvPr id="6" name="Footer Placeholder 5"/>
          <p:cNvSpPr>
            <a:spLocks noGrp="1"/>
          </p:cNvSpPr>
          <p:nvPr>
            <p:ph type="ftr" sz="quarter" idx="11"/>
          </p:nvPr>
        </p:nvSpPr>
        <p:spPr/>
        <p:txBody>
          <a:bodyPr/>
          <a:lstStyle>
            <a:extLst/>
          </a:lstStyle>
          <a:p>
            <a:pPr lvl="0"/>
            <a:endParaRPr lang="et-EE"/>
          </a:p>
        </p:txBody>
      </p:sp>
      <p:sp>
        <p:nvSpPr>
          <p:cNvPr id="7" name="Slide Number Placeholder 6"/>
          <p:cNvSpPr>
            <a:spLocks noGrp="1"/>
          </p:cNvSpPr>
          <p:nvPr>
            <p:ph type="sldNum" sz="quarter" idx="12"/>
          </p:nvPr>
        </p:nvSpPr>
        <p:spPr/>
        <p:txBody>
          <a:bodyPr/>
          <a:lstStyle>
            <a:extLst/>
          </a:lstStyle>
          <a:p>
            <a:pPr lvl="0"/>
            <a:fld id="{8ED42091-1018-4E88-BFEC-401A2B1847BD}" type="slidenum">
              <a:rPr lang="et-EE" smtClean="0"/>
              <a:t>‹#›</a:t>
            </a:fld>
            <a:endParaRPr lang="et-EE"/>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04031" y="300987"/>
            <a:ext cx="9072563" cy="1259946"/>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04031" y="5963744"/>
            <a:ext cx="4454027" cy="839964"/>
          </a:xfrm>
          <a:solidFill>
            <a:schemeClr val="accent1"/>
          </a:solidFill>
          <a:ln w="9652">
            <a:solidFill>
              <a:schemeClr val="accent1"/>
            </a:solidFill>
            <a:miter lim="800000"/>
          </a:ln>
        </p:spPr>
        <p:txBody>
          <a:bodyPr lIns="201589" anchor="ctr"/>
          <a:lstStyle>
            <a:lvl1pPr marL="0" indent="0">
              <a:buNone/>
              <a:defRPr sz="2600" b="0">
                <a:solidFill>
                  <a:schemeClr val="bg1"/>
                </a:solidFill>
              </a:defRPr>
            </a:lvl1pPr>
            <a:lvl2pPr>
              <a:buNone/>
              <a:defRPr sz="2200" b="1"/>
            </a:lvl2pPr>
            <a:lvl3pPr>
              <a:buNone/>
              <a:defRPr sz="20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120819" y="5963744"/>
            <a:ext cx="4455776" cy="839964"/>
          </a:xfrm>
          <a:solidFill>
            <a:schemeClr val="accent1"/>
          </a:solidFill>
          <a:ln w="9652">
            <a:solidFill>
              <a:schemeClr val="accent1"/>
            </a:solidFill>
            <a:miter lim="800000"/>
          </a:ln>
        </p:spPr>
        <p:txBody>
          <a:bodyPr lIns="201589" anchor="ctr"/>
          <a:lstStyle>
            <a:lvl1pPr marL="0" indent="0">
              <a:buNone/>
              <a:defRPr sz="2600" b="0">
                <a:solidFill>
                  <a:schemeClr val="bg1"/>
                </a:solidFill>
              </a:defRPr>
            </a:lvl1pPr>
            <a:lvl2pPr>
              <a:buNone/>
              <a:defRPr sz="2200" b="1"/>
            </a:lvl2pPr>
            <a:lvl3pPr>
              <a:buNone/>
              <a:defRPr sz="20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04031" y="1592067"/>
            <a:ext cx="4454027" cy="4345064"/>
          </a:xfrm>
          <a:ln>
            <a:noFill/>
            <a:prstDash val="sysDash"/>
            <a:miter lim="800000"/>
          </a:ln>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120818" y="1592067"/>
            <a:ext cx="4455776" cy="4345064"/>
          </a:xfrm>
          <a:ln>
            <a:noFill/>
            <a:prstDash val="sysDash"/>
            <a:miter lim="800000"/>
          </a:ln>
        </p:spPr>
        <p:txBody>
          <a:bodyPr/>
          <a:lstStyle>
            <a:lvl1pPr>
              <a:spcBef>
                <a:spcPts val="0"/>
              </a:spcBef>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lvl="0"/>
            <a:endParaRPr lang="et-EE"/>
          </a:p>
        </p:txBody>
      </p:sp>
      <p:sp>
        <p:nvSpPr>
          <p:cNvPr id="8" name="Footer Placeholder 7"/>
          <p:cNvSpPr>
            <a:spLocks noGrp="1"/>
          </p:cNvSpPr>
          <p:nvPr>
            <p:ph type="ftr" sz="quarter" idx="11"/>
          </p:nvPr>
        </p:nvSpPr>
        <p:spPr/>
        <p:txBody>
          <a:bodyPr/>
          <a:lstStyle>
            <a:extLst/>
          </a:lstStyle>
          <a:p>
            <a:pPr lvl="0"/>
            <a:endParaRPr lang="et-EE"/>
          </a:p>
        </p:txBody>
      </p:sp>
      <p:sp>
        <p:nvSpPr>
          <p:cNvPr id="9" name="Slide Number Placeholder 8"/>
          <p:cNvSpPr>
            <a:spLocks noGrp="1"/>
          </p:cNvSpPr>
          <p:nvPr>
            <p:ph type="sldNum" sz="quarter" idx="12"/>
          </p:nvPr>
        </p:nvSpPr>
        <p:spPr/>
        <p:txBody>
          <a:bodyPr/>
          <a:lstStyle>
            <a:extLst/>
          </a:lstStyle>
          <a:p>
            <a:pPr lvl="0"/>
            <a:fld id="{5AD100D7-BF41-41C3-8E3E-7835B241A3FB}" type="slidenum">
              <a:rPr lang="et-EE" smtClean="0"/>
              <a:t>‹#›</a:t>
            </a:fld>
            <a:endParaRPr lang="et-E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lvl="0"/>
            <a:endParaRPr lang="et-EE"/>
          </a:p>
        </p:txBody>
      </p:sp>
      <p:sp>
        <p:nvSpPr>
          <p:cNvPr id="4" name="Footer Placeholder 3"/>
          <p:cNvSpPr>
            <a:spLocks noGrp="1"/>
          </p:cNvSpPr>
          <p:nvPr>
            <p:ph type="ftr" sz="quarter" idx="11"/>
          </p:nvPr>
        </p:nvSpPr>
        <p:spPr/>
        <p:txBody>
          <a:bodyPr/>
          <a:lstStyle>
            <a:extLst/>
          </a:lstStyle>
          <a:p>
            <a:pPr lvl="0"/>
            <a:endParaRPr lang="et-EE"/>
          </a:p>
        </p:txBody>
      </p:sp>
      <p:sp>
        <p:nvSpPr>
          <p:cNvPr id="5" name="Slide Number Placeholder 4"/>
          <p:cNvSpPr>
            <a:spLocks noGrp="1"/>
          </p:cNvSpPr>
          <p:nvPr>
            <p:ph type="sldNum" sz="quarter" idx="12"/>
          </p:nvPr>
        </p:nvSpPr>
        <p:spPr/>
        <p:txBody>
          <a:bodyPr/>
          <a:lstStyle>
            <a:extLst/>
          </a:lstStyle>
          <a:p>
            <a:pPr lvl="0"/>
            <a:fld id="{65D1C6D9-9C54-4303-9C2B-93056D7CB672}" type="slidenum">
              <a:rPr lang="et-EE" smtClean="0"/>
              <a:t>‹#›</a:t>
            </a:fld>
            <a:endParaRPr lang="et-EE"/>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lvl="0"/>
            <a:endParaRPr lang="et-EE"/>
          </a:p>
        </p:txBody>
      </p:sp>
      <p:sp>
        <p:nvSpPr>
          <p:cNvPr id="3" name="Footer Placeholder 2"/>
          <p:cNvSpPr>
            <a:spLocks noGrp="1"/>
          </p:cNvSpPr>
          <p:nvPr>
            <p:ph type="ftr" sz="quarter" idx="11"/>
          </p:nvPr>
        </p:nvSpPr>
        <p:spPr/>
        <p:txBody>
          <a:bodyPr/>
          <a:lstStyle>
            <a:extLst/>
          </a:lstStyle>
          <a:p>
            <a:pPr lvl="0"/>
            <a:endParaRPr lang="et-EE"/>
          </a:p>
        </p:txBody>
      </p:sp>
      <p:sp>
        <p:nvSpPr>
          <p:cNvPr id="4" name="Slide Number Placeholder 3"/>
          <p:cNvSpPr>
            <a:spLocks noGrp="1"/>
          </p:cNvSpPr>
          <p:nvPr>
            <p:ph type="sldNum" sz="quarter" idx="12"/>
          </p:nvPr>
        </p:nvSpPr>
        <p:spPr/>
        <p:txBody>
          <a:bodyPr/>
          <a:lstStyle>
            <a:extLst/>
          </a:lstStyle>
          <a:p>
            <a:pPr lvl="0"/>
            <a:fld id="{7B031096-8FD2-4886-8B15-220D80EF6236}" type="slidenum">
              <a:rPr lang="et-EE" smtClean="0"/>
              <a:t>‹#›</a:t>
            </a:fld>
            <a:endParaRPr lang="et-EE"/>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8063" y="5375769"/>
            <a:ext cx="8248138" cy="503978"/>
          </a:xfrm>
        </p:spPr>
        <p:txBody>
          <a:bodyPr vert="horz" anchor="t">
            <a:noAutofit/>
            <a:sp3d prstMaterial="softEdge">
              <a:bevelT w="0" h="0"/>
            </a:sp3d>
          </a:bodyPr>
          <a:lstStyle>
            <a:lvl1pPr algn="r">
              <a:buNone/>
              <a:defRPr sz="28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872302" y="5903008"/>
            <a:ext cx="4381712" cy="1007957"/>
          </a:xfrm>
        </p:spPr>
        <p:txBody>
          <a:bodyPr/>
          <a:lstStyle>
            <a:lvl1pPr marL="0" indent="0" algn="r">
              <a:buNone/>
              <a:defRPr sz="1800"/>
            </a:lvl1pPr>
            <a:lvl2pPr>
              <a:buNone/>
              <a:defRPr sz="1300"/>
            </a:lvl2pPr>
            <a:lvl3pPr>
              <a:buNone/>
              <a:defRPr sz="1100"/>
            </a:lvl3pPr>
            <a:lvl4pPr>
              <a:buNone/>
              <a:defRPr sz="1000"/>
            </a:lvl4pPr>
            <a:lvl5pPr>
              <a:buNone/>
              <a:defRPr sz="10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008063" y="302387"/>
            <a:ext cx="8245951" cy="5039783"/>
          </a:xfrm>
        </p:spPr>
        <p:txBody>
          <a:bodyPr/>
          <a:lstStyle>
            <a:lvl1pPr>
              <a:defRPr sz="3500"/>
            </a:lvl1pPr>
            <a:lvl2pPr>
              <a:defRPr sz="3100"/>
            </a:lvl2pPr>
            <a:lvl3pPr>
              <a:defRPr sz="2600"/>
            </a:lvl3pPr>
            <a:lvl4pPr>
              <a:defRPr sz="2200"/>
            </a:lvl4pPr>
            <a:lvl5pPr>
              <a:defRPr sz="2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7416086" y="7063571"/>
            <a:ext cx="2116931" cy="403183"/>
          </a:xfrm>
        </p:spPr>
        <p:txBody>
          <a:bodyPr/>
          <a:lstStyle>
            <a:extLst/>
          </a:lstStyle>
          <a:p>
            <a:pPr lvl="0"/>
            <a:endParaRPr lang="et-EE"/>
          </a:p>
        </p:txBody>
      </p:sp>
      <p:sp>
        <p:nvSpPr>
          <p:cNvPr id="6" name="Footer Placeholder 5"/>
          <p:cNvSpPr>
            <a:spLocks noGrp="1"/>
          </p:cNvSpPr>
          <p:nvPr>
            <p:ph type="ftr" sz="quarter" idx="11"/>
          </p:nvPr>
        </p:nvSpPr>
        <p:spPr/>
        <p:txBody>
          <a:bodyPr/>
          <a:lstStyle>
            <a:extLst/>
          </a:lstStyle>
          <a:p>
            <a:pPr lvl="0"/>
            <a:endParaRPr lang="et-EE"/>
          </a:p>
        </p:txBody>
      </p:sp>
      <p:sp>
        <p:nvSpPr>
          <p:cNvPr id="7" name="Slide Number Placeholder 6"/>
          <p:cNvSpPr>
            <a:spLocks noGrp="1"/>
          </p:cNvSpPr>
          <p:nvPr>
            <p:ph type="sldNum" sz="quarter" idx="12"/>
          </p:nvPr>
        </p:nvSpPr>
        <p:spPr/>
        <p:txBody>
          <a:bodyPr/>
          <a:lstStyle>
            <a:extLst/>
          </a:lstStyle>
          <a:p>
            <a:pPr lvl="0"/>
            <a:fld id="{76A042A0-221B-4984-81E7-D4A3CB0221B9}" type="slidenum">
              <a:rPr lang="et-EE" smtClean="0"/>
              <a:t>‹#›</a:t>
            </a:fld>
            <a:endParaRPr lang="et-E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58129" y="6000343"/>
            <a:ext cx="7896490" cy="714556"/>
          </a:xfrm>
          <a:noFill/>
        </p:spPr>
        <p:txBody>
          <a:bodyPr lIns="100794" tIns="0" rIns="100794" anchor="t"/>
          <a:lstStyle>
            <a:lvl1pPr marL="0" marR="20159" indent="0" algn="r">
              <a:buNone/>
              <a:defRPr sz="1500"/>
            </a:lvl1pPr>
            <a:lvl2pPr>
              <a:defRPr sz="1300"/>
            </a:lvl2pPr>
            <a:lvl3pPr>
              <a:defRPr sz="1100"/>
            </a:lvl3pPr>
            <a:lvl4pPr>
              <a:defRPr sz="1000"/>
            </a:lvl4pPr>
            <a:lvl5pPr>
              <a:defRPr sz="10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52016" y="209405"/>
            <a:ext cx="9576594" cy="4838192"/>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5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lvl="0"/>
            <a:endParaRPr lang="et-EE"/>
          </a:p>
        </p:txBody>
      </p:sp>
      <p:sp>
        <p:nvSpPr>
          <p:cNvPr id="6" name="Footer Placeholder 5"/>
          <p:cNvSpPr>
            <a:spLocks noGrp="1"/>
          </p:cNvSpPr>
          <p:nvPr>
            <p:ph type="ftr" sz="quarter" idx="11"/>
          </p:nvPr>
        </p:nvSpPr>
        <p:spPr>
          <a:xfrm>
            <a:off x="4828726" y="7063572"/>
            <a:ext cx="2591463" cy="402483"/>
          </a:xfrm>
        </p:spPr>
        <p:txBody>
          <a:bodyPr/>
          <a:lstStyle>
            <a:lvl1pPr>
              <a:defRPr>
                <a:solidFill>
                  <a:schemeClr val="tx1"/>
                </a:solidFill>
              </a:defRPr>
            </a:lvl1pPr>
            <a:extLst/>
          </a:lstStyle>
          <a:p>
            <a:pPr lvl="0"/>
            <a:endParaRPr lang="et-E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lvl="0"/>
            <a:fld id="{B19F2B95-F8E5-4A40-8C77-F0C69B490896}" type="slidenum">
              <a:rPr lang="et-EE" smtClean="0"/>
              <a:t>‹#›</a:t>
            </a:fld>
            <a:endParaRPr lang="et-EE"/>
          </a:p>
        </p:txBody>
      </p:sp>
      <p:sp>
        <p:nvSpPr>
          <p:cNvPr id="2" name="Title 1"/>
          <p:cNvSpPr>
            <a:spLocks noGrp="1"/>
          </p:cNvSpPr>
          <p:nvPr>
            <p:ph type="title"/>
          </p:nvPr>
        </p:nvSpPr>
        <p:spPr>
          <a:xfrm>
            <a:off x="252016" y="5362896"/>
            <a:ext cx="8902603" cy="620242"/>
          </a:xfrm>
          <a:noFill/>
        </p:spPr>
        <p:txBody>
          <a:bodyPr anchor="t">
            <a:sp3d prstMaterial="softEdge"/>
          </a:bodyPr>
          <a:lstStyle>
            <a:lvl1pPr marR="0" algn="r">
              <a:buNone/>
              <a:defRPr sz="33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550414" y="6553191"/>
            <a:ext cx="5446695" cy="101531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0794" tIns="50397" rIns="100794" bIns="50397" anchor="t" compatLnSpc="1"/>
          <a:lstStyle>
            <a:extLst/>
          </a:lstStyle>
          <a:p>
            <a:endParaRPr kumimoji="0" lang="en-US"/>
          </a:p>
        </p:txBody>
      </p:sp>
      <p:sp>
        <p:nvSpPr>
          <p:cNvPr id="9" name="Freeform 8"/>
          <p:cNvSpPr>
            <a:spLocks/>
          </p:cNvSpPr>
          <p:nvPr/>
        </p:nvSpPr>
        <p:spPr bwMode="auto">
          <a:xfrm>
            <a:off x="535470" y="6546660"/>
            <a:ext cx="4068466" cy="102895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0794" tIns="50397" rIns="100794" bIns="50397" anchor="t" compatLnSpc="1"/>
          <a:lstStyle>
            <a:extLst/>
          </a:lstStyle>
          <a:p>
            <a:endParaRPr kumimoji="0" lang="en-US"/>
          </a:p>
        </p:txBody>
      </p:sp>
      <p:sp>
        <p:nvSpPr>
          <p:cNvPr id="10" name="Right Triangle 9"/>
          <p:cNvSpPr>
            <a:spLocks/>
          </p:cNvSpPr>
          <p:nvPr/>
        </p:nvSpPr>
        <p:spPr bwMode="auto">
          <a:xfrm>
            <a:off x="-6661" y="6383784"/>
            <a:ext cx="3750815" cy="11914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0794" tIns="50397" rIns="100794" bIns="50397" anchor="ctr" compatLnSpc="1"/>
          <a:lstStyle>
            <a:extLst/>
          </a:lstStyle>
          <a:p>
            <a:pPr algn="ctr" eaLnBrk="1" latinLnBrk="0" hangingPunct="1"/>
            <a:endParaRPr kumimoji="0" lang="en-US"/>
          </a:p>
        </p:txBody>
      </p:sp>
      <p:cxnSp>
        <p:nvCxnSpPr>
          <p:cNvPr id="11" name="Straight Connector 10"/>
          <p:cNvCxnSpPr/>
          <p:nvPr/>
        </p:nvCxnSpPr>
        <p:spPr>
          <a:xfrm>
            <a:off x="-10183" y="6379910"/>
            <a:ext cx="3754337" cy="1195331"/>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9551582" y="5498831"/>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extLst/>
          </a:lstStyle>
          <a:p>
            <a:pPr algn="l" eaLnBrk="1" latinLnBrk="0" hangingPunct="1"/>
            <a:endParaRPr kumimoji="0" lang="en-US"/>
          </a:p>
        </p:txBody>
      </p:sp>
      <p:sp>
        <p:nvSpPr>
          <p:cNvPr id="13" name="Chevron 12"/>
          <p:cNvSpPr/>
          <p:nvPr/>
        </p:nvSpPr>
        <p:spPr>
          <a:xfrm>
            <a:off x="9346071" y="5498831"/>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50414" y="6553191"/>
            <a:ext cx="5446695" cy="101531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0794" tIns="50397" rIns="100794" bIns="50397" anchor="t" compatLnSpc="1"/>
          <a:lstStyle>
            <a:extLst/>
          </a:lstStyle>
          <a:p>
            <a:endParaRPr kumimoji="0" lang="en-US"/>
          </a:p>
        </p:txBody>
      </p:sp>
      <p:sp>
        <p:nvSpPr>
          <p:cNvPr id="12" name="Freeform 11"/>
          <p:cNvSpPr>
            <a:spLocks/>
          </p:cNvSpPr>
          <p:nvPr/>
        </p:nvSpPr>
        <p:spPr bwMode="auto">
          <a:xfrm>
            <a:off x="535470" y="6546660"/>
            <a:ext cx="4068466" cy="102895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0794" tIns="50397" rIns="100794" bIns="50397" anchor="t" compatLnSpc="1"/>
          <a:lstStyle>
            <a:extLst/>
          </a:lstStyle>
          <a:p>
            <a:endParaRPr kumimoji="0" lang="en-US"/>
          </a:p>
        </p:txBody>
      </p:sp>
      <p:sp>
        <p:nvSpPr>
          <p:cNvPr id="14" name="Right Triangle 13"/>
          <p:cNvSpPr>
            <a:spLocks/>
          </p:cNvSpPr>
          <p:nvPr/>
        </p:nvSpPr>
        <p:spPr bwMode="auto">
          <a:xfrm>
            <a:off x="-6661" y="6383784"/>
            <a:ext cx="3750815" cy="11914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0794" tIns="50397" rIns="100794" bIns="50397" anchor="ctr" compatLnSpc="1"/>
          <a:lstStyle>
            <a:extLst/>
          </a:lstStyle>
          <a:p>
            <a:pPr algn="ctr" eaLnBrk="1" latinLnBrk="0" hangingPunct="1"/>
            <a:endParaRPr kumimoji="0" lang="en-US"/>
          </a:p>
        </p:txBody>
      </p:sp>
      <p:cxnSp>
        <p:nvCxnSpPr>
          <p:cNvPr id="15" name="Straight Connector 14"/>
          <p:cNvCxnSpPr/>
          <p:nvPr/>
        </p:nvCxnSpPr>
        <p:spPr>
          <a:xfrm>
            <a:off x="-10183" y="6379910"/>
            <a:ext cx="3754337" cy="1195331"/>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504031" y="302737"/>
            <a:ext cx="9072563" cy="1259946"/>
          </a:xfrm>
          <a:prstGeom prst="rect">
            <a:avLst/>
          </a:prstGeom>
        </p:spPr>
        <p:txBody>
          <a:bodyPr vert="horz" lIns="100794" tIns="50397" rIns="100794" bIns="50397"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504031" y="1632890"/>
            <a:ext cx="9072563" cy="4989036"/>
          </a:xfrm>
          <a:prstGeom prst="rect">
            <a:avLst/>
          </a:prstGeom>
        </p:spPr>
        <p:txBody>
          <a:bodyPr vert="horz" lIns="100794" tIns="50397" rIns="100794" bIns="50397">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7416086" y="7063571"/>
            <a:ext cx="2116931" cy="403183"/>
          </a:xfrm>
          <a:prstGeom prst="rect">
            <a:avLst/>
          </a:prstGeom>
        </p:spPr>
        <p:txBody>
          <a:bodyPr vert="horz" lIns="100794" tIns="50397" rIns="100794" bIns="50397" anchor="b"/>
          <a:lstStyle>
            <a:lvl1pPr algn="l" eaLnBrk="1" latinLnBrk="0" hangingPunct="1">
              <a:defRPr kumimoji="0" sz="1100">
                <a:solidFill>
                  <a:schemeClr val="tx1"/>
                </a:solidFill>
              </a:defRPr>
            </a:lvl1pPr>
            <a:extLst/>
          </a:lstStyle>
          <a:p>
            <a:pPr lvl="0"/>
            <a:endParaRPr lang="et-EE"/>
          </a:p>
        </p:txBody>
      </p:sp>
      <p:sp>
        <p:nvSpPr>
          <p:cNvPr id="22" name="Footer Placeholder 21"/>
          <p:cNvSpPr>
            <a:spLocks noGrp="1"/>
          </p:cNvSpPr>
          <p:nvPr>
            <p:ph type="ftr" sz="quarter" idx="3"/>
          </p:nvPr>
        </p:nvSpPr>
        <p:spPr>
          <a:xfrm>
            <a:off x="4828726" y="7063572"/>
            <a:ext cx="2591463" cy="402483"/>
          </a:xfrm>
          <a:prstGeom prst="rect">
            <a:avLst/>
          </a:prstGeom>
        </p:spPr>
        <p:txBody>
          <a:bodyPr vert="horz" lIns="100794" tIns="50397" rIns="100794" bIns="50397" anchor="b"/>
          <a:lstStyle>
            <a:lvl1pPr algn="r" eaLnBrk="1" latinLnBrk="0" hangingPunct="1">
              <a:defRPr kumimoji="0" sz="1100">
                <a:solidFill>
                  <a:schemeClr val="tx1"/>
                </a:solidFill>
              </a:defRPr>
            </a:lvl1pPr>
            <a:extLst/>
          </a:lstStyle>
          <a:p>
            <a:pPr lvl="0"/>
            <a:endParaRPr lang="et-EE"/>
          </a:p>
        </p:txBody>
      </p:sp>
      <p:sp>
        <p:nvSpPr>
          <p:cNvPr id="18" name="Slide Number Placeholder 17"/>
          <p:cNvSpPr>
            <a:spLocks noGrp="1"/>
          </p:cNvSpPr>
          <p:nvPr>
            <p:ph type="sldNum" sz="quarter" idx="4"/>
          </p:nvPr>
        </p:nvSpPr>
        <p:spPr>
          <a:xfrm>
            <a:off x="9533017" y="7063572"/>
            <a:ext cx="403225" cy="402483"/>
          </a:xfrm>
          <a:prstGeom prst="rect">
            <a:avLst/>
          </a:prstGeom>
        </p:spPr>
        <p:txBody>
          <a:bodyPr vert="horz" lIns="100794" tIns="50397" rIns="100794" bIns="50397" anchor="b"/>
          <a:lstStyle>
            <a:lvl1pPr algn="r" eaLnBrk="1" latinLnBrk="0" hangingPunct="1">
              <a:defRPr kumimoji="0" sz="1100" b="0">
                <a:solidFill>
                  <a:schemeClr val="tx1"/>
                </a:solidFill>
              </a:defRPr>
            </a:lvl1pPr>
            <a:extLst/>
          </a:lstStyle>
          <a:p>
            <a:pPr lvl="0"/>
            <a:fld id="{F96FA007-EA98-4A5D-A87E-C4C71675040C}" type="slidenum">
              <a:rPr lang="et-EE" smtClean="0"/>
              <a:t>‹#›</a:t>
            </a:fld>
            <a:endParaRPr lang="et-EE"/>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5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403177" indent="-282224" algn="l" rtl="0" eaLnBrk="1" latinLnBrk="0" hangingPunct="1">
        <a:spcBef>
          <a:spcPts val="441"/>
        </a:spcBef>
        <a:spcAft>
          <a:spcPts val="0"/>
        </a:spcAft>
        <a:buClr>
          <a:schemeClr val="accent1"/>
        </a:buClr>
        <a:buSzPct val="68000"/>
        <a:buFont typeface="Wingdings 3"/>
        <a:buChar char=""/>
        <a:defRPr kumimoji="0" sz="3000" kern="1200">
          <a:solidFill>
            <a:schemeClr val="tx1"/>
          </a:solidFill>
          <a:latin typeface="+mn-lt"/>
          <a:ea typeface="+mn-ea"/>
          <a:cs typeface="+mn-cs"/>
        </a:defRPr>
      </a:lvl1pPr>
      <a:lvl2pPr marL="685401" indent="-251986" algn="l" rtl="0" eaLnBrk="1" latinLnBrk="0" hangingPunct="1">
        <a:spcBef>
          <a:spcPts val="357"/>
        </a:spcBef>
        <a:buClr>
          <a:schemeClr val="accent1"/>
        </a:buClr>
        <a:buFont typeface="Verdana"/>
        <a:buChar char="◦"/>
        <a:defRPr kumimoji="0" sz="2500" kern="1200">
          <a:solidFill>
            <a:schemeClr val="tx1"/>
          </a:solidFill>
          <a:latin typeface="+mn-lt"/>
          <a:ea typeface="+mn-ea"/>
          <a:cs typeface="+mn-cs"/>
        </a:defRPr>
      </a:lvl2pPr>
      <a:lvl3pPr marL="947467" indent="-251986" algn="l" rtl="0" eaLnBrk="1" latinLnBrk="0" hangingPunct="1">
        <a:spcBef>
          <a:spcPts val="386"/>
        </a:spcBef>
        <a:buClr>
          <a:schemeClr val="accent2"/>
        </a:buClr>
        <a:buSzPct val="100000"/>
        <a:buFont typeface="Wingdings 2"/>
        <a:buChar char=""/>
        <a:defRPr kumimoji="0" sz="2300" kern="1200">
          <a:solidFill>
            <a:schemeClr val="tx1"/>
          </a:solidFill>
          <a:latin typeface="+mn-lt"/>
          <a:ea typeface="+mn-ea"/>
          <a:cs typeface="+mn-cs"/>
        </a:defRPr>
      </a:lvl3pPr>
      <a:lvl4pPr marL="1259929" indent="-251986" algn="l" rtl="0" eaLnBrk="1" latinLnBrk="0" hangingPunct="1">
        <a:spcBef>
          <a:spcPts val="386"/>
        </a:spcBef>
        <a:buClr>
          <a:schemeClr val="accent2"/>
        </a:buClr>
        <a:buFont typeface="Wingdings 2"/>
        <a:buChar char=""/>
        <a:defRPr kumimoji="0" sz="2100" kern="1200">
          <a:solidFill>
            <a:schemeClr val="tx1"/>
          </a:solidFill>
          <a:latin typeface="+mn-lt"/>
          <a:ea typeface="+mn-ea"/>
          <a:cs typeface="+mn-cs"/>
        </a:defRPr>
      </a:lvl4pPr>
      <a:lvl5pPr marL="1511915" indent="-251986" algn="l" rtl="0" eaLnBrk="1" latinLnBrk="0" hangingPunct="1">
        <a:spcBef>
          <a:spcPts val="386"/>
        </a:spcBef>
        <a:buClr>
          <a:schemeClr val="accent2"/>
        </a:buClr>
        <a:buFont typeface="Wingdings 2"/>
        <a:buChar char=""/>
        <a:defRPr kumimoji="0" sz="2000" kern="1200">
          <a:solidFill>
            <a:schemeClr val="tx1"/>
          </a:solidFill>
          <a:latin typeface="+mn-lt"/>
          <a:ea typeface="+mn-ea"/>
          <a:cs typeface="+mn-cs"/>
        </a:defRPr>
      </a:lvl5pPr>
      <a:lvl6pPr marL="1763900" indent="-251986" algn="l" rtl="0" eaLnBrk="1" latinLnBrk="0" hangingPunct="1">
        <a:spcBef>
          <a:spcPts val="386"/>
        </a:spcBef>
        <a:buClr>
          <a:schemeClr val="accent3"/>
        </a:buClr>
        <a:buFont typeface="Wingdings 2"/>
        <a:buChar char=""/>
        <a:defRPr kumimoji="0" sz="2000" kern="1200">
          <a:solidFill>
            <a:schemeClr val="tx1"/>
          </a:solidFill>
          <a:latin typeface="+mn-lt"/>
          <a:ea typeface="+mn-ea"/>
          <a:cs typeface="+mn-cs"/>
        </a:defRPr>
      </a:lvl6pPr>
      <a:lvl7pPr marL="2015886" indent="-251986" algn="l" rtl="0" eaLnBrk="1" latinLnBrk="0" hangingPunct="1">
        <a:spcBef>
          <a:spcPts val="386"/>
        </a:spcBef>
        <a:buClr>
          <a:schemeClr val="accent3"/>
        </a:buClr>
        <a:buFont typeface="Wingdings 2"/>
        <a:buChar char=""/>
        <a:defRPr kumimoji="0" sz="1800" kern="1200">
          <a:solidFill>
            <a:schemeClr val="tx1"/>
          </a:solidFill>
          <a:latin typeface="+mn-lt"/>
          <a:ea typeface="+mn-ea"/>
          <a:cs typeface="+mn-cs"/>
        </a:defRPr>
      </a:lvl7pPr>
      <a:lvl8pPr marL="2267872" indent="-251986" algn="l" rtl="0" eaLnBrk="1" latinLnBrk="0" hangingPunct="1">
        <a:spcBef>
          <a:spcPts val="386"/>
        </a:spcBef>
        <a:buClr>
          <a:schemeClr val="accent3"/>
        </a:buClr>
        <a:buFont typeface="Wingdings 2"/>
        <a:buChar char=""/>
        <a:defRPr kumimoji="0" sz="1800" kern="1200">
          <a:solidFill>
            <a:schemeClr val="tx1"/>
          </a:solidFill>
          <a:latin typeface="+mn-lt"/>
          <a:ea typeface="+mn-ea"/>
          <a:cs typeface="+mn-cs"/>
        </a:defRPr>
      </a:lvl8pPr>
      <a:lvl9pPr marL="2519858" indent="-251986" algn="l" rtl="0" eaLnBrk="1" latinLnBrk="0" hangingPunct="1">
        <a:spcBef>
          <a:spcPts val="386"/>
        </a:spcBef>
        <a:buClr>
          <a:schemeClr val="accent3"/>
        </a:buClr>
        <a:buFont typeface="Wingdings 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32245" y="1149622"/>
            <a:ext cx="9072563" cy="1262063"/>
          </a:xfrm>
        </p:spPr>
        <p:txBody>
          <a:bodyPr>
            <a:norm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t-EE" dirty="0"/>
              <a:t>Tarkvara kvaliteet ja standardid</a:t>
            </a:r>
          </a:p>
        </p:txBody>
      </p:sp>
      <p:sp>
        <p:nvSpPr>
          <p:cNvPr id="3" name="Subtitle 2"/>
          <p:cNvSpPr txBox="1">
            <a:spLocks noGrp="1"/>
          </p:cNvSpPr>
          <p:nvPr>
            <p:ph type="subTitle" idx="4294967295"/>
          </p:nvPr>
        </p:nvSpPr>
        <p:spPr>
          <a:xfrm>
            <a:off x="0" y="1768475"/>
            <a:ext cx="8870950" cy="4384675"/>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indent="0" algn="ctr">
              <a:buNone/>
            </a:pPr>
            <a:endParaRPr lang="et-EE" dirty="0" smtClean="0"/>
          </a:p>
          <a:p>
            <a:pPr marL="0" indent="0" algn="ctr">
              <a:buNone/>
            </a:pPr>
            <a:endParaRPr lang="et-EE" dirty="0"/>
          </a:p>
          <a:p>
            <a:pPr marL="0" indent="0" algn="ctr">
              <a:buNone/>
            </a:pPr>
            <a:endParaRPr lang="et-EE" dirty="0" smtClean="0"/>
          </a:p>
          <a:p>
            <a:pPr marL="0" indent="0" algn="ctr">
              <a:buNone/>
            </a:pPr>
            <a:endParaRPr lang="et-EE" dirty="0"/>
          </a:p>
          <a:p>
            <a:pPr marL="0" indent="0" algn="ctr">
              <a:buNone/>
            </a:pPr>
            <a:r>
              <a:rPr lang="et-EE" dirty="0" smtClean="0"/>
              <a:t>3</a:t>
            </a:r>
            <a:r>
              <a:rPr lang="et-EE" dirty="0"/>
              <a:t>. </a:t>
            </a:r>
            <a:r>
              <a:rPr lang="et-EE" dirty="0" smtClean="0"/>
              <a:t>Harjutustund</a:t>
            </a:r>
          </a:p>
          <a:p>
            <a:pPr marL="0" indent="0" algn="r">
              <a:buNone/>
            </a:pPr>
            <a:endParaRPr lang="et-EE" dirty="0" smtClean="0"/>
          </a:p>
          <a:p>
            <a:pPr marL="0" indent="0" algn="r">
              <a:buNone/>
            </a:pPr>
            <a:endParaRPr lang="et-EE" dirty="0"/>
          </a:p>
          <a:p>
            <a:pPr marL="0" indent="0" algn="r">
              <a:buNone/>
            </a:pPr>
            <a:endParaRPr lang="et-EE" dirty="0"/>
          </a:p>
          <a:p>
            <a:pPr marL="0" indent="0" algn="r">
              <a:buNone/>
            </a:pPr>
            <a:r>
              <a:rPr lang="et-EE" sz="1400" dirty="0" err="1" smtClean="0"/>
              <a:t>PPTs</a:t>
            </a:r>
            <a:r>
              <a:rPr lang="et-EE" sz="1400" dirty="0" smtClean="0"/>
              <a:t> kasutatud materjal on võetud Jaak Tepandi kursuse konspektist.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648824" cy="4891682"/>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a:latin typeface="+mn-lt"/>
              </a:rPr>
              <a:t>Tarkvaraprotsessi tegevused:</a:t>
            </a:r>
          </a:p>
          <a:p>
            <a:pPr lvl="1" rtl="0" hangingPunct="0"/>
            <a:r>
              <a:rPr lang="et-EE" b="1" dirty="0">
                <a:latin typeface="+mn-lt"/>
              </a:rPr>
              <a:t>tarkvara spetsifitseerimine </a:t>
            </a:r>
            <a:r>
              <a:rPr lang="et-EE" dirty="0">
                <a:latin typeface="+mn-lt"/>
              </a:rPr>
              <a:t>– kirjeldame, mida peab tarkvara tegema</a:t>
            </a:r>
          </a:p>
          <a:p>
            <a:pPr lvl="1" rtl="0" hangingPunct="0"/>
            <a:r>
              <a:rPr lang="et-EE" b="1" dirty="0">
                <a:latin typeface="+mn-lt"/>
              </a:rPr>
              <a:t>tarkvara realiseerimine </a:t>
            </a:r>
            <a:r>
              <a:rPr lang="et-EE" dirty="0">
                <a:latin typeface="+mn-lt"/>
              </a:rPr>
              <a:t>– teeme tarkvara valmis</a:t>
            </a:r>
          </a:p>
          <a:p>
            <a:pPr lvl="1" rtl="0" hangingPunct="0"/>
            <a:r>
              <a:rPr lang="et-EE" b="1" dirty="0">
                <a:latin typeface="+mn-lt"/>
              </a:rPr>
              <a:t>tarkvara valideerimine </a:t>
            </a:r>
            <a:r>
              <a:rPr lang="et-EE" dirty="0">
                <a:latin typeface="+mn-lt"/>
              </a:rPr>
              <a:t>– vaatame, kas tarkvara ikka teeb seda, mida tellija tahtis</a:t>
            </a:r>
          </a:p>
          <a:p>
            <a:pPr lvl="1" rtl="0" hangingPunct="0"/>
            <a:r>
              <a:rPr lang="et-EE" b="1" dirty="0">
                <a:latin typeface="+mn-lt"/>
              </a:rPr>
              <a:t>tarkvara edasiarendamine </a:t>
            </a:r>
            <a:r>
              <a:rPr lang="et-EE" dirty="0">
                <a:latin typeface="+mn-lt"/>
              </a:rPr>
              <a:t>– muudame tarkvara, et ta vastaks tellija muutunud nõuetele</a:t>
            </a: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3" name="Text Placeholder 2"/>
          <p:cNvSpPr txBox="1">
            <a:spLocks noGrp="1"/>
          </p:cNvSpPr>
          <p:nvPr>
            <p:ph type="body" idx="4294967295"/>
          </p:nvPr>
        </p:nvSpPr>
        <p:spPr>
          <a:xfrm>
            <a:off x="0" y="1768475"/>
            <a:ext cx="9720832" cy="4963690"/>
          </a:xfrm>
        </p:spPr>
        <p:txBody>
          <a:bodyPr>
            <a:normAutofit fontScale="700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err="1">
                <a:latin typeface="+mn-lt"/>
              </a:rPr>
              <a:t>Code-and-fix</a:t>
            </a:r>
            <a:r>
              <a:rPr lang="et-EE" dirty="0">
                <a:latin typeface="+mn-lt"/>
              </a:rPr>
              <a:t> mudel</a:t>
            </a:r>
          </a:p>
          <a:p>
            <a:pPr lvl="0"/>
            <a:r>
              <a:rPr lang="et-EE" dirty="0">
                <a:latin typeface="+mn-lt"/>
              </a:rPr>
              <a:t>V-mudel</a:t>
            </a:r>
          </a:p>
          <a:p>
            <a:pPr lvl="0"/>
            <a:r>
              <a:rPr lang="et-EE" dirty="0">
                <a:latin typeface="+mn-lt"/>
              </a:rPr>
              <a:t>Koskmudel e lineaarne mudel (</a:t>
            </a:r>
            <a:r>
              <a:rPr lang="et-EE" dirty="0" err="1">
                <a:latin typeface="+mn-lt"/>
              </a:rPr>
              <a:t>Waterfall</a:t>
            </a:r>
            <a:r>
              <a:rPr lang="et-EE" dirty="0">
                <a:latin typeface="+mn-lt"/>
              </a:rPr>
              <a:t> </a:t>
            </a:r>
            <a:r>
              <a:rPr lang="et-EE" dirty="0" err="1">
                <a:latin typeface="+mn-lt"/>
              </a:rPr>
              <a:t>model</a:t>
            </a:r>
            <a:r>
              <a:rPr lang="et-EE" dirty="0">
                <a:latin typeface="+mn-lt"/>
              </a:rPr>
              <a:t>)</a:t>
            </a:r>
          </a:p>
          <a:p>
            <a:pPr lvl="1" rtl="0" hangingPunct="0"/>
            <a:r>
              <a:rPr lang="et-EE" dirty="0">
                <a:latin typeface="+mn-lt"/>
              </a:rPr>
              <a:t>Üksteisest eraldatud täpsed faasid spetsifitseerimisel ja realiseerimisel</a:t>
            </a:r>
          </a:p>
          <a:p>
            <a:pPr lvl="0"/>
            <a:r>
              <a:rPr lang="et-EE" dirty="0">
                <a:latin typeface="+mn-lt"/>
              </a:rPr>
              <a:t>Evolutsiooniline mudel (</a:t>
            </a:r>
            <a:r>
              <a:rPr lang="et-EE" dirty="0" err="1">
                <a:latin typeface="+mn-lt"/>
              </a:rPr>
              <a:t>Evolutionary</a:t>
            </a:r>
            <a:r>
              <a:rPr lang="et-EE" dirty="0">
                <a:latin typeface="+mn-lt"/>
              </a:rPr>
              <a:t> </a:t>
            </a:r>
            <a:r>
              <a:rPr lang="et-EE" dirty="0" err="1">
                <a:latin typeface="+mn-lt"/>
              </a:rPr>
              <a:t>development</a:t>
            </a:r>
            <a:r>
              <a:rPr lang="et-EE" dirty="0">
                <a:latin typeface="+mn-lt"/>
              </a:rPr>
              <a:t>)</a:t>
            </a:r>
          </a:p>
          <a:p>
            <a:pPr lvl="1" rtl="0" hangingPunct="0"/>
            <a:r>
              <a:rPr lang="et-EE" dirty="0" smtClean="0">
                <a:latin typeface="+mn-lt"/>
              </a:rPr>
              <a:t>Spetsifitseerimine </a:t>
            </a:r>
            <a:r>
              <a:rPr lang="et-EE" dirty="0">
                <a:latin typeface="+mn-lt"/>
              </a:rPr>
              <a:t>ja realiseerimine toimuvad vaheldumisi</a:t>
            </a:r>
          </a:p>
          <a:p>
            <a:pPr lvl="0"/>
            <a:r>
              <a:rPr lang="et-EE" dirty="0">
                <a:latin typeface="+mn-lt"/>
              </a:rPr>
              <a:t>Formaalne süsteemi mudel (</a:t>
            </a:r>
            <a:r>
              <a:rPr lang="et-EE" dirty="0" err="1">
                <a:latin typeface="+mn-lt"/>
              </a:rPr>
              <a:t>Formal</a:t>
            </a:r>
            <a:r>
              <a:rPr lang="et-EE" dirty="0">
                <a:latin typeface="+mn-lt"/>
              </a:rPr>
              <a:t> </a:t>
            </a:r>
            <a:r>
              <a:rPr lang="et-EE" dirty="0" err="1">
                <a:latin typeface="+mn-lt"/>
              </a:rPr>
              <a:t>system</a:t>
            </a:r>
            <a:r>
              <a:rPr lang="et-EE" dirty="0">
                <a:latin typeface="+mn-lt"/>
              </a:rPr>
              <a:t> </a:t>
            </a:r>
            <a:r>
              <a:rPr lang="et-EE" dirty="0" err="1">
                <a:latin typeface="+mn-lt"/>
              </a:rPr>
              <a:t>developm</a:t>
            </a:r>
            <a:r>
              <a:rPr lang="et-EE" dirty="0">
                <a:latin typeface="+mn-lt"/>
              </a:rPr>
              <a:t>.)</a:t>
            </a:r>
          </a:p>
          <a:p>
            <a:pPr lvl="1" rtl="0" hangingPunct="0"/>
            <a:r>
              <a:rPr lang="et-EE" dirty="0">
                <a:latin typeface="+mn-lt"/>
              </a:rPr>
              <a:t>Süsteemi matemaatiline mudel teisendatakse samm-sammult realisatsiooniks</a:t>
            </a:r>
          </a:p>
          <a:p>
            <a:pPr lvl="0"/>
            <a:r>
              <a:rPr lang="et-EE" dirty="0">
                <a:latin typeface="+mn-lt"/>
              </a:rPr>
              <a:t>Korduvkasutusele tuginev mudel (</a:t>
            </a:r>
            <a:r>
              <a:rPr lang="et-EE" dirty="0" err="1">
                <a:latin typeface="+mn-lt"/>
              </a:rPr>
              <a:t>Reuse-based</a:t>
            </a:r>
            <a:r>
              <a:rPr lang="et-EE" dirty="0">
                <a:latin typeface="+mn-lt"/>
              </a:rPr>
              <a:t> </a:t>
            </a:r>
            <a:r>
              <a:rPr lang="et-EE" dirty="0" err="1">
                <a:latin typeface="+mn-lt"/>
              </a:rPr>
              <a:t>development</a:t>
            </a:r>
            <a:r>
              <a:rPr lang="et-EE" dirty="0">
                <a:latin typeface="+mn-lt"/>
              </a:rPr>
              <a:t>)</a:t>
            </a:r>
          </a:p>
          <a:p>
            <a:pPr lvl="1" rtl="0" hangingPunct="0"/>
            <a:r>
              <a:rPr lang="et-EE" dirty="0">
                <a:latin typeface="+mn-lt"/>
              </a:rPr>
              <a:t>Süsteem pannakse osalisel kokku varem kasutatud </a:t>
            </a:r>
            <a:r>
              <a:rPr lang="et-EE" dirty="0" smtClean="0">
                <a:latin typeface="+mn-lt"/>
              </a:rPr>
              <a:t>osadest</a:t>
            </a:r>
            <a:endParaRPr lang="et-EE" dirty="0">
              <a:latin typeface="+mn-lt"/>
            </a:endParaRPr>
          </a:p>
        </p:txBody>
      </p:sp>
      <p:sp>
        <p:nvSpPr>
          <p:cNvPr id="4" name="Title 3"/>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3" name="Text Placeholder 2"/>
          <p:cNvSpPr txBox="1">
            <a:spLocks noGrp="1"/>
          </p:cNvSpPr>
          <p:nvPr>
            <p:ph type="body" idx="4294967295"/>
          </p:nvPr>
        </p:nvSpPr>
        <p:spPr>
          <a:xfrm>
            <a:off x="0" y="1563688"/>
            <a:ext cx="9720832" cy="5384501"/>
          </a:xfrm>
        </p:spPr>
        <p:txBody>
          <a:bodyPr>
            <a:normAutofit fontScale="700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smtClean="0">
                <a:latin typeface="+mn-lt"/>
              </a:rPr>
              <a:t>Prototüüpmiine </a:t>
            </a:r>
            <a:r>
              <a:rPr lang="et-EE" dirty="0">
                <a:latin typeface="+mn-lt"/>
              </a:rPr>
              <a:t>(</a:t>
            </a:r>
            <a:r>
              <a:rPr lang="et-EE" dirty="0" err="1">
                <a:latin typeface="+mn-lt"/>
              </a:rPr>
              <a:t>Prototyping</a:t>
            </a:r>
            <a:r>
              <a:rPr lang="et-EE" dirty="0">
                <a:latin typeface="+mn-lt"/>
              </a:rPr>
              <a:t> </a:t>
            </a:r>
            <a:r>
              <a:rPr lang="et-EE" dirty="0" err="1">
                <a:latin typeface="+mn-lt"/>
              </a:rPr>
              <a:t>model</a:t>
            </a:r>
            <a:r>
              <a:rPr lang="et-EE" dirty="0" smtClean="0">
                <a:latin typeface="+mn-lt"/>
              </a:rPr>
              <a:t>)</a:t>
            </a:r>
          </a:p>
          <a:p>
            <a:pPr lvl="1"/>
            <a:r>
              <a:rPr lang="et-EE" dirty="0">
                <a:latin typeface="+mn-lt"/>
              </a:rPr>
              <a:t>Ebaselged detailid, valmis kestale hakatakse funktsioone lisama</a:t>
            </a:r>
          </a:p>
          <a:p>
            <a:pPr lvl="0"/>
            <a:r>
              <a:rPr lang="et-EE" dirty="0" smtClean="0">
                <a:latin typeface="+mn-lt"/>
              </a:rPr>
              <a:t>RUP-mudel</a:t>
            </a:r>
            <a:endParaRPr lang="et-EE" dirty="0">
              <a:latin typeface="+mn-lt"/>
            </a:endParaRPr>
          </a:p>
          <a:p>
            <a:pPr lvl="0"/>
            <a:r>
              <a:rPr lang="et-EE" dirty="0" smtClean="0">
                <a:latin typeface="+mn-lt"/>
              </a:rPr>
              <a:t>WINWIN </a:t>
            </a:r>
            <a:r>
              <a:rPr lang="et-EE" dirty="0">
                <a:latin typeface="+mn-lt"/>
              </a:rPr>
              <a:t>spiraalmudel (WINWIN </a:t>
            </a:r>
            <a:r>
              <a:rPr lang="et-EE" dirty="0" err="1">
                <a:latin typeface="+mn-lt"/>
              </a:rPr>
              <a:t>spiral</a:t>
            </a:r>
            <a:r>
              <a:rPr lang="et-EE" dirty="0">
                <a:latin typeface="+mn-lt"/>
              </a:rPr>
              <a:t> </a:t>
            </a:r>
            <a:r>
              <a:rPr lang="et-EE" dirty="0" err="1">
                <a:latin typeface="+mn-lt"/>
              </a:rPr>
              <a:t>model</a:t>
            </a:r>
            <a:r>
              <a:rPr lang="et-EE" dirty="0">
                <a:latin typeface="+mn-lt"/>
              </a:rPr>
              <a:t>)</a:t>
            </a:r>
          </a:p>
          <a:p>
            <a:pPr lvl="1" rtl="0" hangingPunct="0"/>
            <a:r>
              <a:rPr lang="et-EE" dirty="0" err="1">
                <a:latin typeface="+mn-lt"/>
              </a:rPr>
              <a:t>Boehm'i</a:t>
            </a:r>
            <a:r>
              <a:rPr lang="et-EE" dirty="0">
                <a:latin typeface="+mn-lt"/>
              </a:rPr>
              <a:t> spiraalmudeli edasiarendus, aluseks sisukad läbirääkimised </a:t>
            </a:r>
            <a:r>
              <a:rPr lang="et-EE" dirty="0" smtClean="0">
                <a:latin typeface="+mn-lt"/>
              </a:rPr>
              <a:t>kliendiga</a:t>
            </a:r>
            <a:endParaRPr lang="et-EE" dirty="0">
              <a:latin typeface="+mn-lt"/>
            </a:endParaRPr>
          </a:p>
          <a:p>
            <a:pPr lvl="0"/>
            <a:r>
              <a:rPr lang="et-EE" dirty="0">
                <a:latin typeface="+mn-lt"/>
              </a:rPr>
              <a:t>RAD-mudel (Rapid </a:t>
            </a:r>
            <a:r>
              <a:rPr lang="et-EE" dirty="0" err="1">
                <a:latin typeface="+mn-lt"/>
              </a:rPr>
              <a:t>Application</a:t>
            </a:r>
            <a:r>
              <a:rPr lang="et-EE" dirty="0">
                <a:latin typeface="+mn-lt"/>
              </a:rPr>
              <a:t> </a:t>
            </a:r>
            <a:r>
              <a:rPr lang="et-EE" dirty="0" err="1">
                <a:latin typeface="+mn-lt"/>
              </a:rPr>
              <a:t>Development</a:t>
            </a:r>
            <a:r>
              <a:rPr lang="et-EE" dirty="0">
                <a:latin typeface="+mn-lt"/>
              </a:rPr>
              <a:t>)</a:t>
            </a:r>
          </a:p>
          <a:p>
            <a:pPr lvl="1" rtl="0" hangingPunct="0"/>
            <a:r>
              <a:rPr lang="et-EE" dirty="0" err="1">
                <a:latin typeface="+mn-lt"/>
              </a:rPr>
              <a:t>inkrementaalne</a:t>
            </a:r>
            <a:r>
              <a:rPr lang="et-EE" dirty="0">
                <a:latin typeface="+mn-lt"/>
              </a:rPr>
              <a:t> arendusprotsess, lühike </a:t>
            </a:r>
            <a:r>
              <a:rPr lang="et-EE" dirty="0" smtClean="0">
                <a:latin typeface="+mn-lt"/>
              </a:rPr>
              <a:t>realisatsioonifaas</a:t>
            </a:r>
            <a:endParaRPr lang="et-EE" dirty="0">
              <a:latin typeface="+mn-lt"/>
            </a:endParaRPr>
          </a:p>
          <a:p>
            <a:pPr lvl="0"/>
            <a:r>
              <a:rPr lang="et-EE" dirty="0">
                <a:latin typeface="+mn-lt"/>
              </a:rPr>
              <a:t>Komponenttehnoloogiale tuginev mudel (</a:t>
            </a:r>
            <a:r>
              <a:rPr lang="et-EE" dirty="0" err="1">
                <a:latin typeface="+mn-lt"/>
              </a:rPr>
              <a:t>Component-based</a:t>
            </a:r>
            <a:r>
              <a:rPr lang="et-EE" dirty="0">
                <a:latin typeface="+mn-lt"/>
              </a:rPr>
              <a:t> </a:t>
            </a:r>
            <a:r>
              <a:rPr lang="et-EE" dirty="0" err="1">
                <a:latin typeface="+mn-lt"/>
              </a:rPr>
              <a:t>development</a:t>
            </a:r>
            <a:r>
              <a:rPr lang="et-EE" dirty="0">
                <a:latin typeface="+mn-lt"/>
              </a:rPr>
              <a:t> </a:t>
            </a:r>
            <a:r>
              <a:rPr lang="et-EE" dirty="0" err="1">
                <a:latin typeface="+mn-lt"/>
              </a:rPr>
              <a:t>model</a:t>
            </a:r>
            <a:r>
              <a:rPr lang="et-EE" dirty="0">
                <a:latin typeface="+mn-lt"/>
              </a:rPr>
              <a:t>)</a:t>
            </a:r>
          </a:p>
          <a:p>
            <a:pPr lvl="1" rtl="0" hangingPunct="0"/>
            <a:r>
              <a:rPr lang="et-EE" dirty="0">
                <a:latin typeface="+mn-lt"/>
              </a:rPr>
              <a:t>Komponentide kasutamine, peamiselt objektorienteeritud arenduse </a:t>
            </a:r>
            <a:r>
              <a:rPr lang="et-EE" dirty="0" smtClean="0">
                <a:latin typeface="+mn-lt"/>
              </a:rPr>
              <a:t>puhul</a:t>
            </a:r>
            <a:endParaRPr lang="et-EE" dirty="0">
              <a:latin typeface="+mn-lt"/>
            </a:endParaRPr>
          </a:p>
          <a:p>
            <a:r>
              <a:rPr lang="et-EE" dirty="0" err="1" smtClean="0">
                <a:latin typeface="+mn-lt"/>
              </a:rPr>
              <a:t>Agiilne</a:t>
            </a:r>
            <a:r>
              <a:rPr lang="et-EE" dirty="0" smtClean="0">
                <a:latin typeface="+mn-lt"/>
              </a:rPr>
              <a:t> mudel</a:t>
            </a:r>
          </a:p>
          <a:p>
            <a:pPr lvl="1"/>
            <a:r>
              <a:rPr lang="et-EE" dirty="0" smtClean="0">
                <a:latin typeface="+mn-lt"/>
              </a:rPr>
              <a:t>Iteratsiooni mudel</a:t>
            </a:r>
            <a:endParaRPr lang="et-EE" dirty="0">
              <a:latin typeface="+mn-lt"/>
            </a:endParaRPr>
          </a:p>
        </p:txBody>
      </p:sp>
      <p:sp>
        <p:nvSpPr>
          <p:cNvPr id="4" name="Title 3"/>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Infosüsteemi elutsükli mudelid</a:t>
            </a:r>
          </a:p>
        </p:txBody>
      </p:sp>
      <p:grpSp>
        <p:nvGrpSpPr>
          <p:cNvPr id="3" name="Group 2"/>
          <p:cNvGrpSpPr/>
          <p:nvPr/>
        </p:nvGrpSpPr>
        <p:grpSpPr>
          <a:xfrm>
            <a:off x="1656000" y="2232000"/>
            <a:ext cx="6551999" cy="3887999"/>
            <a:chOff x="1655999" y="2232000"/>
            <a:chExt cx="6552000" cy="3887999"/>
          </a:xfrm>
        </p:grpSpPr>
        <p:sp>
          <p:nvSpPr>
            <p:cNvPr id="4" name="Rectangle 3"/>
            <p:cNvSpPr/>
            <p:nvPr/>
          </p:nvSpPr>
          <p:spPr>
            <a:xfrm>
              <a:off x="1655999" y="2232720"/>
              <a:ext cx="6552000" cy="3887279"/>
            </a:xfrm>
            <a:prstGeom prst="rect">
              <a:avLst/>
            </a:prstGeom>
            <a:noFill/>
            <a:ln>
              <a:noFill/>
              <a:prstDash val="solid"/>
            </a:ln>
          </p:spPr>
          <p:txBody>
            <a:bodyPr vert="horz" wrap="square" lIns="158760" tIns="82440" rIns="158760" bIns="82440" anchor="t" anchorCtr="0" compatLnSpc="0"/>
            <a:lstStyle/>
            <a:p>
              <a:pPr hangingPunct="0"/>
              <a:endParaRPr lang="et-EE">
                <a:latin typeface="Arial" pitchFamily="18"/>
                <a:ea typeface="Microsoft YaHei" pitchFamily="2"/>
                <a:cs typeface="Mangal" pitchFamily="2"/>
              </a:endParaRPr>
            </a:p>
          </p:txBody>
        </p:sp>
        <p:sp>
          <p:nvSpPr>
            <p:cNvPr id="5" name="Straight Connector 4"/>
            <p:cNvSpPr/>
            <p:nvPr/>
          </p:nvSpPr>
          <p:spPr>
            <a:xfrm flipV="1">
              <a:off x="1655999" y="2232000"/>
              <a:ext cx="6551641" cy="3806640"/>
            </a:xfrm>
            <a:prstGeom prst="line">
              <a:avLst/>
            </a:prstGeom>
            <a:noFill/>
            <a:ln w="9360">
              <a:solidFill>
                <a:srgbClr val="000000"/>
              </a:solidFill>
              <a:prstDash val="solid"/>
              <a:miter/>
              <a:tailEnd type="arrow"/>
            </a:ln>
          </p:spPr>
          <p:txBody>
            <a:bodyPr vert="horz" wrap="square" lIns="158760" tIns="82440" rIns="158760" bIns="82440" anchor="t" anchorCtr="0" compatLnSpc="0"/>
            <a:lstStyle/>
            <a:p>
              <a:pPr hangingPunct="0"/>
              <a:endParaRPr lang="et-EE">
                <a:latin typeface="Arial" pitchFamily="18"/>
                <a:ea typeface="Microsoft YaHei" pitchFamily="2"/>
                <a:cs typeface="Mangal" pitchFamily="2"/>
              </a:endParaRPr>
            </a:p>
          </p:txBody>
        </p:sp>
        <p:sp>
          <p:nvSpPr>
            <p:cNvPr id="6" name="TextBox 5"/>
            <p:cNvSpPr txBox="1"/>
            <p:nvPr/>
          </p:nvSpPr>
          <p:spPr>
            <a:xfrm>
              <a:off x="2202119" y="5766120"/>
              <a:ext cx="259344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a:latin typeface="Times New Roman" pitchFamily="18"/>
                  <a:ea typeface="Times New Roman" pitchFamily="18"/>
                  <a:cs typeface="Times New Roman" pitchFamily="18"/>
                </a:rPr>
                <a:t>WATERFALL</a:t>
              </a:r>
              <a:r>
                <a:rPr lang="et-EE" sz="1200">
                  <a:latin typeface="Times New Roman" pitchFamily="18"/>
                  <a:ea typeface="Times New Roman" pitchFamily="18"/>
                  <a:cs typeface="Times New Roman" pitchFamily="18"/>
                </a:rPr>
                <a:t> - järjepidev</a:t>
              </a:r>
            </a:p>
          </p:txBody>
        </p:sp>
        <p:sp>
          <p:nvSpPr>
            <p:cNvPr id="7" name="TextBox 6"/>
            <p:cNvSpPr txBox="1"/>
            <p:nvPr/>
          </p:nvSpPr>
          <p:spPr>
            <a:xfrm>
              <a:off x="4113000" y="4679280"/>
              <a:ext cx="2184119" cy="81612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RUP/EUP</a:t>
              </a:r>
              <a:r>
                <a:rPr lang="et-EE" sz="1200" dirty="0">
                  <a:latin typeface="Times New Roman" pitchFamily="18"/>
                  <a:ea typeface="Times New Roman" pitchFamily="18"/>
                  <a:cs typeface="Times New Roman" pitchFamily="18"/>
                </a:rPr>
                <a:t> – järjepidevus on suur, iteratsioon on väike</a:t>
              </a:r>
            </a:p>
          </p:txBody>
        </p:sp>
        <p:sp>
          <p:nvSpPr>
            <p:cNvPr id="8" name="TextBox 7"/>
            <p:cNvSpPr txBox="1"/>
            <p:nvPr/>
          </p:nvSpPr>
          <p:spPr>
            <a:xfrm>
              <a:off x="7115759" y="3212062"/>
              <a:ext cx="95544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SCRUM</a:t>
              </a:r>
            </a:p>
          </p:txBody>
        </p:sp>
        <p:sp>
          <p:nvSpPr>
            <p:cNvPr id="9" name="TextBox 8"/>
            <p:cNvSpPr txBox="1"/>
            <p:nvPr/>
          </p:nvSpPr>
          <p:spPr>
            <a:xfrm>
              <a:off x="7524719" y="2664379"/>
              <a:ext cx="54648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XP</a:t>
              </a:r>
            </a:p>
          </p:txBody>
        </p:sp>
        <p:sp>
          <p:nvSpPr>
            <p:cNvPr id="10" name="TextBox 9"/>
            <p:cNvSpPr txBox="1"/>
            <p:nvPr/>
          </p:nvSpPr>
          <p:spPr>
            <a:xfrm>
              <a:off x="3157559" y="5222160"/>
              <a:ext cx="68256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RAD</a:t>
              </a:r>
            </a:p>
          </p:txBody>
        </p:sp>
        <p:sp>
          <p:nvSpPr>
            <p:cNvPr id="11" name="TextBox 10"/>
            <p:cNvSpPr txBox="1"/>
            <p:nvPr/>
          </p:nvSpPr>
          <p:spPr>
            <a:xfrm>
              <a:off x="5068440" y="4134960"/>
              <a:ext cx="136548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MOF ja MSF</a:t>
              </a:r>
            </a:p>
          </p:txBody>
        </p:sp>
        <p:sp>
          <p:nvSpPr>
            <p:cNvPr id="12" name="TextBox 11"/>
            <p:cNvSpPr txBox="1"/>
            <p:nvPr/>
          </p:nvSpPr>
          <p:spPr>
            <a:xfrm>
              <a:off x="7115759" y="2911679"/>
              <a:ext cx="81900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AGILE</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pic>
        <p:nvPicPr>
          <p:cNvPr id="2" name="Picture Placeholder 1"/>
          <p:cNvPicPr>
            <a:picLocks noGrp="1" noChangeAspect="1"/>
          </p:cNvPicPr>
          <p:nvPr>
            <p:ph type="pic" idx="4294967295"/>
          </p:nvPr>
        </p:nvPicPr>
        <p:blipFill>
          <a:blip r:embed="rId3">
            <a:lum/>
            <a:alphaModFix/>
          </a:blip>
          <a:srcRect/>
          <a:stretch>
            <a:fillRect/>
          </a:stretch>
        </p:blipFill>
        <p:spPr>
          <a:xfrm>
            <a:off x="1367904" y="1619250"/>
            <a:ext cx="7631112" cy="5184775"/>
          </a:xfrm>
        </p:spPr>
      </p:pic>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Koskmudel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Koskmudel</a:t>
            </a:r>
          </a:p>
        </p:txBody>
      </p:sp>
      <p:pic>
        <p:nvPicPr>
          <p:cNvPr id="3" name="Picture 2"/>
          <p:cNvPicPr>
            <a:picLocks noChangeAspect="1"/>
          </p:cNvPicPr>
          <p:nvPr/>
        </p:nvPicPr>
        <p:blipFill>
          <a:blip r:embed="rId3">
            <a:lum/>
            <a:alphaModFix/>
          </a:blip>
          <a:srcRect/>
          <a:stretch>
            <a:fillRect/>
          </a:stretch>
        </p:blipFill>
        <p:spPr>
          <a:xfrm>
            <a:off x="288000" y="1512000"/>
            <a:ext cx="9576000" cy="5694841"/>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5107706"/>
          </a:xfrm>
        </p:spPr>
        <p:txBody>
          <a:bodyPr>
            <a:normAutofit fontScale="550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sz="5100" dirty="0">
                <a:latin typeface="+mn-lt"/>
              </a:rPr>
              <a:t>Nõuete analüüs ja kirjeldamine</a:t>
            </a:r>
            <a:r>
              <a:rPr lang="et-EE" dirty="0">
                <a:latin typeface="+mn-lt"/>
              </a:rPr>
              <a:t>:</a:t>
            </a:r>
          </a:p>
          <a:p>
            <a:pPr lvl="1" rtl="0" hangingPunct="0"/>
            <a:r>
              <a:rPr lang="et-EE" sz="3400" dirty="0">
                <a:latin typeface="+mn-lt"/>
              </a:rPr>
              <a:t>süsteemianalüüs</a:t>
            </a:r>
          </a:p>
          <a:p>
            <a:pPr lvl="1" rtl="0" hangingPunct="0"/>
            <a:r>
              <a:rPr lang="et-EE" sz="3400" dirty="0">
                <a:latin typeface="+mn-lt"/>
              </a:rPr>
              <a:t>tarkvaraanalüüs</a:t>
            </a:r>
          </a:p>
          <a:p>
            <a:r>
              <a:rPr lang="et-EE" sz="5100" dirty="0">
                <a:latin typeface="+mn-lt"/>
              </a:rPr>
              <a:t>Tarkvara disain:</a:t>
            </a:r>
          </a:p>
          <a:p>
            <a:pPr lvl="1" rtl="0" hangingPunct="0"/>
            <a:r>
              <a:rPr lang="et-EE" sz="3400" dirty="0">
                <a:latin typeface="+mn-lt"/>
              </a:rPr>
              <a:t>andmestruktuurid</a:t>
            </a:r>
          </a:p>
          <a:p>
            <a:pPr lvl="1" rtl="0" hangingPunct="0"/>
            <a:r>
              <a:rPr lang="et-EE" sz="3400" dirty="0">
                <a:latin typeface="+mn-lt"/>
              </a:rPr>
              <a:t>tarkvara arhitektuur</a:t>
            </a:r>
          </a:p>
          <a:p>
            <a:pPr lvl="1" rtl="0" hangingPunct="0"/>
            <a:r>
              <a:rPr lang="et-EE" sz="3400" dirty="0">
                <a:latin typeface="+mn-lt"/>
              </a:rPr>
              <a:t>liideste omadused</a:t>
            </a:r>
          </a:p>
          <a:p>
            <a:pPr lvl="1" rtl="0" hangingPunct="0"/>
            <a:r>
              <a:rPr lang="et-EE" sz="3400" dirty="0">
                <a:latin typeface="+mn-lt"/>
              </a:rPr>
              <a:t>algoritmilised detailid</a:t>
            </a:r>
          </a:p>
          <a:p>
            <a:pPr lvl="0"/>
            <a:r>
              <a:rPr lang="et-EE" sz="5100" dirty="0">
                <a:latin typeface="+mn-lt"/>
              </a:rPr>
              <a:t>Realisatsioon:</a:t>
            </a:r>
          </a:p>
          <a:p>
            <a:pPr lvl="1" rtl="0" hangingPunct="0"/>
            <a:r>
              <a:rPr lang="et-EE" sz="3400" dirty="0">
                <a:latin typeface="+mn-lt"/>
              </a:rPr>
              <a:t>luuakse programmiosad</a:t>
            </a:r>
          </a:p>
          <a:p>
            <a:pPr lvl="1" rtl="0" hangingPunct="0"/>
            <a:r>
              <a:rPr lang="et-EE" sz="3400" dirty="0">
                <a:latin typeface="+mn-lt"/>
              </a:rPr>
              <a:t>luuakse moodulid (programmiosad ühendatakse)</a:t>
            </a:r>
          </a:p>
          <a:p>
            <a:pPr lvl="1" rtl="0" hangingPunct="0"/>
            <a:r>
              <a:rPr lang="et-EE" sz="3400" dirty="0">
                <a:latin typeface="+mn-lt"/>
              </a:rPr>
              <a:t>kõike testitakse eraldi</a:t>
            </a:r>
          </a:p>
        </p:txBody>
      </p:sp>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Koskmudel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648824" cy="5107706"/>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a:latin typeface="+mn-lt"/>
              </a:rPr>
              <a:t>Integratsioon ja süsteemi testimine</a:t>
            </a:r>
            <a:r>
              <a:rPr lang="et-EE" sz="4000" dirty="0">
                <a:latin typeface="+mn-lt"/>
              </a:rPr>
              <a:t>:</a:t>
            </a:r>
          </a:p>
          <a:p>
            <a:pPr lvl="1" rtl="0" hangingPunct="0"/>
            <a:r>
              <a:rPr lang="et-EE" sz="2000" dirty="0">
                <a:latin typeface="+mn-lt"/>
              </a:rPr>
              <a:t>programmid ja moodulid ühendatakse</a:t>
            </a:r>
          </a:p>
          <a:p>
            <a:pPr lvl="1" rtl="0" hangingPunct="0"/>
            <a:r>
              <a:rPr lang="et-EE" sz="2000" dirty="0">
                <a:latin typeface="+mn-lt"/>
              </a:rPr>
              <a:t>testitakse süsteemi </a:t>
            </a:r>
            <a:r>
              <a:rPr lang="et-EE" sz="2000" dirty="0" smtClean="0">
                <a:latin typeface="+mn-lt"/>
              </a:rPr>
              <a:t>loogikat</a:t>
            </a:r>
            <a:endParaRPr lang="et-EE" sz="2000" dirty="0">
              <a:latin typeface="+mn-lt"/>
            </a:endParaRPr>
          </a:p>
          <a:p>
            <a:pPr lvl="1" rtl="0" hangingPunct="0"/>
            <a:r>
              <a:rPr lang="et-EE" sz="2000" dirty="0">
                <a:latin typeface="+mn-lt"/>
              </a:rPr>
              <a:t>testitakse vastavust nõuetele</a:t>
            </a:r>
          </a:p>
          <a:p>
            <a:pPr lvl="0"/>
            <a:r>
              <a:rPr lang="et-EE" dirty="0">
                <a:latin typeface="+mn-lt"/>
              </a:rPr>
              <a:t>Kasutamine ja hooldus:</a:t>
            </a:r>
          </a:p>
          <a:p>
            <a:pPr lvl="1" rtl="0" hangingPunct="0"/>
            <a:r>
              <a:rPr lang="et-EE" sz="2000" dirty="0">
                <a:latin typeface="+mn-lt"/>
              </a:rPr>
              <a:t>tarkvara kasutatakse</a:t>
            </a:r>
          </a:p>
          <a:p>
            <a:pPr lvl="1" rtl="0" hangingPunct="0"/>
            <a:r>
              <a:rPr lang="et-EE" sz="2000" dirty="0">
                <a:latin typeface="+mn-lt"/>
              </a:rPr>
              <a:t>tarkvara muudetakse / täiendatakse, sest</a:t>
            </a:r>
            <a:r>
              <a:rPr lang="et-EE" sz="2400" dirty="0">
                <a:latin typeface="+mn-lt"/>
              </a:rPr>
              <a:t>:</a:t>
            </a:r>
          </a:p>
          <a:p>
            <a:pPr lvl="2" rtl="0" hangingPunct="0"/>
            <a:r>
              <a:rPr lang="et-EE" sz="1800" dirty="0">
                <a:latin typeface="+mn-lt"/>
              </a:rPr>
              <a:t>kasutajad avastavad vigu</a:t>
            </a:r>
          </a:p>
          <a:p>
            <a:pPr lvl="2" rtl="0" hangingPunct="0"/>
            <a:r>
              <a:rPr lang="et-EE" sz="1800" dirty="0">
                <a:latin typeface="+mn-lt"/>
              </a:rPr>
              <a:t>ümbrus ja töökeskkond muutuvad</a:t>
            </a:r>
          </a:p>
          <a:p>
            <a:pPr lvl="2" rtl="0" hangingPunct="0"/>
            <a:r>
              <a:rPr lang="et-EE" sz="1800" dirty="0">
                <a:latin typeface="+mn-lt"/>
              </a:rPr>
              <a:t>klient tahab lisafunktsionaalsuseid</a:t>
            </a: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Tarkvara elutsükli mudelid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576816" cy="5035698"/>
          </a:xfrm>
        </p:spPr>
        <p:txBody>
          <a:bodyPr>
            <a:normAutofit lnSpcReduction="1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b="1" dirty="0">
                <a:latin typeface="+mn-lt"/>
              </a:rPr>
              <a:t>Puuduseks</a:t>
            </a:r>
            <a:r>
              <a:rPr lang="et-EE" dirty="0">
                <a:latin typeface="+mn-lt"/>
              </a:rPr>
              <a:t> on ebamugavus muudatuste sisseviimisel, kui protsess on kord käima lükatud</a:t>
            </a:r>
          </a:p>
          <a:p>
            <a:pPr lvl="1" rtl="0" hangingPunct="0"/>
            <a:r>
              <a:rPr lang="et-EE" sz="2200" dirty="0">
                <a:latin typeface="+mn-lt"/>
              </a:rPr>
              <a:t>Vajadus teha otsuseid varajastes faasides</a:t>
            </a:r>
          </a:p>
          <a:p>
            <a:pPr lvl="1" rtl="0" hangingPunct="0"/>
            <a:r>
              <a:rPr lang="et-EE" sz="2200" dirty="0">
                <a:latin typeface="+mn-lt"/>
              </a:rPr>
              <a:t>Võib tekkida halva struktuuriga süsteem</a:t>
            </a:r>
          </a:p>
          <a:p>
            <a:pPr lvl="1" rtl="0" hangingPunct="0"/>
            <a:r>
              <a:rPr lang="et-EE" sz="2200" dirty="0">
                <a:latin typeface="+mn-lt"/>
              </a:rPr>
              <a:t>Projekti paindumatu jaotus faasideks</a:t>
            </a:r>
          </a:p>
          <a:p>
            <a:pPr lvl="1" rtl="0" hangingPunct="0"/>
            <a:r>
              <a:rPr lang="et-EE" sz="2200" dirty="0">
                <a:latin typeface="+mn-lt"/>
              </a:rPr>
              <a:t>Raske on arvestada kliendi uute soovidega</a:t>
            </a:r>
          </a:p>
          <a:p>
            <a:pPr lvl="1" rtl="0" hangingPunct="0"/>
            <a:r>
              <a:rPr lang="et-EE" sz="2200" dirty="0">
                <a:latin typeface="+mn-lt"/>
              </a:rPr>
              <a:t>Klient peab olema kannatlik – esimesi tulemusi ei tule niipea</a:t>
            </a:r>
          </a:p>
          <a:p>
            <a:pPr lvl="0"/>
            <a:r>
              <a:rPr lang="et-EE" dirty="0">
                <a:latin typeface="+mn-lt"/>
              </a:rPr>
              <a:t>Mudel on </a:t>
            </a:r>
            <a:r>
              <a:rPr lang="et-EE" dirty="0" smtClean="0">
                <a:latin typeface="+mn-lt"/>
              </a:rPr>
              <a:t>kasutatav siis</a:t>
            </a:r>
            <a:r>
              <a:rPr lang="et-EE" dirty="0">
                <a:latin typeface="+mn-lt"/>
              </a:rPr>
              <a:t>, kui nõudmised on hästi selged ja tarkvara suhteliselt väike</a:t>
            </a:r>
          </a:p>
        </p:txBody>
      </p:sp>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Koskmudel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3" name="AutoShape 2" descr="http://en.wikipedia.org/wiki/Special:FilePath/Spiral%20model%20%28Boehm,%201988%29.svg"/>
          <p:cNvSpPr>
            <a:spLocks noChangeAspect="1" noChangeArrowheads="1"/>
          </p:cNvSpPr>
          <p:nvPr/>
        </p:nvSpPr>
        <p:spPr bwMode="auto">
          <a:xfrm>
            <a:off x="155575" y="-1790700"/>
            <a:ext cx="4495800"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t-EE"/>
          </a:p>
        </p:txBody>
      </p:sp>
      <p:sp>
        <p:nvSpPr>
          <p:cNvPr id="4" name="AutoShape 4" descr="http://en.wikipedia.org/wiki/Special:FilePath/Spiral%20model%20%28Boehm,%201988%29.svg"/>
          <p:cNvSpPr>
            <a:spLocks noChangeAspect="1" noChangeArrowheads="1"/>
          </p:cNvSpPr>
          <p:nvPr/>
        </p:nvSpPr>
        <p:spPr bwMode="auto">
          <a:xfrm>
            <a:off x="863848" y="1187549"/>
            <a:ext cx="4495800"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t-EE"/>
          </a:p>
        </p:txBody>
      </p:sp>
      <p:pic>
        <p:nvPicPr>
          <p:cNvPr id="5" name="Picture 4"/>
          <p:cNvPicPr>
            <a:picLocks noChangeAspect="1"/>
          </p:cNvPicPr>
          <p:nvPr/>
        </p:nvPicPr>
        <p:blipFill>
          <a:blip r:embed="rId3"/>
          <a:stretch>
            <a:fillRect/>
          </a:stretch>
        </p:blipFill>
        <p:spPr>
          <a:xfrm>
            <a:off x="1655936" y="146669"/>
            <a:ext cx="7992888" cy="659016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Agenda	</a:t>
            </a:r>
          </a:p>
        </p:txBody>
      </p:sp>
      <p:sp>
        <p:nvSpPr>
          <p:cNvPr id="3" name="Text Placeholder 2"/>
          <p:cNvSpPr txBox="1">
            <a:spLocks noGrp="1"/>
          </p:cNvSpPr>
          <p:nvPr>
            <p:ph type="body" idx="4294967295"/>
          </p:nvPr>
        </p:nvSpPr>
        <p:spPr>
          <a:xfrm>
            <a:off x="0" y="1768475"/>
            <a:ext cx="8870950" cy="4384675"/>
          </a:xfrm>
        </p:spPr>
        <p:txBody>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smtClean="0">
                <a:latin typeface="+mn-lt"/>
              </a:rPr>
              <a:t>Tarkvara protsessid</a:t>
            </a:r>
            <a:endParaRPr lang="et-EE" dirty="0">
              <a:latin typeface="+mn-lt"/>
            </a:endParaRPr>
          </a:p>
          <a:p>
            <a:pPr lvl="0"/>
            <a:r>
              <a:rPr lang="et-EE" dirty="0">
                <a:latin typeface="+mn-lt"/>
              </a:rPr>
              <a:t>Tarkvara elutsükli mudelid</a:t>
            </a:r>
          </a:p>
          <a:p>
            <a:pPr lvl="0"/>
            <a:r>
              <a:rPr lang="et-EE" dirty="0">
                <a:latin typeface="+mn-lt"/>
              </a:rPr>
              <a:t>Hankija osalus hankes</a:t>
            </a:r>
          </a:p>
          <a:p>
            <a:pPr lvl="0"/>
            <a:r>
              <a:rPr lang="et-EE" dirty="0" smtClean="0">
                <a:latin typeface="+mn-lt"/>
              </a:rPr>
              <a:t>Nõuete </a:t>
            </a:r>
            <a:r>
              <a:rPr lang="et-EE" dirty="0">
                <a:latin typeface="+mn-lt"/>
              </a:rPr>
              <a:t>muudatuste haldamine</a:t>
            </a:r>
          </a:p>
          <a:p>
            <a:pPr lvl="0"/>
            <a:r>
              <a:rPr lang="et-EE" dirty="0">
                <a:latin typeface="+mn-lt"/>
              </a:rPr>
              <a:t>Vastuvõtmise plaan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720832" cy="4747666"/>
          </a:xfrm>
        </p:spPr>
        <p:txBody>
          <a:bodyPr>
            <a:normAutofit fontScale="700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gn="just">
              <a:lnSpc>
                <a:spcPct val="150000"/>
              </a:lnSpc>
            </a:pPr>
            <a:r>
              <a:rPr lang="et-EE" b="1" dirty="0">
                <a:latin typeface="+mn-lt"/>
              </a:rPr>
              <a:t>RAD </a:t>
            </a:r>
            <a:r>
              <a:rPr lang="et-EE" b="1" dirty="0" smtClean="0">
                <a:latin typeface="+mn-lt"/>
              </a:rPr>
              <a:t>põhimõtted</a:t>
            </a:r>
          </a:p>
          <a:p>
            <a:pPr lvl="1" algn="just">
              <a:lnSpc>
                <a:spcPct val="120000"/>
              </a:lnSpc>
            </a:pPr>
            <a:r>
              <a:rPr lang="et-EE" sz="2900" dirty="0" smtClean="0">
                <a:latin typeface="+mn-lt"/>
              </a:rPr>
              <a:t>Vara </a:t>
            </a:r>
            <a:r>
              <a:rPr lang="et-EE" sz="2900" dirty="0">
                <a:latin typeface="+mn-lt"/>
              </a:rPr>
              <a:t>peab olema suunatud arendamise aja </a:t>
            </a:r>
            <a:r>
              <a:rPr lang="et-EE" sz="2900" dirty="0" smtClean="0">
                <a:latin typeface="+mn-lt"/>
              </a:rPr>
              <a:t>vähendamiseks</a:t>
            </a:r>
          </a:p>
          <a:p>
            <a:pPr lvl="1" algn="just">
              <a:lnSpc>
                <a:spcPct val="120000"/>
              </a:lnSpc>
            </a:pPr>
            <a:r>
              <a:rPr lang="et-EE" sz="2900" dirty="0" smtClean="0">
                <a:latin typeface="+mn-lt"/>
              </a:rPr>
              <a:t>Toote </a:t>
            </a:r>
            <a:r>
              <a:rPr lang="et-EE" sz="2900" dirty="0">
                <a:latin typeface="+mn-lt"/>
              </a:rPr>
              <a:t>prototüübi loomine kliendi nõudmiste </a:t>
            </a:r>
            <a:r>
              <a:rPr lang="et-EE" sz="2900" dirty="0" smtClean="0">
                <a:latin typeface="+mn-lt"/>
              </a:rPr>
              <a:t>täpsustamiseks</a:t>
            </a:r>
          </a:p>
          <a:p>
            <a:pPr lvl="1" algn="just">
              <a:lnSpc>
                <a:spcPct val="120000"/>
              </a:lnSpc>
            </a:pPr>
            <a:r>
              <a:rPr lang="et-EE" sz="2900" dirty="0" smtClean="0">
                <a:latin typeface="+mn-lt"/>
              </a:rPr>
              <a:t>Arendamise perioodilisus: toode iga uus versioon põhineb kliendi eelmise versiooni tulemuse hindamisel</a:t>
            </a:r>
          </a:p>
          <a:p>
            <a:pPr lvl="1" algn="just">
              <a:lnSpc>
                <a:spcPct val="120000"/>
              </a:lnSpc>
            </a:pPr>
            <a:r>
              <a:rPr lang="et-EE" sz="2900" dirty="0" smtClean="0">
                <a:latin typeface="+mn-lt"/>
              </a:rPr>
              <a:t>Versiooni </a:t>
            </a:r>
            <a:r>
              <a:rPr lang="et-EE" sz="2900" dirty="0">
                <a:latin typeface="+mn-lt"/>
              </a:rPr>
              <a:t>arendamise aja vähendamine juba olemas olevate moodulite üleviimise ja funktsioonide lisamise tõttu uute </a:t>
            </a:r>
            <a:r>
              <a:rPr lang="et-EE" sz="2900" dirty="0" smtClean="0">
                <a:latin typeface="+mn-lt"/>
              </a:rPr>
              <a:t>versiooni</a:t>
            </a:r>
          </a:p>
          <a:p>
            <a:pPr lvl="1" algn="just">
              <a:lnSpc>
                <a:spcPct val="120000"/>
              </a:lnSpc>
            </a:pPr>
            <a:r>
              <a:rPr lang="et-EE" sz="2900" dirty="0" smtClean="0">
                <a:latin typeface="+mn-lt"/>
              </a:rPr>
              <a:t>Arendajate </a:t>
            </a:r>
            <a:r>
              <a:rPr lang="et-EE" sz="2900" dirty="0">
                <a:latin typeface="+mn-lt"/>
              </a:rPr>
              <a:t>meeskond peab tegema tihedat koostööd, iga osaleja peab olema valmis täitma mitu </a:t>
            </a:r>
            <a:r>
              <a:rPr lang="et-EE" sz="2900" dirty="0" smtClean="0">
                <a:latin typeface="+mn-lt"/>
              </a:rPr>
              <a:t>kohustust</a:t>
            </a:r>
          </a:p>
          <a:p>
            <a:pPr lvl="1" algn="just">
              <a:lnSpc>
                <a:spcPct val="120000"/>
              </a:lnSpc>
            </a:pPr>
            <a:r>
              <a:rPr lang="et-EE" sz="2900" dirty="0" smtClean="0">
                <a:latin typeface="+mn-lt"/>
              </a:rPr>
              <a:t>Projekti </a:t>
            </a:r>
            <a:r>
              <a:rPr lang="et-EE" sz="2900" dirty="0">
                <a:latin typeface="+mn-lt"/>
              </a:rPr>
              <a:t>juhtimine peab vähendama toote arendamise tsüklit</a:t>
            </a:r>
          </a:p>
          <a:p>
            <a:pPr lvl="0">
              <a:lnSpc>
                <a:spcPct val="150000"/>
              </a:lnSpc>
              <a:buNone/>
            </a:pPr>
            <a:endParaRPr lang="et-EE" dirty="0"/>
          </a:p>
        </p:txBody>
      </p:sp>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br>
              <a:rPr lang="et-EE"/>
            </a:br>
            <a:r>
              <a:rPr lang="et-EE"/>
              <a:t>RAD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720832" cy="4384675"/>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sz="2800" dirty="0">
                <a:latin typeface="+mn-lt"/>
              </a:rPr>
              <a:t>Suurte (kuid siiski liigenduvate) süsteemide korral on vaja palju inimressurssi</a:t>
            </a:r>
          </a:p>
          <a:p>
            <a:pPr lvl="0"/>
            <a:r>
              <a:rPr lang="et-EE" sz="2800" dirty="0" smtClean="0">
                <a:latin typeface="+mn-lt"/>
              </a:rPr>
              <a:t>Iga </a:t>
            </a:r>
            <a:r>
              <a:rPr lang="et-EE" sz="2800" dirty="0">
                <a:latin typeface="+mn-lt"/>
              </a:rPr>
              <a:t>rakenduse korral RAD ei sobi – nt kui süsteemi ei saa jaotada sobivatesse moodulitesse või kui on oluline töökiirus</a:t>
            </a:r>
          </a:p>
          <a:p>
            <a:pPr lvl="0"/>
            <a:r>
              <a:rPr lang="et-EE" sz="2800" dirty="0">
                <a:latin typeface="+mn-lt"/>
              </a:rPr>
              <a:t>Kui tehnilised riskid on kõrged – palju uut tehnoloogiat, tihe suhtlemine teiste rakendustega</a:t>
            </a:r>
          </a:p>
        </p:txBody>
      </p:sp>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RAD. Puudused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pic>
        <p:nvPicPr>
          <p:cNvPr id="2" name="Picture Placeholder 1"/>
          <p:cNvPicPr>
            <a:picLocks noGrp="1" noChangeAspect="1"/>
          </p:cNvPicPr>
          <p:nvPr>
            <p:ph type="pic" idx="4294967295"/>
          </p:nvPr>
        </p:nvPicPr>
        <p:blipFill>
          <a:blip r:embed="rId3">
            <a:lum/>
            <a:alphaModFix/>
          </a:blip>
          <a:srcRect/>
          <a:stretch>
            <a:fillRect/>
          </a:stretch>
        </p:blipFill>
        <p:spPr>
          <a:xfrm>
            <a:off x="1079872" y="1403573"/>
            <a:ext cx="7686675" cy="5286375"/>
          </a:xfrm>
        </p:spPr>
      </p:pic>
      <p:sp>
        <p:nvSpPr>
          <p:cNvPr id="3" name="Title 2"/>
          <p:cNvSpPr txBox="1">
            <a:spLocks noGrp="1"/>
          </p:cNvSpPr>
          <p:nvPr>
            <p:ph type="title" idx="4294967295"/>
          </p:nvPr>
        </p:nvSpPr>
        <p:spPr>
          <a:xfrm>
            <a:off x="1008063" y="301625"/>
            <a:ext cx="9072562"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504808" cy="5107706"/>
          </a:xfrm>
        </p:spPr>
        <p:txBody>
          <a:bodyPr>
            <a:normAutofit fontScale="475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nSpc>
                <a:spcPct val="150000"/>
              </a:lnSpc>
            </a:pPr>
            <a:r>
              <a:rPr lang="et-EE" sz="5100" b="1" dirty="0">
                <a:latin typeface="+mn-lt"/>
              </a:rPr>
              <a:t>RUP </a:t>
            </a:r>
            <a:r>
              <a:rPr lang="et-EE" sz="5100" b="1" dirty="0" smtClean="0">
                <a:latin typeface="+mn-lt"/>
              </a:rPr>
              <a:t>põhimõtted:</a:t>
            </a:r>
          </a:p>
          <a:p>
            <a:pPr lvl="1">
              <a:lnSpc>
                <a:spcPct val="120000"/>
              </a:lnSpc>
            </a:pPr>
            <a:r>
              <a:rPr lang="et-EE" sz="4200" dirty="0" smtClean="0">
                <a:latin typeface="+mn-lt"/>
              </a:rPr>
              <a:t>Varane </a:t>
            </a:r>
            <a:r>
              <a:rPr lang="et-EE" sz="4200" dirty="0">
                <a:latin typeface="+mn-lt"/>
              </a:rPr>
              <a:t>identifitseerimine ja pidev (projekti lõpuni) põhiriskide </a:t>
            </a:r>
            <a:r>
              <a:rPr lang="et-EE" sz="4200" dirty="0" smtClean="0">
                <a:latin typeface="+mn-lt"/>
              </a:rPr>
              <a:t>likvideerimine</a:t>
            </a:r>
          </a:p>
          <a:p>
            <a:pPr lvl="1">
              <a:lnSpc>
                <a:spcPct val="120000"/>
              </a:lnSpc>
            </a:pPr>
            <a:r>
              <a:rPr lang="et-EE" sz="4200" dirty="0" smtClean="0">
                <a:latin typeface="+mn-lt"/>
              </a:rPr>
              <a:t>Kliendi </a:t>
            </a:r>
            <a:r>
              <a:rPr lang="et-EE" sz="4200" dirty="0">
                <a:latin typeface="+mn-lt"/>
              </a:rPr>
              <a:t>nõudmiste arendatava tarkvara teostamisele keskendumine (analüüs ja pretsedentide mudelite </a:t>
            </a:r>
            <a:r>
              <a:rPr lang="et-EE" sz="4200" dirty="0" smtClean="0">
                <a:latin typeface="+mn-lt"/>
              </a:rPr>
              <a:t>koostamine)</a:t>
            </a:r>
          </a:p>
          <a:p>
            <a:pPr lvl="1">
              <a:lnSpc>
                <a:spcPct val="120000"/>
              </a:lnSpc>
            </a:pPr>
            <a:r>
              <a:rPr lang="et-EE" sz="4200" dirty="0" smtClean="0">
                <a:latin typeface="+mn-lt"/>
              </a:rPr>
              <a:t>Nõudmiste </a:t>
            </a:r>
            <a:r>
              <a:rPr lang="et-EE" sz="4200" dirty="0">
                <a:latin typeface="+mn-lt"/>
              </a:rPr>
              <a:t>muutmise, projektide lahenduste ja arendamise protsessi realisatsioonide </a:t>
            </a:r>
            <a:r>
              <a:rPr lang="et-EE" sz="4200" dirty="0" smtClean="0">
                <a:latin typeface="+mn-lt"/>
              </a:rPr>
              <a:t>ootus</a:t>
            </a:r>
          </a:p>
          <a:p>
            <a:pPr lvl="1">
              <a:lnSpc>
                <a:spcPct val="120000"/>
              </a:lnSpc>
            </a:pPr>
            <a:r>
              <a:rPr lang="et-EE" sz="4200" dirty="0" smtClean="0">
                <a:latin typeface="+mn-lt"/>
              </a:rPr>
              <a:t>Komponente </a:t>
            </a:r>
            <a:r>
              <a:rPr lang="et-EE" sz="4200" dirty="0">
                <a:latin typeface="+mn-lt"/>
              </a:rPr>
              <a:t>arhitektuur, mida testitakse ja realiseeritakse projekti </a:t>
            </a:r>
            <a:r>
              <a:rPr lang="et-EE" sz="4200" dirty="0" smtClean="0">
                <a:latin typeface="+mn-lt"/>
              </a:rPr>
              <a:t>arengufaasidel</a:t>
            </a:r>
          </a:p>
          <a:p>
            <a:pPr lvl="1">
              <a:lnSpc>
                <a:spcPct val="120000"/>
              </a:lnSpc>
            </a:pPr>
            <a:r>
              <a:rPr lang="et-EE" sz="4200" dirty="0" smtClean="0">
                <a:latin typeface="+mn-lt"/>
              </a:rPr>
              <a:t>Pidev </a:t>
            </a:r>
            <a:r>
              <a:rPr lang="et-EE" sz="4200" dirty="0">
                <a:latin typeface="+mn-lt"/>
              </a:rPr>
              <a:t>kvaliteedi garanteerimine iga tarkvara (toode) arendamise </a:t>
            </a:r>
            <a:r>
              <a:rPr lang="et-EE" sz="4200" dirty="0" smtClean="0">
                <a:latin typeface="+mn-lt"/>
              </a:rPr>
              <a:t>faasil</a:t>
            </a:r>
          </a:p>
          <a:p>
            <a:pPr lvl="1">
              <a:lnSpc>
                <a:spcPct val="120000"/>
              </a:lnSpc>
            </a:pPr>
            <a:r>
              <a:rPr lang="et-EE" sz="4200" dirty="0" smtClean="0">
                <a:latin typeface="+mn-lt"/>
              </a:rPr>
              <a:t>Töö </a:t>
            </a:r>
            <a:r>
              <a:rPr lang="et-EE" sz="4200" dirty="0">
                <a:latin typeface="+mn-lt"/>
              </a:rPr>
              <a:t>projektiga tihedas meeskonnas, tähtis roll kuulub </a:t>
            </a:r>
            <a:r>
              <a:rPr lang="et-EE" sz="4200" dirty="0" smtClean="0">
                <a:latin typeface="+mn-lt"/>
              </a:rPr>
              <a:t>arhitektile</a:t>
            </a:r>
            <a:endParaRPr lang="et-EE" sz="4200" dirty="0">
              <a:latin typeface="+mn-lt"/>
            </a:endParaRP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576816" cy="4747666"/>
          </a:xfrm>
        </p:spPr>
        <p:txBody>
          <a:bodyPr>
            <a:normAutofit fontScale="925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nSpc>
                <a:spcPct val="150000"/>
              </a:lnSpc>
            </a:pPr>
            <a:r>
              <a:rPr lang="et-EE" b="1" dirty="0">
                <a:latin typeface="+mn-lt"/>
              </a:rPr>
              <a:t> Algus (ingl. </a:t>
            </a:r>
            <a:r>
              <a:rPr lang="et-EE" i="1" dirty="0" err="1">
                <a:latin typeface="+mn-lt"/>
              </a:rPr>
              <a:t>Inception</a:t>
            </a:r>
            <a:r>
              <a:rPr lang="et-EE" b="1" dirty="0" smtClean="0">
                <a:latin typeface="+mn-lt"/>
              </a:rPr>
              <a:t>):</a:t>
            </a:r>
          </a:p>
          <a:p>
            <a:pPr lvl="1">
              <a:lnSpc>
                <a:spcPct val="150000"/>
              </a:lnSpc>
            </a:pPr>
            <a:r>
              <a:rPr lang="et-EE" dirty="0" smtClean="0">
                <a:latin typeface="+mn-lt"/>
              </a:rPr>
              <a:t>Formuleeritakse </a:t>
            </a:r>
            <a:r>
              <a:rPr lang="et-EE" dirty="0">
                <a:latin typeface="+mn-lt"/>
              </a:rPr>
              <a:t>projekti nägemine ja </a:t>
            </a:r>
            <a:r>
              <a:rPr lang="et-EE" dirty="0" smtClean="0">
                <a:latin typeface="+mn-lt"/>
              </a:rPr>
              <a:t>piirid</a:t>
            </a:r>
          </a:p>
          <a:p>
            <a:pPr lvl="1">
              <a:lnSpc>
                <a:spcPct val="150000"/>
              </a:lnSpc>
            </a:pPr>
            <a:r>
              <a:rPr lang="et-EE" dirty="0" smtClean="0">
                <a:latin typeface="+mn-lt"/>
              </a:rPr>
              <a:t>Koostatakse </a:t>
            </a:r>
            <a:r>
              <a:rPr lang="et-EE" dirty="0">
                <a:latin typeface="+mn-lt"/>
              </a:rPr>
              <a:t>äri motivatsioon (</a:t>
            </a:r>
            <a:r>
              <a:rPr lang="et-EE" i="1" dirty="0" err="1">
                <a:latin typeface="+mn-lt"/>
              </a:rPr>
              <a:t>buisness</a:t>
            </a:r>
            <a:r>
              <a:rPr lang="et-EE" i="1" dirty="0">
                <a:latin typeface="+mn-lt"/>
              </a:rPr>
              <a:t> </a:t>
            </a:r>
            <a:r>
              <a:rPr lang="et-EE" i="1" dirty="0" err="1" smtClean="0">
                <a:latin typeface="+mn-lt"/>
              </a:rPr>
              <a:t>case</a:t>
            </a:r>
            <a:r>
              <a:rPr lang="et-EE" dirty="0" smtClean="0">
                <a:latin typeface="+mn-lt"/>
              </a:rPr>
              <a:t>)</a:t>
            </a:r>
          </a:p>
          <a:p>
            <a:pPr lvl="1">
              <a:lnSpc>
                <a:spcPct val="150000"/>
              </a:lnSpc>
            </a:pPr>
            <a:r>
              <a:rPr lang="et-EE" dirty="0" smtClean="0">
                <a:latin typeface="+mn-lt"/>
              </a:rPr>
              <a:t>Määratakse </a:t>
            </a:r>
            <a:r>
              <a:rPr lang="et-EE" dirty="0">
                <a:latin typeface="+mn-lt"/>
              </a:rPr>
              <a:t>uued nõudmised, piiramised ja toote tähtsamad </a:t>
            </a:r>
            <a:r>
              <a:rPr lang="et-EE" dirty="0" smtClean="0">
                <a:latin typeface="+mn-lt"/>
              </a:rPr>
              <a:t>funktsionaalsused</a:t>
            </a:r>
          </a:p>
          <a:p>
            <a:pPr lvl="1">
              <a:lnSpc>
                <a:spcPct val="150000"/>
              </a:lnSpc>
            </a:pPr>
            <a:r>
              <a:rPr lang="et-EE" dirty="0" smtClean="0">
                <a:latin typeface="+mn-lt"/>
              </a:rPr>
              <a:t>Koostatakse </a:t>
            </a:r>
            <a:r>
              <a:rPr lang="et-EE" dirty="0">
                <a:latin typeface="+mn-lt"/>
              </a:rPr>
              <a:t>pretsedendi mudelite </a:t>
            </a:r>
            <a:r>
              <a:rPr lang="et-EE" dirty="0" smtClean="0">
                <a:latin typeface="+mn-lt"/>
              </a:rPr>
              <a:t>baasversioon</a:t>
            </a:r>
          </a:p>
          <a:p>
            <a:pPr lvl="1">
              <a:lnSpc>
                <a:spcPct val="150000"/>
              </a:lnSpc>
            </a:pPr>
            <a:r>
              <a:rPr lang="et-EE" dirty="0" smtClean="0">
                <a:latin typeface="+mn-lt"/>
              </a:rPr>
              <a:t>Hinnatakse riskid</a:t>
            </a:r>
            <a:endParaRPr lang="et-EE" dirty="0">
              <a:latin typeface="+mn-lt"/>
            </a:endParaRP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936856" cy="4675658"/>
          </a:xfrm>
        </p:spPr>
        <p:txBody>
          <a:bodyPr>
            <a:normAutofit fontScale="700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nSpc>
                <a:spcPct val="150000"/>
              </a:lnSpc>
            </a:pPr>
            <a:r>
              <a:rPr lang="et-EE" b="1" dirty="0" smtClean="0">
                <a:latin typeface="+mn-lt"/>
              </a:rPr>
              <a:t>Projekteerimine </a:t>
            </a:r>
            <a:r>
              <a:rPr lang="et-EE" b="1" dirty="0">
                <a:latin typeface="+mn-lt"/>
              </a:rPr>
              <a:t>(ingl. </a:t>
            </a:r>
            <a:r>
              <a:rPr lang="et-EE" i="1" dirty="0" err="1">
                <a:latin typeface="+mn-lt"/>
              </a:rPr>
              <a:t>Elaboration</a:t>
            </a:r>
            <a:r>
              <a:rPr lang="et-EE" b="1" dirty="0">
                <a:latin typeface="+mn-lt"/>
              </a:rPr>
              <a:t>)</a:t>
            </a:r>
          </a:p>
          <a:p>
            <a:pPr marL="108000" indent="0" algn="just">
              <a:lnSpc>
                <a:spcPct val="120000"/>
              </a:lnSpc>
              <a:buNone/>
            </a:pPr>
            <a:r>
              <a:rPr lang="et-EE" dirty="0">
                <a:latin typeface="+mn-lt"/>
              </a:rPr>
              <a:t>Etapil „Projekteerimine“ tehakse analüüs esemevaldkonnale ja teostatud arhitektuuri loomine. Etapp </a:t>
            </a:r>
            <a:r>
              <a:rPr lang="et-EE" dirty="0" smtClean="0">
                <a:latin typeface="+mn-lt"/>
              </a:rPr>
              <a:t>koosneb:</a:t>
            </a:r>
          </a:p>
          <a:p>
            <a:pPr algn="just">
              <a:lnSpc>
                <a:spcPct val="120000"/>
              </a:lnSpc>
              <a:buFont typeface="Arial" panose="020B0604020202020204" pitchFamily="34" charset="0"/>
              <a:buChar char="•"/>
            </a:pPr>
            <a:r>
              <a:rPr lang="et-EE" dirty="0" smtClean="0">
                <a:latin typeface="+mn-lt"/>
              </a:rPr>
              <a:t>Nõudmiste </a:t>
            </a:r>
            <a:r>
              <a:rPr lang="et-EE" dirty="0">
                <a:latin typeface="+mn-lt"/>
              </a:rPr>
              <a:t>dokumenteerimisest (kaasa arvatud detailne kirjeldus paljudest kasutamise </a:t>
            </a:r>
            <a:r>
              <a:rPr lang="et-EE" dirty="0" smtClean="0">
                <a:latin typeface="+mn-lt"/>
              </a:rPr>
              <a:t>pretsedentidest)</a:t>
            </a:r>
          </a:p>
          <a:p>
            <a:pPr algn="just">
              <a:lnSpc>
                <a:spcPct val="120000"/>
              </a:lnSpc>
              <a:buFont typeface="Arial" panose="020B0604020202020204" pitchFamily="34" charset="0"/>
              <a:buChar char="•"/>
            </a:pPr>
            <a:r>
              <a:rPr lang="et-EE" dirty="0" smtClean="0">
                <a:latin typeface="+mn-lt"/>
              </a:rPr>
              <a:t>Projekteeritud</a:t>
            </a:r>
            <a:r>
              <a:rPr lang="et-EE" dirty="0">
                <a:latin typeface="+mn-lt"/>
              </a:rPr>
              <a:t>, realiseeritud ja testitud teostatud </a:t>
            </a:r>
            <a:r>
              <a:rPr lang="et-EE" dirty="0" smtClean="0">
                <a:latin typeface="+mn-lt"/>
              </a:rPr>
              <a:t>arhitektuurist</a:t>
            </a:r>
          </a:p>
          <a:p>
            <a:pPr algn="just">
              <a:lnSpc>
                <a:spcPct val="120000"/>
              </a:lnSpc>
              <a:buFont typeface="Arial" panose="020B0604020202020204" pitchFamily="34" charset="0"/>
              <a:buChar char="•"/>
            </a:pPr>
            <a:r>
              <a:rPr lang="et-EE" dirty="0" smtClean="0">
                <a:latin typeface="+mn-lt"/>
              </a:rPr>
              <a:t>Uuendatakse </a:t>
            </a:r>
            <a:r>
              <a:rPr lang="et-EE" dirty="0">
                <a:latin typeface="+mn-lt"/>
              </a:rPr>
              <a:t>majandusmotivatsiooni ja täpsustatakse tähtaegade hindamist ja </a:t>
            </a:r>
            <a:r>
              <a:rPr lang="et-EE" dirty="0" smtClean="0">
                <a:latin typeface="+mn-lt"/>
              </a:rPr>
              <a:t>maksmist</a:t>
            </a:r>
          </a:p>
          <a:p>
            <a:pPr algn="just">
              <a:lnSpc>
                <a:spcPct val="120000"/>
              </a:lnSpc>
              <a:buFont typeface="Arial" panose="020B0604020202020204" pitchFamily="34" charset="0"/>
              <a:buChar char="•"/>
            </a:pPr>
            <a:r>
              <a:rPr lang="et-EE" dirty="0" smtClean="0">
                <a:latin typeface="+mn-lt"/>
              </a:rPr>
              <a:t>Alandatakse põhiriske</a:t>
            </a:r>
            <a:endParaRPr lang="et-EE" dirty="0">
              <a:latin typeface="+mn-lt"/>
            </a:endParaRPr>
          </a:p>
          <a:p>
            <a:pPr lvl="0">
              <a:lnSpc>
                <a:spcPct val="150000"/>
              </a:lnSpc>
              <a:buNone/>
            </a:pPr>
            <a:endParaRPr lang="et-EE" dirty="0"/>
          </a:p>
        </p:txBody>
      </p:sp>
      <p:sp>
        <p:nvSpPr>
          <p:cNvPr id="3" name="Title 2"/>
          <p:cNvSpPr txBox="1">
            <a:spLocks noGrp="1"/>
          </p:cNvSpPr>
          <p:nvPr>
            <p:ph type="title" idx="4294967295"/>
          </p:nvPr>
        </p:nvSpPr>
        <p:spPr>
          <a:xfrm>
            <a:off x="1008063" y="301625"/>
            <a:ext cx="9072562"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marL="108000" indent="0">
              <a:buNone/>
            </a:pPr>
            <a:r>
              <a:rPr lang="et-EE" sz="2800" b="1" dirty="0" smtClean="0"/>
              <a:t>Loomine </a:t>
            </a:r>
            <a:r>
              <a:rPr lang="et-EE" sz="2800" b="1" dirty="0"/>
              <a:t>(ingl. </a:t>
            </a:r>
            <a:r>
              <a:rPr lang="et-EE" sz="2800" i="1" dirty="0" err="1"/>
              <a:t>Construction</a:t>
            </a:r>
            <a:r>
              <a:rPr lang="et-EE" sz="2800" b="1" dirty="0"/>
              <a:t>)</a:t>
            </a:r>
          </a:p>
          <a:p>
            <a:pPr lvl="0">
              <a:buNone/>
            </a:pPr>
            <a:r>
              <a:rPr lang="et-EE" sz="2800" dirty="0" smtClean="0">
                <a:latin typeface="+mn-lt"/>
                <a:ea typeface="+mn-ea"/>
                <a:cs typeface="+mn-cs"/>
              </a:rPr>
              <a:t>	</a:t>
            </a:r>
          </a:p>
          <a:p>
            <a:pPr lvl="0">
              <a:buNone/>
            </a:pPr>
            <a:r>
              <a:rPr lang="et-EE" sz="2800" dirty="0">
                <a:latin typeface="+mn-lt"/>
                <a:ea typeface="+mn-ea"/>
                <a:cs typeface="+mn-cs"/>
              </a:rPr>
              <a:t>	</a:t>
            </a:r>
            <a:r>
              <a:rPr lang="et-EE" sz="2800" dirty="0" smtClean="0">
                <a:latin typeface="+mn-lt"/>
                <a:ea typeface="+mn-ea"/>
                <a:cs typeface="+mn-cs"/>
              </a:rPr>
              <a:t>Antud </a:t>
            </a:r>
            <a:r>
              <a:rPr lang="et-EE" sz="2800" dirty="0">
                <a:latin typeface="+mn-lt"/>
                <a:ea typeface="+mn-ea"/>
                <a:cs typeface="+mn-cs"/>
              </a:rPr>
              <a:t>faasi jooksul realiseeritakse projekti funktsionaalsuse suurem osa. „Loomine“ faas lõpped süsteemi esimese realisatsiooniga ja tähiste algfunktsionaalsuse valmisolekuga.</a:t>
            </a:r>
          </a:p>
        </p:txBody>
      </p:sp>
      <p:sp>
        <p:nvSpPr>
          <p:cNvPr id="3" name="Title 2"/>
          <p:cNvSpPr txBox="1">
            <a:spLocks noGrp="1"/>
          </p:cNvSpPr>
          <p:nvPr>
            <p:ph type="title" idx="4294967295"/>
          </p:nvPr>
        </p:nvSpPr>
        <p:spPr>
          <a:xfrm>
            <a:off x="1008063" y="301625"/>
            <a:ext cx="9072562"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936856" cy="4963690"/>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marL="108000" indent="0">
              <a:lnSpc>
                <a:spcPct val="150000"/>
              </a:lnSpc>
              <a:buNone/>
            </a:pPr>
            <a:r>
              <a:rPr lang="et-EE" sz="2400" b="1" dirty="0" smtClean="0"/>
              <a:t>Kasutuselevõtt </a:t>
            </a:r>
            <a:r>
              <a:rPr lang="et-EE" sz="2400" b="1" dirty="0"/>
              <a:t>(ingl. </a:t>
            </a:r>
            <a:r>
              <a:rPr lang="et-EE" sz="2400" i="1" dirty="0" err="1"/>
              <a:t>Transition</a:t>
            </a:r>
            <a:r>
              <a:rPr lang="et-EE" sz="2400" b="1" dirty="0"/>
              <a:t>)</a:t>
            </a:r>
          </a:p>
          <a:p>
            <a:pPr lvl="0" algn="just">
              <a:buNone/>
            </a:pPr>
            <a:r>
              <a:rPr lang="et-EE" sz="2200" dirty="0" smtClean="0">
                <a:latin typeface="+mn-lt"/>
                <a:ea typeface="+mn-ea"/>
                <a:cs typeface="+mn-cs"/>
              </a:rPr>
              <a:t>	Antud </a:t>
            </a:r>
            <a:r>
              <a:rPr lang="et-EE" sz="2200" dirty="0">
                <a:latin typeface="+mn-lt"/>
                <a:ea typeface="+mn-ea"/>
                <a:cs typeface="+mn-cs"/>
              </a:rPr>
              <a:t>faasi jooksul tehakse valmis toote viimane versioon ja edastatakse arendajate poolt kliendile. See koosneb tarkvara BETA-testimisest, kasutajate õpetamisest, samuti ka toote kvaliteedi määramisest. Juhul, kui toote kvaliteet ei vasta kasutajate ootustele või kriteeriumitele, mis olid fikseeritud „Algus“ faasil, siis „Kasutuselevõtt“ faas kordub uuesti. Kõikide eesmärkide teostamine tähendab lõpptoote tähise saavutamist (</a:t>
            </a:r>
            <a:r>
              <a:rPr lang="et-EE" sz="2200" b="1" dirty="0">
                <a:latin typeface="+mn-lt"/>
                <a:ea typeface="+mn-ea"/>
                <a:cs typeface="+mn-cs"/>
              </a:rPr>
              <a:t>ingl</a:t>
            </a:r>
            <a:r>
              <a:rPr lang="et-EE" sz="2200" dirty="0">
                <a:latin typeface="+mn-lt"/>
                <a:ea typeface="+mn-ea"/>
                <a:cs typeface="+mn-cs"/>
              </a:rPr>
              <a:t> </a:t>
            </a:r>
            <a:r>
              <a:rPr lang="et-EE" sz="2200" i="1" dirty="0" err="1">
                <a:latin typeface="+mn-lt"/>
                <a:ea typeface="+mn-ea"/>
                <a:cs typeface="+mn-cs"/>
              </a:rPr>
              <a:t>Product</a:t>
            </a:r>
            <a:r>
              <a:rPr lang="et-EE" sz="2200" i="1" dirty="0">
                <a:latin typeface="+mn-lt"/>
                <a:ea typeface="+mn-ea"/>
                <a:cs typeface="+mn-cs"/>
              </a:rPr>
              <a:t> </a:t>
            </a:r>
            <a:r>
              <a:rPr lang="et-EE" sz="2200" i="1" dirty="0" err="1">
                <a:latin typeface="+mn-lt"/>
                <a:ea typeface="+mn-ea"/>
                <a:cs typeface="+mn-cs"/>
              </a:rPr>
              <a:t>Release</a:t>
            </a:r>
            <a:r>
              <a:rPr lang="et-EE" sz="2200" dirty="0">
                <a:latin typeface="+mn-lt"/>
                <a:ea typeface="+mn-ea"/>
                <a:cs typeface="+mn-cs"/>
              </a:rPr>
              <a:t>) ja terve arendamise tsükli lõpetamist.</a:t>
            </a:r>
          </a:p>
        </p:txBody>
      </p:sp>
      <p:sp>
        <p:nvSpPr>
          <p:cNvPr id="3" name="Title 2"/>
          <p:cNvSpPr txBox="1">
            <a:spLocks noGrp="1"/>
          </p:cNvSpPr>
          <p:nvPr>
            <p:ph type="title" idx="4294967295"/>
          </p:nvPr>
        </p:nvSpPr>
        <p:spPr>
          <a:xfrm>
            <a:off x="1008063" y="301625"/>
            <a:ext cx="9072562"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page25">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864848" cy="4819674"/>
          </a:xfrm>
        </p:spPr>
        <p:txBody>
          <a:bodyPr>
            <a:no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nSpc>
                <a:spcPct val="120000"/>
              </a:lnSpc>
            </a:pPr>
            <a:r>
              <a:rPr lang="et-EE" sz="2000" dirty="0">
                <a:latin typeface="+mn-lt"/>
                <a:ea typeface="+mn-ea"/>
                <a:cs typeface="+mn-cs"/>
              </a:rPr>
              <a:t>Väga palju aega kulutatakse analüüsimiseks, </a:t>
            </a:r>
            <a:r>
              <a:rPr lang="et-EE" sz="2000" dirty="0" smtClean="0">
                <a:latin typeface="+mn-lt"/>
                <a:ea typeface="+mn-ea"/>
                <a:cs typeface="+mn-cs"/>
              </a:rPr>
              <a:t>kontrollimiseks</a:t>
            </a:r>
          </a:p>
          <a:p>
            <a:pPr>
              <a:lnSpc>
                <a:spcPct val="120000"/>
              </a:lnSpc>
            </a:pPr>
            <a:r>
              <a:rPr lang="et-EE" sz="2000" dirty="0">
                <a:latin typeface="+mn-lt"/>
                <a:ea typeface="+mn-ea"/>
                <a:cs typeface="+mn-cs"/>
              </a:rPr>
              <a:t>Nõudmiste muutmise, projektide lahenduste ja arendamise protsessi realisatsioonide ootus. – võib panna ka puuduste alla, kuna töötaja ei saa normaalselt keskenduda ja teha head tööd, kuna peab mõtlema ka selle peale, et kliendid võivad nõudmised ära </a:t>
            </a:r>
            <a:r>
              <a:rPr lang="et-EE" sz="2000" dirty="0" smtClean="0">
                <a:latin typeface="+mn-lt"/>
                <a:ea typeface="+mn-ea"/>
                <a:cs typeface="+mn-cs"/>
              </a:rPr>
              <a:t>muuta</a:t>
            </a:r>
          </a:p>
          <a:p>
            <a:pPr>
              <a:lnSpc>
                <a:spcPct val="120000"/>
              </a:lnSpc>
            </a:pPr>
            <a:r>
              <a:rPr lang="et-EE" sz="2000" dirty="0" smtClean="0">
                <a:latin typeface="+mn-lt"/>
                <a:ea typeface="+mn-ea"/>
                <a:cs typeface="+mn-cs"/>
              </a:rPr>
              <a:t>Toote </a:t>
            </a:r>
            <a:r>
              <a:rPr lang="et-EE" sz="2000" dirty="0">
                <a:latin typeface="+mn-lt"/>
                <a:ea typeface="+mn-ea"/>
                <a:cs typeface="+mn-cs"/>
              </a:rPr>
              <a:t>arendamise elutsükkel koosneb neljast faasist. Ei saa kasutada pikaajaliste projektide jaoks või suure süsteemi realiseerimise jaoks </a:t>
            </a:r>
          </a:p>
          <a:p>
            <a:pPr>
              <a:lnSpc>
                <a:spcPct val="120000"/>
              </a:lnSpc>
            </a:pPr>
            <a:r>
              <a:rPr lang="et-EE" sz="2000" dirty="0" smtClean="0">
                <a:latin typeface="+mn-lt"/>
                <a:ea typeface="+mn-ea"/>
                <a:cs typeface="+mn-cs"/>
              </a:rPr>
              <a:t>Iga </a:t>
            </a:r>
            <a:r>
              <a:rPr lang="et-EE" sz="2000" dirty="0">
                <a:latin typeface="+mn-lt"/>
                <a:ea typeface="+mn-ea"/>
                <a:cs typeface="+mn-cs"/>
              </a:rPr>
              <a:t>faas koosneb neljast etapist. Järgmine etapp ei saa alata ennem seda, kui eelmine lõppes. Etapid sisaldavad palju dokumentatsiooni</a:t>
            </a:r>
          </a:p>
          <a:p>
            <a:pPr>
              <a:lnSpc>
                <a:spcPct val="120000"/>
              </a:lnSpc>
            </a:pPr>
            <a:r>
              <a:rPr lang="et-EE" sz="2000" dirty="0">
                <a:latin typeface="+mn-lt"/>
                <a:ea typeface="+mn-ea"/>
                <a:cs typeface="+mn-cs"/>
              </a:rPr>
              <a:t>Viimase faasi lõpus kontrollitakse, kas toode vastab kasutaja ootusele või kriteeriumitele. Kui ei vasta, siis viimane faas kordub </a:t>
            </a:r>
            <a:r>
              <a:rPr lang="et-EE" sz="2000" dirty="0" smtClean="0">
                <a:latin typeface="+mn-lt"/>
                <a:ea typeface="+mn-ea"/>
                <a:cs typeface="+mn-cs"/>
              </a:rPr>
              <a:t>uuesti</a:t>
            </a:r>
            <a:endParaRPr lang="et-EE" sz="2000" dirty="0">
              <a:latin typeface="+mn-lt"/>
              <a:ea typeface="+mn-ea"/>
              <a:cs typeface="+mn-cs"/>
            </a:endParaRPr>
          </a:p>
        </p:txBody>
      </p:sp>
      <p:sp>
        <p:nvSpPr>
          <p:cNvPr id="3" name="Title 2"/>
          <p:cNvSpPr txBox="1">
            <a:spLocks noGrp="1"/>
          </p:cNvSpPr>
          <p:nvPr>
            <p:ph type="title" idx="4294967295"/>
          </p:nvPr>
        </p:nvSpPr>
        <p:spPr>
          <a:xfrm>
            <a:off x="287784" y="301625"/>
            <a:ext cx="9792841"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Tarkvara elutsükli mudelid. </a:t>
            </a:r>
            <a:r>
              <a:rPr lang="et-EE" dirty="0" smtClean="0"/>
              <a:t>RUP. Puudused</a:t>
            </a:r>
            <a:endParaRPr lang="et-EE"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19832" y="539477"/>
            <a:ext cx="8764835" cy="5777170"/>
          </a:xfrm>
          <a:prstGeom prst="rect">
            <a:avLst/>
          </a:prstGeom>
        </p:spPr>
      </p:pic>
    </p:spTree>
    <p:extLst>
      <p:ext uri="{BB962C8B-B14F-4D97-AF65-F5344CB8AC3E}">
        <p14:creationId xmlns:p14="http://schemas.microsoft.com/office/powerpoint/2010/main" val="1196582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Back to the future</a:t>
            </a:r>
          </a:p>
        </p:txBody>
      </p:sp>
      <p:sp>
        <p:nvSpPr>
          <p:cNvPr id="3" name="Text Placeholder 2"/>
          <p:cNvSpPr txBox="1">
            <a:spLocks noGrp="1"/>
          </p:cNvSpPr>
          <p:nvPr>
            <p:ph type="body" idx="4294967295"/>
          </p:nvPr>
        </p:nvSpPr>
        <p:spPr>
          <a:xfrm>
            <a:off x="0" y="1768475"/>
            <a:ext cx="9864848" cy="4384675"/>
          </a:xfrm>
        </p:spPr>
        <p:txBody>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a:latin typeface="+mn-lt"/>
              </a:rPr>
              <a:t>Nõuded esitatakse kasutusjuhtudena:</a:t>
            </a:r>
          </a:p>
          <a:p>
            <a:pPr marL="108000" lvl="0" indent="0">
              <a:buNone/>
            </a:pPr>
            <a:r>
              <a:rPr lang="et-EE" sz="2400" dirty="0" err="1">
                <a:solidFill>
                  <a:srgbClr val="000000"/>
                </a:solidFill>
                <a:latin typeface="+mn-lt"/>
              </a:rPr>
              <a:t>In</a:t>
            </a:r>
            <a:r>
              <a:rPr lang="et-EE" sz="2400" dirty="0">
                <a:solidFill>
                  <a:srgbClr val="000000"/>
                </a:solidFill>
                <a:latin typeface="+mn-lt"/>
              </a:rPr>
              <a:t> </a:t>
            </a:r>
            <a:r>
              <a:rPr lang="et-EE" sz="2400" dirty="0" err="1">
                <a:solidFill>
                  <a:srgbClr val="000000"/>
                </a:solidFill>
                <a:latin typeface="+mn-lt"/>
              </a:rPr>
              <a:t>software</a:t>
            </a:r>
            <a:r>
              <a:rPr lang="et-EE" sz="2400" dirty="0">
                <a:solidFill>
                  <a:srgbClr val="000000"/>
                </a:solidFill>
                <a:latin typeface="+mn-lt"/>
              </a:rPr>
              <a:t> </a:t>
            </a:r>
            <a:r>
              <a:rPr lang="et-EE" sz="2400" dirty="0" err="1">
                <a:solidFill>
                  <a:srgbClr val="000000"/>
                </a:solidFill>
                <a:latin typeface="+mn-lt"/>
              </a:rPr>
              <a:t>development</a:t>
            </a:r>
            <a:r>
              <a:rPr lang="et-EE" sz="2400" dirty="0">
                <a:solidFill>
                  <a:srgbClr val="000000"/>
                </a:solidFill>
                <a:latin typeface="+mn-lt"/>
              </a:rPr>
              <a:t> and </a:t>
            </a:r>
            <a:r>
              <a:rPr lang="et-EE" sz="2400" dirty="0" err="1">
                <a:solidFill>
                  <a:srgbClr val="000000"/>
                </a:solidFill>
                <a:latin typeface="+mn-lt"/>
              </a:rPr>
              <a:t>product</a:t>
            </a:r>
            <a:r>
              <a:rPr lang="et-EE" sz="2400" dirty="0">
                <a:solidFill>
                  <a:srgbClr val="000000"/>
                </a:solidFill>
                <a:latin typeface="+mn-lt"/>
              </a:rPr>
              <a:t> </a:t>
            </a:r>
            <a:r>
              <a:rPr lang="et-EE" sz="2400" dirty="0" err="1">
                <a:solidFill>
                  <a:srgbClr val="000000"/>
                </a:solidFill>
                <a:latin typeface="+mn-lt"/>
              </a:rPr>
              <a:t>management</a:t>
            </a:r>
            <a:r>
              <a:rPr lang="et-EE" sz="2400" dirty="0">
                <a:solidFill>
                  <a:srgbClr val="000000"/>
                </a:solidFill>
                <a:latin typeface="+mn-lt"/>
              </a:rPr>
              <a:t>, a </a:t>
            </a:r>
            <a:r>
              <a:rPr lang="et-EE" sz="2400" dirty="0" err="1">
                <a:solidFill>
                  <a:srgbClr val="000000"/>
                </a:solidFill>
                <a:latin typeface="+mn-lt"/>
              </a:rPr>
              <a:t>user</a:t>
            </a:r>
            <a:r>
              <a:rPr lang="et-EE" sz="2400" dirty="0">
                <a:solidFill>
                  <a:srgbClr val="000000"/>
                </a:solidFill>
                <a:latin typeface="+mn-lt"/>
              </a:rPr>
              <a:t> </a:t>
            </a:r>
            <a:r>
              <a:rPr lang="et-EE" sz="2400" dirty="0" err="1">
                <a:solidFill>
                  <a:srgbClr val="000000"/>
                </a:solidFill>
                <a:latin typeface="+mn-lt"/>
              </a:rPr>
              <a:t>story</a:t>
            </a:r>
            <a:r>
              <a:rPr lang="et-EE" sz="2400" dirty="0">
                <a:solidFill>
                  <a:srgbClr val="000000"/>
                </a:solidFill>
                <a:latin typeface="+mn-lt"/>
              </a:rPr>
              <a:t> </a:t>
            </a:r>
            <a:r>
              <a:rPr lang="et-EE" sz="2400" dirty="0" err="1">
                <a:solidFill>
                  <a:srgbClr val="000000"/>
                </a:solidFill>
                <a:latin typeface="+mn-lt"/>
              </a:rPr>
              <a:t>is</a:t>
            </a:r>
            <a:r>
              <a:rPr lang="et-EE" sz="2400" dirty="0">
                <a:solidFill>
                  <a:srgbClr val="000000"/>
                </a:solidFill>
                <a:latin typeface="+mn-lt"/>
              </a:rPr>
              <a:t> </a:t>
            </a:r>
            <a:r>
              <a:rPr lang="et-EE" sz="2400" dirty="0" err="1">
                <a:solidFill>
                  <a:srgbClr val="000000"/>
                </a:solidFill>
                <a:latin typeface="+mn-lt"/>
              </a:rPr>
              <a:t>one</a:t>
            </a:r>
            <a:r>
              <a:rPr lang="et-EE" sz="2400" dirty="0">
                <a:solidFill>
                  <a:srgbClr val="000000"/>
                </a:solidFill>
                <a:latin typeface="+mn-lt"/>
              </a:rPr>
              <a:t> </a:t>
            </a:r>
            <a:r>
              <a:rPr lang="et-EE" sz="2400" dirty="0" err="1">
                <a:solidFill>
                  <a:srgbClr val="000000"/>
                </a:solidFill>
                <a:latin typeface="+mn-lt"/>
              </a:rPr>
              <a:t>or</a:t>
            </a:r>
            <a:r>
              <a:rPr lang="et-EE" sz="2400" dirty="0">
                <a:solidFill>
                  <a:srgbClr val="000000"/>
                </a:solidFill>
                <a:latin typeface="+mn-lt"/>
              </a:rPr>
              <a:t> </a:t>
            </a:r>
            <a:r>
              <a:rPr lang="et-EE" sz="2400" dirty="0" err="1">
                <a:solidFill>
                  <a:srgbClr val="000000"/>
                </a:solidFill>
                <a:latin typeface="+mn-lt"/>
              </a:rPr>
              <a:t>more</a:t>
            </a:r>
            <a:r>
              <a:rPr lang="et-EE" sz="2400" dirty="0">
                <a:solidFill>
                  <a:srgbClr val="000000"/>
                </a:solidFill>
                <a:latin typeface="+mn-lt"/>
              </a:rPr>
              <a:t> </a:t>
            </a:r>
            <a:r>
              <a:rPr lang="et-EE" sz="2400" dirty="0" err="1">
                <a:solidFill>
                  <a:srgbClr val="000000"/>
                </a:solidFill>
                <a:latin typeface="+mn-lt"/>
              </a:rPr>
              <a:t>sentences</a:t>
            </a:r>
            <a:r>
              <a:rPr lang="et-EE" sz="2400" dirty="0">
                <a:solidFill>
                  <a:srgbClr val="000000"/>
                </a:solidFill>
                <a:latin typeface="+mn-lt"/>
              </a:rPr>
              <a:t> </a:t>
            </a:r>
            <a:r>
              <a:rPr lang="et-EE" sz="2400" dirty="0" err="1">
                <a:solidFill>
                  <a:srgbClr val="000000"/>
                </a:solidFill>
                <a:latin typeface="+mn-lt"/>
              </a:rPr>
              <a:t>in</a:t>
            </a:r>
            <a:r>
              <a:rPr lang="et-EE" sz="2400" dirty="0">
                <a:solidFill>
                  <a:srgbClr val="000000"/>
                </a:solidFill>
                <a:latin typeface="+mn-lt"/>
              </a:rPr>
              <a:t> </a:t>
            </a:r>
            <a:r>
              <a:rPr lang="et-EE" sz="2400" dirty="0" err="1">
                <a:solidFill>
                  <a:srgbClr val="000000"/>
                </a:solidFill>
                <a:latin typeface="+mn-lt"/>
              </a:rPr>
              <a:t>the</a:t>
            </a:r>
            <a:r>
              <a:rPr lang="et-EE" sz="2400" dirty="0">
                <a:solidFill>
                  <a:srgbClr val="000000"/>
                </a:solidFill>
                <a:latin typeface="+mn-lt"/>
              </a:rPr>
              <a:t> </a:t>
            </a:r>
            <a:r>
              <a:rPr lang="et-EE" sz="2400" dirty="0" err="1">
                <a:solidFill>
                  <a:srgbClr val="000000"/>
                </a:solidFill>
                <a:latin typeface="+mn-lt"/>
              </a:rPr>
              <a:t>everyday</a:t>
            </a:r>
            <a:r>
              <a:rPr lang="et-EE" sz="2400" dirty="0">
                <a:solidFill>
                  <a:srgbClr val="000000"/>
                </a:solidFill>
                <a:latin typeface="+mn-lt"/>
              </a:rPr>
              <a:t> </a:t>
            </a:r>
            <a:r>
              <a:rPr lang="et-EE" sz="2400" dirty="0" err="1">
                <a:solidFill>
                  <a:srgbClr val="000000"/>
                </a:solidFill>
                <a:latin typeface="+mn-lt"/>
              </a:rPr>
              <a:t>or</a:t>
            </a:r>
            <a:r>
              <a:rPr lang="et-EE" sz="2400" dirty="0">
                <a:solidFill>
                  <a:srgbClr val="000000"/>
                </a:solidFill>
                <a:latin typeface="+mn-lt"/>
              </a:rPr>
              <a:t> </a:t>
            </a:r>
            <a:r>
              <a:rPr lang="et-EE" sz="2400" dirty="0" err="1">
                <a:solidFill>
                  <a:srgbClr val="000000"/>
                </a:solidFill>
                <a:latin typeface="+mn-lt"/>
              </a:rPr>
              <a:t>business</a:t>
            </a:r>
            <a:r>
              <a:rPr lang="et-EE" sz="2400" dirty="0">
                <a:solidFill>
                  <a:srgbClr val="000000"/>
                </a:solidFill>
                <a:latin typeface="+mn-lt"/>
              </a:rPr>
              <a:t> </a:t>
            </a:r>
            <a:r>
              <a:rPr lang="et-EE" sz="2400" dirty="0" err="1">
                <a:solidFill>
                  <a:srgbClr val="000000"/>
                </a:solidFill>
                <a:latin typeface="+mn-lt"/>
              </a:rPr>
              <a:t>language</a:t>
            </a:r>
            <a:r>
              <a:rPr lang="et-EE" sz="2400" dirty="0">
                <a:solidFill>
                  <a:srgbClr val="000000"/>
                </a:solidFill>
                <a:latin typeface="+mn-lt"/>
              </a:rPr>
              <a:t> </a:t>
            </a:r>
            <a:r>
              <a:rPr lang="et-EE" sz="2400" dirty="0" err="1">
                <a:solidFill>
                  <a:srgbClr val="000000"/>
                </a:solidFill>
                <a:latin typeface="+mn-lt"/>
              </a:rPr>
              <a:t>of</a:t>
            </a:r>
            <a:r>
              <a:rPr lang="et-EE" sz="2400" dirty="0">
                <a:solidFill>
                  <a:srgbClr val="000000"/>
                </a:solidFill>
                <a:latin typeface="+mn-lt"/>
              </a:rPr>
              <a:t> </a:t>
            </a:r>
            <a:r>
              <a:rPr lang="et-EE" sz="2400" dirty="0" err="1">
                <a:solidFill>
                  <a:srgbClr val="000000"/>
                </a:solidFill>
                <a:latin typeface="+mn-lt"/>
              </a:rPr>
              <a:t>the</a:t>
            </a:r>
            <a:r>
              <a:rPr lang="et-EE" sz="2400" dirty="0">
                <a:solidFill>
                  <a:srgbClr val="000000"/>
                </a:solidFill>
                <a:latin typeface="+mn-lt"/>
              </a:rPr>
              <a:t> end </a:t>
            </a:r>
            <a:r>
              <a:rPr lang="et-EE" sz="2400" dirty="0" err="1">
                <a:solidFill>
                  <a:srgbClr val="000000"/>
                </a:solidFill>
                <a:latin typeface="+mn-lt"/>
              </a:rPr>
              <a:t>user</a:t>
            </a:r>
            <a:r>
              <a:rPr lang="et-EE" sz="2400" dirty="0">
                <a:solidFill>
                  <a:srgbClr val="000000"/>
                </a:solidFill>
                <a:latin typeface="+mn-lt"/>
              </a:rPr>
              <a:t> </a:t>
            </a:r>
            <a:r>
              <a:rPr lang="et-EE" sz="2400" dirty="0" err="1">
                <a:solidFill>
                  <a:srgbClr val="000000"/>
                </a:solidFill>
                <a:latin typeface="+mn-lt"/>
              </a:rPr>
              <a:t>or</a:t>
            </a:r>
            <a:r>
              <a:rPr lang="et-EE" sz="2400" dirty="0">
                <a:solidFill>
                  <a:srgbClr val="000000"/>
                </a:solidFill>
                <a:latin typeface="+mn-lt"/>
              </a:rPr>
              <a:t> </a:t>
            </a:r>
            <a:r>
              <a:rPr lang="et-EE" sz="2400" dirty="0" err="1">
                <a:solidFill>
                  <a:srgbClr val="000000"/>
                </a:solidFill>
                <a:latin typeface="+mn-lt"/>
              </a:rPr>
              <a:t>user</a:t>
            </a:r>
            <a:r>
              <a:rPr lang="et-EE" sz="2400" dirty="0">
                <a:solidFill>
                  <a:srgbClr val="000000"/>
                </a:solidFill>
                <a:latin typeface="+mn-lt"/>
              </a:rPr>
              <a:t> </a:t>
            </a:r>
            <a:r>
              <a:rPr lang="et-EE" sz="2400" dirty="0" err="1">
                <a:solidFill>
                  <a:srgbClr val="000000"/>
                </a:solidFill>
                <a:latin typeface="+mn-lt"/>
              </a:rPr>
              <a:t>of</a:t>
            </a:r>
            <a:r>
              <a:rPr lang="et-EE" sz="2400" dirty="0">
                <a:solidFill>
                  <a:srgbClr val="000000"/>
                </a:solidFill>
                <a:latin typeface="+mn-lt"/>
              </a:rPr>
              <a:t> a </a:t>
            </a:r>
            <a:r>
              <a:rPr lang="et-EE" sz="2400" dirty="0" err="1">
                <a:solidFill>
                  <a:srgbClr val="000000"/>
                </a:solidFill>
                <a:latin typeface="+mn-lt"/>
              </a:rPr>
              <a:t>system</a:t>
            </a:r>
            <a:r>
              <a:rPr lang="et-EE" sz="2400" dirty="0">
                <a:solidFill>
                  <a:srgbClr val="000000"/>
                </a:solidFill>
                <a:latin typeface="+mn-lt"/>
              </a:rPr>
              <a:t> </a:t>
            </a:r>
            <a:r>
              <a:rPr lang="et-EE" sz="2400" dirty="0" err="1">
                <a:solidFill>
                  <a:srgbClr val="000000"/>
                </a:solidFill>
                <a:latin typeface="+mn-lt"/>
              </a:rPr>
              <a:t>that</a:t>
            </a:r>
            <a:r>
              <a:rPr lang="et-EE" sz="2400" dirty="0">
                <a:solidFill>
                  <a:srgbClr val="000000"/>
                </a:solidFill>
                <a:latin typeface="+mn-lt"/>
              </a:rPr>
              <a:t> </a:t>
            </a:r>
            <a:r>
              <a:rPr lang="et-EE" sz="2400" dirty="0" err="1">
                <a:solidFill>
                  <a:srgbClr val="000000"/>
                </a:solidFill>
                <a:latin typeface="+mn-lt"/>
              </a:rPr>
              <a:t>captures</a:t>
            </a:r>
            <a:r>
              <a:rPr lang="et-EE" sz="2400" dirty="0">
                <a:solidFill>
                  <a:srgbClr val="000000"/>
                </a:solidFill>
                <a:latin typeface="+mn-lt"/>
              </a:rPr>
              <a:t> </a:t>
            </a:r>
            <a:r>
              <a:rPr lang="et-EE" sz="2400" dirty="0" err="1">
                <a:solidFill>
                  <a:srgbClr val="000000"/>
                </a:solidFill>
                <a:latin typeface="+mn-lt"/>
              </a:rPr>
              <a:t>what</a:t>
            </a:r>
            <a:r>
              <a:rPr lang="et-EE" sz="2400" dirty="0">
                <a:solidFill>
                  <a:srgbClr val="000000"/>
                </a:solidFill>
                <a:latin typeface="+mn-lt"/>
              </a:rPr>
              <a:t> a </a:t>
            </a:r>
            <a:r>
              <a:rPr lang="et-EE" sz="2400" dirty="0" err="1">
                <a:solidFill>
                  <a:srgbClr val="000000"/>
                </a:solidFill>
                <a:latin typeface="+mn-lt"/>
              </a:rPr>
              <a:t>user</a:t>
            </a:r>
            <a:r>
              <a:rPr lang="et-EE" sz="2400" dirty="0">
                <a:solidFill>
                  <a:srgbClr val="000000"/>
                </a:solidFill>
                <a:latin typeface="+mn-lt"/>
              </a:rPr>
              <a:t> </a:t>
            </a:r>
            <a:r>
              <a:rPr lang="et-EE" sz="2400" dirty="0" err="1">
                <a:solidFill>
                  <a:srgbClr val="000000"/>
                </a:solidFill>
                <a:latin typeface="+mn-lt"/>
              </a:rPr>
              <a:t>does</a:t>
            </a:r>
            <a:r>
              <a:rPr lang="et-EE" sz="2400" dirty="0">
                <a:solidFill>
                  <a:srgbClr val="000000"/>
                </a:solidFill>
                <a:latin typeface="+mn-lt"/>
              </a:rPr>
              <a:t> </a:t>
            </a:r>
            <a:r>
              <a:rPr lang="et-EE" sz="2400" dirty="0" err="1">
                <a:solidFill>
                  <a:srgbClr val="000000"/>
                </a:solidFill>
                <a:latin typeface="+mn-lt"/>
              </a:rPr>
              <a:t>or</a:t>
            </a:r>
            <a:r>
              <a:rPr lang="et-EE" sz="2400" dirty="0">
                <a:solidFill>
                  <a:srgbClr val="000000"/>
                </a:solidFill>
                <a:latin typeface="+mn-lt"/>
              </a:rPr>
              <a:t> </a:t>
            </a:r>
            <a:r>
              <a:rPr lang="et-EE" sz="2400" dirty="0" err="1">
                <a:solidFill>
                  <a:srgbClr val="000000"/>
                </a:solidFill>
                <a:latin typeface="+mn-lt"/>
              </a:rPr>
              <a:t>needs</a:t>
            </a:r>
            <a:r>
              <a:rPr lang="et-EE" sz="2400" dirty="0">
                <a:solidFill>
                  <a:srgbClr val="000000"/>
                </a:solidFill>
                <a:latin typeface="+mn-lt"/>
              </a:rPr>
              <a:t> </a:t>
            </a:r>
            <a:r>
              <a:rPr lang="et-EE" sz="2400" dirty="0" err="1">
                <a:solidFill>
                  <a:srgbClr val="000000"/>
                </a:solidFill>
                <a:latin typeface="+mn-lt"/>
              </a:rPr>
              <a:t>to</a:t>
            </a:r>
            <a:r>
              <a:rPr lang="et-EE" sz="2400" dirty="0">
                <a:solidFill>
                  <a:srgbClr val="000000"/>
                </a:solidFill>
                <a:latin typeface="+mn-lt"/>
              </a:rPr>
              <a:t> </a:t>
            </a:r>
            <a:r>
              <a:rPr lang="et-EE" sz="2400" dirty="0" err="1">
                <a:solidFill>
                  <a:srgbClr val="000000"/>
                </a:solidFill>
                <a:latin typeface="+mn-lt"/>
              </a:rPr>
              <a:t>do</a:t>
            </a:r>
            <a:r>
              <a:rPr lang="et-EE" sz="2400" dirty="0">
                <a:solidFill>
                  <a:srgbClr val="000000"/>
                </a:solidFill>
                <a:latin typeface="+mn-lt"/>
              </a:rPr>
              <a:t> </a:t>
            </a:r>
            <a:r>
              <a:rPr lang="et-EE" sz="2400" dirty="0" err="1">
                <a:solidFill>
                  <a:srgbClr val="000000"/>
                </a:solidFill>
                <a:latin typeface="+mn-lt"/>
              </a:rPr>
              <a:t>as</a:t>
            </a:r>
            <a:r>
              <a:rPr lang="et-EE" sz="2400" dirty="0">
                <a:solidFill>
                  <a:srgbClr val="000000"/>
                </a:solidFill>
                <a:latin typeface="+mn-lt"/>
              </a:rPr>
              <a:t> part </a:t>
            </a:r>
            <a:r>
              <a:rPr lang="et-EE" sz="2400" dirty="0" err="1">
                <a:solidFill>
                  <a:srgbClr val="000000"/>
                </a:solidFill>
                <a:latin typeface="+mn-lt"/>
              </a:rPr>
              <a:t>of</a:t>
            </a:r>
            <a:r>
              <a:rPr lang="et-EE" sz="2400" dirty="0">
                <a:solidFill>
                  <a:srgbClr val="000000"/>
                </a:solidFill>
                <a:latin typeface="+mn-lt"/>
              </a:rPr>
              <a:t> </a:t>
            </a:r>
            <a:r>
              <a:rPr lang="et-EE" sz="2400" dirty="0" err="1">
                <a:solidFill>
                  <a:srgbClr val="000000"/>
                </a:solidFill>
                <a:latin typeface="+mn-lt"/>
              </a:rPr>
              <a:t>his</a:t>
            </a:r>
            <a:r>
              <a:rPr lang="et-EE" sz="2400" dirty="0">
                <a:solidFill>
                  <a:srgbClr val="000000"/>
                </a:solidFill>
                <a:latin typeface="+mn-lt"/>
              </a:rPr>
              <a:t> </a:t>
            </a:r>
            <a:r>
              <a:rPr lang="et-EE" sz="2400" dirty="0" err="1">
                <a:solidFill>
                  <a:srgbClr val="000000"/>
                </a:solidFill>
                <a:latin typeface="+mn-lt"/>
              </a:rPr>
              <a:t>or</a:t>
            </a:r>
            <a:r>
              <a:rPr lang="et-EE" sz="2400" dirty="0">
                <a:solidFill>
                  <a:srgbClr val="000000"/>
                </a:solidFill>
                <a:latin typeface="+mn-lt"/>
              </a:rPr>
              <a:t> </a:t>
            </a:r>
            <a:r>
              <a:rPr lang="et-EE" sz="2400" dirty="0" err="1">
                <a:solidFill>
                  <a:srgbClr val="000000"/>
                </a:solidFill>
                <a:latin typeface="+mn-lt"/>
              </a:rPr>
              <a:t>her</a:t>
            </a:r>
            <a:r>
              <a:rPr lang="et-EE" sz="2400" dirty="0">
                <a:solidFill>
                  <a:srgbClr val="000000"/>
                </a:solidFill>
                <a:latin typeface="+mn-lt"/>
              </a:rPr>
              <a:t> </a:t>
            </a:r>
            <a:r>
              <a:rPr lang="et-EE" sz="2400" dirty="0" err="1">
                <a:solidFill>
                  <a:srgbClr val="000000"/>
                </a:solidFill>
                <a:latin typeface="+mn-lt"/>
              </a:rPr>
              <a:t>job</a:t>
            </a:r>
            <a:r>
              <a:rPr lang="et-EE" sz="2400" dirty="0">
                <a:solidFill>
                  <a:srgbClr val="000000"/>
                </a:solidFill>
                <a:latin typeface="+mn-lt"/>
              </a:rPr>
              <a:t> </a:t>
            </a:r>
            <a:r>
              <a:rPr lang="et-EE" sz="2400" dirty="0" err="1">
                <a:solidFill>
                  <a:srgbClr val="000000"/>
                </a:solidFill>
                <a:latin typeface="+mn-lt"/>
              </a:rPr>
              <a:t>function</a:t>
            </a:r>
            <a:r>
              <a:rPr lang="et-EE" sz="2400" dirty="0">
                <a:solidFill>
                  <a:srgbClr val="000000"/>
                </a:solidFill>
                <a:latin typeface="+mn-lt"/>
              </a:rPr>
              <a:t>. </a:t>
            </a:r>
            <a:r>
              <a:rPr lang="et-EE" sz="2400" dirty="0" err="1">
                <a:solidFill>
                  <a:srgbClr val="000000"/>
                </a:solidFill>
                <a:latin typeface="+mn-lt"/>
              </a:rPr>
              <a:t>It</a:t>
            </a:r>
            <a:r>
              <a:rPr lang="et-EE" sz="2400" dirty="0">
                <a:solidFill>
                  <a:srgbClr val="000000"/>
                </a:solidFill>
                <a:latin typeface="+mn-lt"/>
              </a:rPr>
              <a:t> </a:t>
            </a:r>
            <a:r>
              <a:rPr lang="et-EE" sz="2400" dirty="0" err="1">
                <a:solidFill>
                  <a:srgbClr val="000000"/>
                </a:solidFill>
                <a:latin typeface="+mn-lt"/>
              </a:rPr>
              <a:t>captures</a:t>
            </a:r>
            <a:r>
              <a:rPr lang="et-EE" sz="2400" dirty="0">
                <a:solidFill>
                  <a:srgbClr val="000000"/>
                </a:solidFill>
                <a:latin typeface="+mn-lt"/>
              </a:rPr>
              <a:t> </a:t>
            </a:r>
            <a:r>
              <a:rPr lang="et-EE" sz="2400" dirty="0" err="1">
                <a:solidFill>
                  <a:srgbClr val="000000"/>
                </a:solidFill>
                <a:latin typeface="+mn-lt"/>
              </a:rPr>
              <a:t>the</a:t>
            </a:r>
            <a:r>
              <a:rPr lang="et-EE" sz="2400" dirty="0">
                <a:solidFill>
                  <a:srgbClr val="000000"/>
                </a:solidFill>
                <a:latin typeface="+mn-lt"/>
              </a:rPr>
              <a:t> '</a:t>
            </a:r>
            <a:r>
              <a:rPr lang="et-EE" sz="2400" dirty="0" err="1">
                <a:solidFill>
                  <a:srgbClr val="000000"/>
                </a:solidFill>
                <a:latin typeface="+mn-lt"/>
              </a:rPr>
              <a:t>who</a:t>
            </a:r>
            <a:r>
              <a:rPr lang="et-EE" sz="2400" dirty="0">
                <a:solidFill>
                  <a:srgbClr val="000000"/>
                </a:solidFill>
                <a:latin typeface="+mn-lt"/>
              </a:rPr>
              <a:t>', '</a:t>
            </a:r>
            <a:r>
              <a:rPr lang="et-EE" sz="2400" dirty="0" err="1">
                <a:solidFill>
                  <a:srgbClr val="000000"/>
                </a:solidFill>
                <a:latin typeface="+mn-lt"/>
              </a:rPr>
              <a:t>what</a:t>
            </a:r>
            <a:r>
              <a:rPr lang="et-EE" sz="2400" dirty="0">
                <a:solidFill>
                  <a:srgbClr val="000000"/>
                </a:solidFill>
                <a:latin typeface="+mn-lt"/>
              </a:rPr>
              <a:t>' and '</a:t>
            </a:r>
            <a:r>
              <a:rPr lang="et-EE" sz="2400" dirty="0" err="1">
                <a:solidFill>
                  <a:srgbClr val="000000"/>
                </a:solidFill>
                <a:latin typeface="+mn-lt"/>
              </a:rPr>
              <a:t>why</a:t>
            </a:r>
            <a:r>
              <a:rPr lang="et-EE" sz="2400" dirty="0">
                <a:solidFill>
                  <a:srgbClr val="000000"/>
                </a:solidFill>
                <a:latin typeface="+mn-lt"/>
              </a:rPr>
              <a:t>' </a:t>
            </a:r>
            <a:r>
              <a:rPr lang="et-EE" sz="2400" dirty="0" err="1">
                <a:solidFill>
                  <a:srgbClr val="000000"/>
                </a:solidFill>
                <a:latin typeface="+mn-lt"/>
              </a:rPr>
              <a:t>of</a:t>
            </a:r>
            <a:r>
              <a:rPr lang="et-EE" sz="2400" dirty="0">
                <a:solidFill>
                  <a:srgbClr val="000000"/>
                </a:solidFill>
                <a:latin typeface="+mn-lt"/>
              </a:rPr>
              <a:t> a </a:t>
            </a:r>
            <a:r>
              <a:rPr lang="et-EE" sz="2400" dirty="0" err="1">
                <a:solidFill>
                  <a:srgbClr val="000000"/>
                </a:solidFill>
                <a:latin typeface="+mn-lt"/>
              </a:rPr>
              <a:t>requirement</a:t>
            </a:r>
            <a:r>
              <a:rPr lang="et-EE" sz="2400" dirty="0">
                <a:solidFill>
                  <a:srgbClr val="000000"/>
                </a:solidFill>
                <a:latin typeface="+mn-lt"/>
              </a:rPr>
              <a:t> </a:t>
            </a:r>
            <a:r>
              <a:rPr lang="et-EE" sz="2400" dirty="0" err="1">
                <a:solidFill>
                  <a:srgbClr val="000000"/>
                </a:solidFill>
                <a:latin typeface="+mn-lt"/>
              </a:rPr>
              <a:t>in</a:t>
            </a:r>
            <a:r>
              <a:rPr lang="et-EE" sz="2400" dirty="0">
                <a:solidFill>
                  <a:srgbClr val="000000"/>
                </a:solidFill>
                <a:latin typeface="+mn-lt"/>
              </a:rPr>
              <a:t> a </a:t>
            </a:r>
            <a:r>
              <a:rPr lang="et-EE" sz="2400" dirty="0" err="1">
                <a:solidFill>
                  <a:srgbClr val="000000"/>
                </a:solidFill>
                <a:latin typeface="+mn-lt"/>
              </a:rPr>
              <a:t>simple</a:t>
            </a:r>
            <a:r>
              <a:rPr lang="et-EE" sz="2400" dirty="0">
                <a:solidFill>
                  <a:srgbClr val="000000"/>
                </a:solidFill>
                <a:latin typeface="+mn-lt"/>
              </a:rPr>
              <a:t>, </a:t>
            </a:r>
            <a:r>
              <a:rPr lang="et-EE" sz="2400" dirty="0" err="1">
                <a:solidFill>
                  <a:srgbClr val="000000"/>
                </a:solidFill>
                <a:latin typeface="+mn-lt"/>
              </a:rPr>
              <a:t>concise</a:t>
            </a:r>
            <a:r>
              <a:rPr lang="et-EE" sz="2400" dirty="0">
                <a:solidFill>
                  <a:srgbClr val="000000"/>
                </a:solidFill>
                <a:latin typeface="+mn-lt"/>
              </a:rPr>
              <a:t> </a:t>
            </a:r>
            <a:r>
              <a:rPr lang="et-EE" sz="2400" dirty="0" err="1">
                <a:solidFill>
                  <a:srgbClr val="000000"/>
                </a:solidFill>
                <a:latin typeface="+mn-lt"/>
              </a:rPr>
              <a:t>way</a:t>
            </a:r>
            <a:r>
              <a:rPr lang="et-EE" sz="2400" dirty="0">
                <a:solidFill>
                  <a:srgbClr val="000000"/>
                </a:solidFill>
                <a:latin typeface="+mn-lt"/>
              </a:rPr>
              <a:t>, </a:t>
            </a:r>
            <a:r>
              <a:rPr lang="et-EE" sz="2400" dirty="0" err="1">
                <a:solidFill>
                  <a:srgbClr val="000000"/>
                </a:solidFill>
                <a:latin typeface="+mn-lt"/>
              </a:rPr>
              <a:t>often</a:t>
            </a:r>
            <a:r>
              <a:rPr lang="et-EE" sz="2400" dirty="0">
                <a:solidFill>
                  <a:srgbClr val="000000"/>
                </a:solidFill>
                <a:latin typeface="+mn-lt"/>
              </a:rPr>
              <a:t> </a:t>
            </a:r>
            <a:r>
              <a:rPr lang="et-EE" sz="2400" dirty="0" err="1">
                <a:solidFill>
                  <a:srgbClr val="000000"/>
                </a:solidFill>
                <a:latin typeface="+mn-lt"/>
              </a:rPr>
              <a:t>limited</a:t>
            </a:r>
            <a:r>
              <a:rPr lang="et-EE" sz="2400" dirty="0">
                <a:solidFill>
                  <a:srgbClr val="000000"/>
                </a:solidFill>
                <a:latin typeface="+mn-lt"/>
              </a:rPr>
              <a:t> </a:t>
            </a:r>
            <a:r>
              <a:rPr lang="et-EE" sz="2400" dirty="0" err="1">
                <a:solidFill>
                  <a:srgbClr val="000000"/>
                </a:solidFill>
                <a:latin typeface="+mn-lt"/>
              </a:rPr>
              <a:t>in</a:t>
            </a:r>
            <a:r>
              <a:rPr lang="et-EE" sz="2400" dirty="0">
                <a:solidFill>
                  <a:srgbClr val="000000"/>
                </a:solidFill>
                <a:latin typeface="+mn-lt"/>
              </a:rPr>
              <a:t> detail </a:t>
            </a:r>
            <a:r>
              <a:rPr lang="et-EE" sz="2400" dirty="0" err="1">
                <a:solidFill>
                  <a:srgbClr val="000000"/>
                </a:solidFill>
                <a:latin typeface="+mn-lt"/>
              </a:rPr>
              <a:t>by</a:t>
            </a:r>
            <a:r>
              <a:rPr lang="et-EE" sz="2400" dirty="0">
                <a:solidFill>
                  <a:srgbClr val="000000"/>
                </a:solidFill>
                <a:latin typeface="+mn-lt"/>
              </a:rPr>
              <a:t> </a:t>
            </a:r>
            <a:r>
              <a:rPr lang="et-EE" sz="2400" dirty="0" err="1">
                <a:solidFill>
                  <a:srgbClr val="000000"/>
                </a:solidFill>
                <a:latin typeface="+mn-lt"/>
              </a:rPr>
              <a:t>what</a:t>
            </a:r>
            <a:r>
              <a:rPr lang="et-EE" sz="2400" dirty="0">
                <a:solidFill>
                  <a:srgbClr val="000000"/>
                </a:solidFill>
                <a:latin typeface="+mn-lt"/>
              </a:rPr>
              <a:t> </a:t>
            </a:r>
            <a:r>
              <a:rPr lang="et-EE" sz="2400" dirty="0" err="1">
                <a:solidFill>
                  <a:srgbClr val="000000"/>
                </a:solidFill>
                <a:latin typeface="+mn-lt"/>
              </a:rPr>
              <a:t>can</a:t>
            </a:r>
            <a:r>
              <a:rPr lang="et-EE" sz="2400" dirty="0">
                <a:solidFill>
                  <a:srgbClr val="000000"/>
                </a:solidFill>
                <a:latin typeface="+mn-lt"/>
              </a:rPr>
              <a:t> </a:t>
            </a:r>
            <a:r>
              <a:rPr lang="et-EE" sz="2400" dirty="0" err="1">
                <a:solidFill>
                  <a:srgbClr val="000000"/>
                </a:solidFill>
                <a:latin typeface="+mn-lt"/>
              </a:rPr>
              <a:t>be</a:t>
            </a:r>
            <a:r>
              <a:rPr lang="et-EE" sz="2400" dirty="0">
                <a:solidFill>
                  <a:srgbClr val="000000"/>
                </a:solidFill>
                <a:latin typeface="+mn-lt"/>
              </a:rPr>
              <a:t> </a:t>
            </a:r>
            <a:r>
              <a:rPr lang="et-EE" sz="2400" dirty="0" err="1">
                <a:solidFill>
                  <a:srgbClr val="000000"/>
                </a:solidFill>
                <a:latin typeface="+mn-lt"/>
              </a:rPr>
              <a:t>hand-written</a:t>
            </a:r>
            <a:r>
              <a:rPr lang="et-EE" sz="2400" dirty="0">
                <a:solidFill>
                  <a:srgbClr val="000000"/>
                </a:solidFill>
                <a:latin typeface="+mn-lt"/>
              </a:rPr>
              <a:t> on a </a:t>
            </a:r>
            <a:r>
              <a:rPr lang="et-EE" sz="2400" dirty="0" err="1">
                <a:solidFill>
                  <a:srgbClr val="000000"/>
                </a:solidFill>
                <a:latin typeface="+mn-lt"/>
              </a:rPr>
              <a:t>small</a:t>
            </a:r>
            <a:r>
              <a:rPr lang="et-EE" sz="2400" dirty="0">
                <a:solidFill>
                  <a:srgbClr val="000000"/>
                </a:solidFill>
                <a:latin typeface="+mn-lt"/>
              </a:rPr>
              <a:t> </a:t>
            </a:r>
            <a:r>
              <a:rPr lang="et-EE" sz="2400" dirty="0" err="1">
                <a:solidFill>
                  <a:srgbClr val="000000"/>
                </a:solidFill>
                <a:latin typeface="+mn-lt"/>
              </a:rPr>
              <a:t>paper</a:t>
            </a:r>
            <a:r>
              <a:rPr lang="et-EE" sz="2400" dirty="0">
                <a:solidFill>
                  <a:srgbClr val="000000"/>
                </a:solidFill>
                <a:latin typeface="+mn-lt"/>
              </a:rPr>
              <a:t> </a:t>
            </a:r>
            <a:r>
              <a:rPr lang="et-EE" sz="2400" dirty="0" err="1">
                <a:solidFill>
                  <a:srgbClr val="000000"/>
                </a:solidFill>
                <a:latin typeface="+mn-lt"/>
              </a:rPr>
              <a:t>notecard</a:t>
            </a:r>
            <a:r>
              <a:rPr lang="et-EE" sz="2400" dirty="0">
                <a:solidFill>
                  <a:srgbClr val="000000"/>
                </a:solidFill>
                <a:latin typeface="+mn-lt"/>
              </a:rPr>
              <a:t>.</a:t>
            </a:r>
          </a:p>
          <a:p>
            <a:pPr marL="0" indent="0">
              <a:buNone/>
            </a:pPr>
            <a:endParaRPr lang="et-EE" sz="2400" dirty="0">
              <a:solidFill>
                <a:srgbClr val="000000"/>
              </a:solidFill>
              <a:latin typeface="Century Schoolbook"/>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dirty="0"/>
              <a:t>Tarkvara elutsükli mudelid</a:t>
            </a:r>
            <a:r>
              <a:rPr lang="et-EE" dirty="0" smtClean="0"/>
              <a:t>. SCRUM</a:t>
            </a:r>
            <a:endParaRPr lang="et-EE" dirty="0"/>
          </a:p>
        </p:txBody>
      </p:sp>
      <p:sp>
        <p:nvSpPr>
          <p:cNvPr id="3" name="Content Placeholder 2"/>
          <p:cNvSpPr>
            <a:spLocks noGrp="1"/>
          </p:cNvSpPr>
          <p:nvPr>
            <p:ph idx="1"/>
          </p:nvPr>
        </p:nvSpPr>
        <p:spPr/>
        <p:txBody>
          <a:bodyPr>
            <a:normAutofit/>
          </a:bodyPr>
          <a:lstStyle/>
          <a:p>
            <a:r>
              <a:rPr lang="et-EE" sz="3200" dirty="0" err="1"/>
              <a:t>Agiilse</a:t>
            </a:r>
            <a:r>
              <a:rPr lang="et-EE" sz="3200" dirty="0"/>
              <a:t> tarkvaraarenduse praktika.</a:t>
            </a:r>
          </a:p>
          <a:p>
            <a:r>
              <a:rPr lang="et-EE" sz="3200" dirty="0"/>
              <a:t>Iteratiivne ja kasvava populaarsusega </a:t>
            </a:r>
            <a:r>
              <a:rPr lang="et-EE" sz="3200" dirty="0" err="1"/>
              <a:t>agiilse</a:t>
            </a:r>
            <a:r>
              <a:rPr lang="et-EE" sz="3200" dirty="0"/>
              <a:t> tarkvara arendamise raamistik.</a:t>
            </a:r>
          </a:p>
          <a:p>
            <a:r>
              <a:rPr lang="et-EE" sz="3200" dirty="0" err="1"/>
              <a:t>Scrum</a:t>
            </a:r>
            <a:r>
              <a:rPr lang="et-EE" sz="3200" dirty="0"/>
              <a:t> keskendub projektijuhtimisele, kus on raske pikalt ette planeerida.</a:t>
            </a:r>
          </a:p>
          <a:p>
            <a:r>
              <a:rPr lang="et-EE" sz="3200" dirty="0" err="1"/>
              <a:t>Scrum</a:t>
            </a:r>
            <a:r>
              <a:rPr lang="et-EE" sz="3200" dirty="0"/>
              <a:t> koosneb sprintidest, mis jäävad tavaliselt ühe nädala kuni ühe kuu vahele</a:t>
            </a:r>
          </a:p>
          <a:p>
            <a:r>
              <a:rPr lang="et-EE" sz="3200" dirty="0"/>
              <a:t>Erinevad koosolekud, mis aitavad kiiresti probleemist teada ja lahendada</a:t>
            </a:r>
            <a:r>
              <a:rPr lang="et-EE" dirty="0" smtClean="0"/>
              <a:t>.</a:t>
            </a:r>
            <a:endParaRPr lang="et-EE" dirty="0"/>
          </a:p>
        </p:txBody>
      </p:sp>
    </p:spTree>
    <p:extLst>
      <p:ext uri="{BB962C8B-B14F-4D97-AF65-F5344CB8AC3E}">
        <p14:creationId xmlns:p14="http://schemas.microsoft.com/office/powerpoint/2010/main" val="2152968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t-EE" sz="2600" b="1" dirty="0"/>
              <a:t>Sprint</a:t>
            </a:r>
            <a:r>
              <a:rPr lang="et-EE" sz="2600" dirty="0"/>
              <a:t> – iteratsioon </a:t>
            </a:r>
            <a:r>
              <a:rPr lang="et-EE" sz="2600" dirty="0" err="1"/>
              <a:t>scrumis</a:t>
            </a:r>
            <a:r>
              <a:rPr lang="et-EE" sz="2600" dirty="0"/>
              <a:t>, mis kestab 1-4 nädalat, mille jooksul tehakse valitud osa funktsionaalsusest</a:t>
            </a:r>
          </a:p>
          <a:p>
            <a:r>
              <a:rPr lang="et-EE" sz="2600" b="1" dirty="0" err="1"/>
              <a:t>Product</a:t>
            </a:r>
            <a:r>
              <a:rPr lang="et-EE" sz="2600" b="1" dirty="0"/>
              <a:t> </a:t>
            </a:r>
            <a:r>
              <a:rPr lang="et-EE" sz="2600" b="1" dirty="0" err="1"/>
              <a:t>backlog</a:t>
            </a:r>
            <a:r>
              <a:rPr lang="et-EE" sz="2600" b="1" dirty="0"/>
              <a:t> </a:t>
            </a:r>
            <a:r>
              <a:rPr lang="et-EE" sz="2600" dirty="0"/>
              <a:t>– projekti reserv, mis koosneb nõudmisest funktsionaalsusele ja on järjestatud tähtsuse järgi</a:t>
            </a:r>
          </a:p>
          <a:p>
            <a:r>
              <a:rPr lang="et-EE" sz="2600" b="1" dirty="0" err="1"/>
              <a:t>Planning</a:t>
            </a:r>
            <a:r>
              <a:rPr lang="et-EE" sz="2600" dirty="0"/>
              <a:t> – Iga iteratsiooni jaoks tööde valimine ja hindamine</a:t>
            </a:r>
          </a:p>
          <a:p>
            <a:r>
              <a:rPr lang="et-EE" sz="2600" b="1" dirty="0" err="1"/>
              <a:t>Stand</a:t>
            </a:r>
            <a:r>
              <a:rPr lang="et-EE" sz="2600" b="1" dirty="0"/>
              <a:t> </a:t>
            </a:r>
            <a:r>
              <a:rPr lang="et-EE" sz="2600" b="1" dirty="0" err="1"/>
              <a:t>Up</a:t>
            </a:r>
            <a:r>
              <a:rPr lang="et-EE" sz="2600" b="1" dirty="0"/>
              <a:t> (</a:t>
            </a:r>
            <a:r>
              <a:rPr lang="et-EE" sz="2600" b="1" dirty="0" err="1"/>
              <a:t>Daily</a:t>
            </a:r>
            <a:r>
              <a:rPr lang="et-EE" sz="2600" b="1" dirty="0"/>
              <a:t> </a:t>
            </a:r>
            <a:r>
              <a:rPr lang="et-EE" sz="2600" b="1" dirty="0" err="1"/>
              <a:t>Scrum</a:t>
            </a:r>
            <a:r>
              <a:rPr lang="et-EE" sz="2600" b="1" dirty="0"/>
              <a:t> meeting) </a:t>
            </a:r>
            <a:r>
              <a:rPr lang="et-EE" sz="2600" dirty="0"/>
              <a:t>– Iga hommikune koosolek, mis kestab maksimum 15 min ja mille käigus vastatakse küsimustele: „Mida tegin eile?“, „Mida plaanin täna teha?“, „Mis takistused mul on?“</a:t>
            </a:r>
          </a:p>
        </p:txBody>
      </p:sp>
      <p:sp>
        <p:nvSpPr>
          <p:cNvPr id="3" name="Title 2"/>
          <p:cNvSpPr>
            <a:spLocks noGrp="1"/>
          </p:cNvSpPr>
          <p:nvPr>
            <p:ph type="title"/>
          </p:nvPr>
        </p:nvSpPr>
        <p:spPr/>
        <p:txBody>
          <a:bodyPr>
            <a:normAutofit fontScale="90000"/>
          </a:bodyPr>
          <a:lstStyle/>
          <a:p>
            <a:r>
              <a:rPr lang="et-EE" dirty="0" smtClean="0"/>
              <a:t>Tarkvara elutsükli mudelid. SCRUM</a:t>
            </a:r>
            <a:endParaRPr lang="et-EE" dirty="0"/>
          </a:p>
        </p:txBody>
      </p:sp>
    </p:spTree>
    <p:extLst>
      <p:ext uri="{BB962C8B-B14F-4D97-AF65-F5344CB8AC3E}">
        <p14:creationId xmlns:p14="http://schemas.microsoft.com/office/powerpoint/2010/main" val="26633352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t-EE" b="1" dirty="0"/>
              <a:t>Sprint </a:t>
            </a:r>
            <a:r>
              <a:rPr lang="et-EE" b="1" dirty="0" err="1"/>
              <a:t>review</a:t>
            </a:r>
            <a:r>
              <a:rPr lang="et-EE" b="1" dirty="0"/>
              <a:t> meeting </a:t>
            </a:r>
            <a:r>
              <a:rPr lang="et-EE" dirty="0"/>
              <a:t>– Demo. Tehakse </a:t>
            </a:r>
            <a:r>
              <a:rPr lang="et-EE" dirty="0" smtClean="0"/>
              <a:t>sprindi lõpus</a:t>
            </a:r>
            <a:r>
              <a:rPr lang="et-EE" dirty="0"/>
              <a:t>. Tiimi liikmed demonstreerivad tellijatele ja teistele huvitatud inimestele, mis nad on teinud sprindi jooksul. Ei tohi näidata lõpuni tegemata tööd.</a:t>
            </a:r>
          </a:p>
          <a:p>
            <a:r>
              <a:rPr lang="et-EE" b="1" dirty="0" err="1"/>
              <a:t>Retrospective</a:t>
            </a:r>
            <a:r>
              <a:rPr lang="et-EE" b="1" dirty="0"/>
              <a:t> meeting </a:t>
            </a:r>
            <a:r>
              <a:rPr lang="et-EE" dirty="0"/>
              <a:t>– Viiakse läbi peale Demo. Tiimi liikmed jagavad oma mõtted eelmise sprindi kohta. Vastavad kahele küsimustele: „Mis oli hästi tehtud eelmise Sprindi jooksul?“ ja „Mida tuleb parandada järgmises Sprindis?“</a:t>
            </a:r>
          </a:p>
        </p:txBody>
      </p:sp>
      <p:sp>
        <p:nvSpPr>
          <p:cNvPr id="4" name="Title 2"/>
          <p:cNvSpPr>
            <a:spLocks noGrp="1"/>
          </p:cNvSpPr>
          <p:nvPr>
            <p:ph type="title"/>
          </p:nvPr>
        </p:nvSpPr>
        <p:spPr>
          <a:xfrm>
            <a:off x="504031" y="302737"/>
            <a:ext cx="9072563" cy="1259946"/>
          </a:xfrm>
        </p:spPr>
        <p:txBody>
          <a:bodyPr>
            <a:normAutofit fontScale="90000"/>
          </a:bodyPr>
          <a:lstStyle/>
          <a:p>
            <a:r>
              <a:rPr lang="et-EE" dirty="0" smtClean="0"/>
              <a:t>Tarkvara elutsükli mudelid. SCRUM</a:t>
            </a:r>
            <a:endParaRPr lang="et-EE" dirty="0"/>
          </a:p>
        </p:txBody>
      </p:sp>
    </p:spTree>
    <p:extLst>
      <p:ext uri="{BB962C8B-B14F-4D97-AF65-F5344CB8AC3E}">
        <p14:creationId xmlns:p14="http://schemas.microsoft.com/office/powerpoint/2010/main" val="7239242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75816" y="179437"/>
            <a:ext cx="9214725" cy="6245414"/>
          </a:xfrm>
          <a:prstGeom prst="rect">
            <a:avLst/>
          </a:prstGeom>
        </p:spPr>
      </p:pic>
    </p:spTree>
    <p:extLst>
      <p:ext uri="{BB962C8B-B14F-4D97-AF65-F5344CB8AC3E}">
        <p14:creationId xmlns:p14="http://schemas.microsoft.com/office/powerpoint/2010/main" val="14500049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504031" y="302737"/>
            <a:ext cx="9288809" cy="1259946"/>
          </a:xfrm>
        </p:spPr>
        <p:txBody>
          <a:bodyPr>
            <a:normAutofit fontScale="90000"/>
          </a:bodyPr>
          <a:lstStyle/>
          <a:p>
            <a:r>
              <a:rPr lang="et-EE" dirty="0" smtClean="0"/>
              <a:t>Tarkvara elutsükli mudelid. </a:t>
            </a:r>
            <a:r>
              <a:rPr lang="et-EE" dirty="0" err="1" smtClean="0"/>
              <a:t>Kanban</a:t>
            </a:r>
            <a:endParaRPr lang="et-EE" dirty="0"/>
          </a:p>
        </p:txBody>
      </p:sp>
      <p:pic>
        <p:nvPicPr>
          <p:cNvPr id="5" name="Picture 4"/>
          <p:cNvPicPr>
            <a:picLocks noChangeAspect="1"/>
          </p:cNvPicPr>
          <p:nvPr/>
        </p:nvPicPr>
        <p:blipFill>
          <a:blip r:embed="rId2"/>
          <a:stretch>
            <a:fillRect/>
          </a:stretch>
        </p:blipFill>
        <p:spPr>
          <a:xfrm>
            <a:off x="-22226" y="1622424"/>
            <a:ext cx="10125075" cy="4314825"/>
          </a:xfrm>
          <a:prstGeom prst="rect">
            <a:avLst/>
          </a:prstGeom>
        </p:spPr>
      </p:pic>
    </p:spTree>
    <p:extLst>
      <p:ext uri="{BB962C8B-B14F-4D97-AF65-F5344CB8AC3E}">
        <p14:creationId xmlns:p14="http://schemas.microsoft.com/office/powerpoint/2010/main" val="2033180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8. nädalal</a:t>
            </a:r>
            <a:endParaRPr lang="et-EE" dirty="0"/>
          </a:p>
        </p:txBody>
      </p:sp>
      <p:sp>
        <p:nvSpPr>
          <p:cNvPr id="3" name="Content Placeholder 2"/>
          <p:cNvSpPr>
            <a:spLocks noGrp="1"/>
          </p:cNvSpPr>
          <p:nvPr>
            <p:ph idx="1"/>
          </p:nvPr>
        </p:nvSpPr>
        <p:spPr/>
        <p:txBody>
          <a:bodyPr/>
          <a:lstStyle/>
          <a:p>
            <a:r>
              <a:rPr lang="et-EE" dirty="0" smtClean="0"/>
              <a:t>Gunnar </a:t>
            </a:r>
            <a:r>
              <a:rPr lang="et-EE" dirty="0" err="1" smtClean="0"/>
              <a:t>Piho</a:t>
            </a:r>
            <a:r>
              <a:rPr lang="et-EE" dirty="0" smtClean="0"/>
              <a:t> räägib teemadel:</a:t>
            </a:r>
          </a:p>
          <a:p>
            <a:pPr marL="120953" indent="0">
              <a:buNone/>
            </a:pPr>
            <a:r>
              <a:rPr lang="et-EE" sz="3200" dirty="0" smtClean="0"/>
              <a:t>testipõhine arendus ja XP.</a:t>
            </a:r>
            <a:endParaRPr lang="et-EE" sz="3200" dirty="0"/>
          </a:p>
        </p:txBody>
      </p:sp>
    </p:spTree>
    <p:extLst>
      <p:ext uri="{BB962C8B-B14F-4D97-AF65-F5344CB8AC3E}">
        <p14:creationId xmlns:p14="http://schemas.microsoft.com/office/powerpoint/2010/main" val="3298481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t-EE" dirty="0"/>
              <a:t>On oluline, et </a:t>
            </a:r>
            <a:r>
              <a:rPr lang="et-EE" dirty="0" err="1"/>
              <a:t>hankija</a:t>
            </a:r>
            <a:r>
              <a:rPr lang="et-EE" dirty="0"/>
              <a:t> osaleks hankes aktiivselt. Keeruka tarkvara hange on võrreldav </a:t>
            </a:r>
            <a:r>
              <a:rPr lang="et-EE" dirty="0" smtClean="0"/>
              <a:t>maja ehitamisega – kui </a:t>
            </a:r>
            <a:r>
              <a:rPr lang="et-EE" dirty="0"/>
              <a:t>loota, et ehitaja teeb ilma tellija osaluseta valmis sobiva maja, võib </a:t>
            </a:r>
            <a:r>
              <a:rPr lang="et-EE" dirty="0" smtClean="0"/>
              <a:t>oodata mõlema poole </a:t>
            </a:r>
            <a:r>
              <a:rPr lang="et-EE" dirty="0"/>
              <a:t>pettumust. </a:t>
            </a:r>
            <a:endParaRPr lang="et-EE" dirty="0" smtClean="0"/>
          </a:p>
          <a:p>
            <a:pPr marL="120953" indent="0">
              <a:buNone/>
            </a:pPr>
            <a:endParaRPr lang="et-EE" dirty="0" smtClean="0"/>
          </a:p>
          <a:p>
            <a:r>
              <a:rPr lang="et-EE" dirty="0"/>
              <a:t>Erinevates elutsükli mudelites on </a:t>
            </a:r>
            <a:r>
              <a:rPr lang="et-EE" dirty="0" err="1"/>
              <a:t>hankija</a:t>
            </a:r>
            <a:r>
              <a:rPr lang="et-EE" dirty="0"/>
              <a:t> eeldatav osavõtt erinev, kuid mingi põhiline </a:t>
            </a:r>
            <a:r>
              <a:rPr lang="et-EE" dirty="0" smtClean="0"/>
              <a:t>tegevuste komplekt </a:t>
            </a:r>
            <a:r>
              <a:rPr lang="et-EE" dirty="0"/>
              <a:t>on hädavajalik</a:t>
            </a:r>
            <a:r>
              <a:rPr lang="et-EE" dirty="0" smtClean="0"/>
              <a:t>. </a:t>
            </a:r>
            <a:endParaRPr lang="et-EE" dirty="0"/>
          </a:p>
        </p:txBody>
      </p:sp>
      <p:sp>
        <p:nvSpPr>
          <p:cNvPr id="3" name="Title 2"/>
          <p:cNvSpPr>
            <a:spLocks noGrp="1"/>
          </p:cNvSpPr>
          <p:nvPr>
            <p:ph type="title"/>
          </p:nvPr>
        </p:nvSpPr>
        <p:spPr/>
        <p:txBody>
          <a:bodyPr/>
          <a:lstStyle/>
          <a:p>
            <a:r>
              <a:rPr lang="et-EE" dirty="0" err="1" smtClean="0"/>
              <a:t>Hankija</a:t>
            </a:r>
            <a:endParaRPr lang="et-EE" dirty="0"/>
          </a:p>
        </p:txBody>
      </p:sp>
    </p:spTree>
    <p:extLst>
      <p:ext uri="{BB962C8B-B14F-4D97-AF65-F5344CB8AC3E}">
        <p14:creationId xmlns:p14="http://schemas.microsoft.com/office/powerpoint/2010/main" val="38636000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name="page26">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Hankija osalus hankes. </a:t>
            </a:r>
            <a:br>
              <a:rPr lang="et-EE" dirty="0"/>
            </a:br>
            <a:r>
              <a:rPr lang="et-EE" dirty="0"/>
              <a:t>ISO-IEC 12207</a:t>
            </a:r>
          </a:p>
        </p:txBody>
      </p:sp>
      <p:sp>
        <p:nvSpPr>
          <p:cNvPr id="3" name="Text Placeholder 2"/>
          <p:cNvSpPr txBox="1">
            <a:spLocks noGrp="1"/>
          </p:cNvSpPr>
          <p:nvPr>
            <p:ph type="body" idx="4294967295"/>
          </p:nvPr>
        </p:nvSpPr>
        <p:spPr>
          <a:xfrm>
            <a:off x="0" y="1768475"/>
            <a:ext cx="8870950" cy="4384675"/>
          </a:xfrm>
        </p:spPr>
        <p:txBody>
          <a:bodyPr>
            <a:no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sz="2400" dirty="0">
                <a:latin typeface="+mn-lt"/>
                <a:ea typeface="+mn-ea"/>
                <a:cs typeface="+mn-cs"/>
              </a:rPr>
              <a:t>hankimise ettevalmistamine (sh vajadus, süsteemi- ja tarkvaranõuded, hankimisplaan, vastuvõtustrateegia ja –tingimused, protsessid)</a:t>
            </a:r>
          </a:p>
          <a:p>
            <a:pPr lvl="0"/>
            <a:r>
              <a:rPr lang="et-EE" sz="2400" dirty="0">
                <a:latin typeface="+mn-lt"/>
                <a:ea typeface="+mn-ea"/>
                <a:cs typeface="+mn-cs"/>
              </a:rPr>
              <a:t>hanke väljakuulutamine</a:t>
            </a:r>
          </a:p>
          <a:p>
            <a:pPr lvl="0"/>
            <a:r>
              <a:rPr lang="et-EE" sz="2400" dirty="0">
                <a:latin typeface="+mn-lt"/>
                <a:ea typeface="+mn-ea"/>
                <a:cs typeface="+mn-cs"/>
              </a:rPr>
              <a:t>tarnija valimine (sh valiku protseduurid)</a:t>
            </a:r>
          </a:p>
          <a:p>
            <a:pPr lvl="0"/>
            <a:r>
              <a:rPr lang="et-EE" sz="2400" dirty="0">
                <a:latin typeface="+mn-lt"/>
                <a:ea typeface="+mn-ea"/>
                <a:cs typeface="+mn-cs"/>
              </a:rPr>
              <a:t>lepingu sõlmimine (sh õigused, muudatuste ohje)</a:t>
            </a:r>
          </a:p>
          <a:p>
            <a:pPr lvl="0"/>
            <a:r>
              <a:rPr lang="et-EE" sz="2400" dirty="0">
                <a:latin typeface="+mn-lt"/>
                <a:ea typeface="+mn-ea"/>
                <a:cs typeface="+mn-cs"/>
              </a:rPr>
              <a:t>hankijapoolne vastuvõtmine (sh vastuvõtuläbivaatus ja vastuvõtutestimine)</a:t>
            </a:r>
          </a:p>
          <a:p>
            <a:pPr lvl="0"/>
            <a:r>
              <a:rPr lang="et-EE" sz="2400" dirty="0">
                <a:latin typeface="+mn-lt"/>
                <a:ea typeface="+mn-ea"/>
                <a:cs typeface="+mn-cs"/>
              </a:rPr>
              <a:t>sulgemine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marL="108000" indent="0">
              <a:buNone/>
            </a:pPr>
            <a:r>
              <a:rPr lang="et-EE" dirty="0">
                <a:latin typeface="+mn-lt"/>
                <a:ea typeface="+mn-ea"/>
                <a:cs typeface="+mn-cs"/>
              </a:rPr>
              <a:t>Teised raamistikud</a:t>
            </a:r>
            <a:r>
              <a:rPr lang="et-EE" sz="2400" dirty="0">
                <a:latin typeface="+mn-lt"/>
                <a:ea typeface="+mn-ea"/>
                <a:cs typeface="+mn-cs"/>
              </a:rPr>
              <a:t>:</a:t>
            </a:r>
          </a:p>
          <a:p>
            <a:r>
              <a:rPr lang="et-EE" sz="2400" dirty="0">
                <a:latin typeface="+mn-lt"/>
                <a:ea typeface="+mn-ea"/>
                <a:cs typeface="+mn-cs"/>
              </a:rPr>
              <a:t>ITIL</a:t>
            </a:r>
          </a:p>
          <a:p>
            <a:r>
              <a:rPr lang="et-EE" sz="2400" dirty="0">
                <a:latin typeface="+mn-lt"/>
                <a:ea typeface="+mn-ea"/>
                <a:cs typeface="+mn-cs"/>
              </a:rPr>
              <a:t>COBIT</a:t>
            </a:r>
          </a:p>
          <a:p>
            <a:r>
              <a:rPr lang="et-EE" sz="2400" dirty="0">
                <a:latin typeface="+mn-lt"/>
                <a:ea typeface="+mn-ea"/>
                <a:cs typeface="+mn-cs"/>
              </a:rPr>
              <a:t>CMMI-ACQ</a:t>
            </a:r>
          </a:p>
          <a:p>
            <a:pPr algn="just"/>
            <a:r>
              <a:rPr lang="et-EE" sz="2400" dirty="0">
                <a:latin typeface="+mn-lt"/>
                <a:ea typeface="+mn-ea"/>
                <a:cs typeface="+mn-cs"/>
              </a:rPr>
              <a:t>Viidatud standardid ei eelda, et kõiki tegevusi tuleb täita, vaid pakuvad võimaluse teha tegevustest valik vastavalt olukorrale. Valitud tegevuste sisu ja ulatuse põhjal võib prognoosida hankija töömahtu hankes</a:t>
            </a: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Hankija osalus hankes.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name="page28">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err="1">
                <a:latin typeface="+mn-lt"/>
                <a:ea typeface="+mn-ea"/>
                <a:cs typeface="+mn-cs"/>
              </a:rPr>
              <a:t>Change</a:t>
            </a:r>
            <a:r>
              <a:rPr lang="et-EE" dirty="0">
                <a:latin typeface="+mn-lt"/>
                <a:ea typeface="+mn-ea"/>
                <a:cs typeface="+mn-cs"/>
              </a:rPr>
              <a:t> </a:t>
            </a:r>
            <a:r>
              <a:rPr lang="et-EE" dirty="0" err="1">
                <a:latin typeface="+mn-lt"/>
                <a:ea typeface="+mn-ea"/>
                <a:cs typeface="+mn-cs"/>
              </a:rPr>
              <a:t>management</a:t>
            </a:r>
            <a:r>
              <a:rPr lang="et-EE" dirty="0">
                <a:latin typeface="+mn-lt"/>
                <a:ea typeface="+mn-ea"/>
                <a:cs typeface="+mn-cs"/>
              </a:rPr>
              <a:t> </a:t>
            </a:r>
            <a:r>
              <a:rPr lang="et-EE" dirty="0" err="1">
                <a:latin typeface="+mn-lt"/>
                <a:ea typeface="+mn-ea"/>
                <a:cs typeface="+mn-cs"/>
              </a:rPr>
              <a:t>is</a:t>
            </a:r>
            <a:r>
              <a:rPr lang="et-EE" dirty="0">
                <a:latin typeface="+mn-lt"/>
                <a:ea typeface="+mn-ea"/>
                <a:cs typeface="+mn-cs"/>
              </a:rPr>
              <a:t> </a:t>
            </a:r>
            <a:r>
              <a:rPr lang="et-EE" dirty="0" err="1">
                <a:latin typeface="+mn-lt"/>
                <a:ea typeface="+mn-ea"/>
                <a:cs typeface="+mn-cs"/>
              </a:rPr>
              <a:t>an</a:t>
            </a:r>
            <a:r>
              <a:rPr lang="et-EE" dirty="0">
                <a:latin typeface="+mn-lt"/>
                <a:ea typeface="+mn-ea"/>
                <a:cs typeface="+mn-cs"/>
              </a:rPr>
              <a:t> </a:t>
            </a:r>
            <a:r>
              <a:rPr lang="et-EE" dirty="0" err="1">
                <a:latin typeface="+mn-lt"/>
                <a:ea typeface="+mn-ea"/>
                <a:cs typeface="+mn-cs"/>
              </a:rPr>
              <a:t>approach</a:t>
            </a:r>
            <a:r>
              <a:rPr lang="et-EE" dirty="0">
                <a:latin typeface="+mn-lt"/>
                <a:ea typeface="+mn-ea"/>
                <a:cs typeface="+mn-cs"/>
              </a:rPr>
              <a:t> </a:t>
            </a:r>
            <a:r>
              <a:rPr lang="et-EE" dirty="0" err="1">
                <a:latin typeface="+mn-lt"/>
                <a:ea typeface="+mn-ea"/>
                <a:cs typeface="+mn-cs"/>
              </a:rPr>
              <a:t>to</a:t>
            </a:r>
            <a:r>
              <a:rPr lang="et-EE" dirty="0">
                <a:latin typeface="+mn-lt"/>
                <a:ea typeface="+mn-ea"/>
                <a:cs typeface="+mn-cs"/>
              </a:rPr>
              <a:t> </a:t>
            </a:r>
            <a:r>
              <a:rPr lang="et-EE" dirty="0" err="1">
                <a:latin typeface="+mn-lt"/>
                <a:ea typeface="+mn-ea"/>
                <a:cs typeface="+mn-cs"/>
              </a:rPr>
              <a:t>transitioning</a:t>
            </a:r>
            <a:r>
              <a:rPr lang="et-EE" dirty="0">
                <a:latin typeface="+mn-lt"/>
                <a:ea typeface="+mn-ea"/>
                <a:cs typeface="+mn-cs"/>
              </a:rPr>
              <a:t> </a:t>
            </a:r>
            <a:r>
              <a:rPr lang="et-EE" dirty="0" err="1">
                <a:latin typeface="+mn-lt"/>
                <a:ea typeface="+mn-ea"/>
                <a:cs typeface="+mn-cs"/>
              </a:rPr>
              <a:t>individuals</a:t>
            </a:r>
            <a:r>
              <a:rPr lang="et-EE" dirty="0">
                <a:latin typeface="+mn-lt"/>
                <a:ea typeface="+mn-ea"/>
                <a:cs typeface="+mn-cs"/>
              </a:rPr>
              <a:t>, </a:t>
            </a:r>
            <a:r>
              <a:rPr lang="et-EE" dirty="0" err="1">
                <a:latin typeface="+mn-lt"/>
                <a:ea typeface="+mn-ea"/>
                <a:cs typeface="+mn-cs"/>
              </a:rPr>
              <a:t>teams</a:t>
            </a:r>
            <a:r>
              <a:rPr lang="et-EE" dirty="0">
                <a:latin typeface="+mn-lt"/>
                <a:ea typeface="+mn-ea"/>
                <a:cs typeface="+mn-cs"/>
              </a:rPr>
              <a:t>, and </a:t>
            </a:r>
            <a:r>
              <a:rPr lang="et-EE" dirty="0" err="1">
                <a:latin typeface="+mn-lt"/>
                <a:ea typeface="+mn-ea"/>
                <a:cs typeface="+mn-cs"/>
              </a:rPr>
              <a:t>organizations</a:t>
            </a:r>
            <a:r>
              <a:rPr lang="et-EE" dirty="0">
                <a:latin typeface="+mn-lt"/>
                <a:ea typeface="+mn-ea"/>
                <a:cs typeface="+mn-cs"/>
              </a:rPr>
              <a:t> </a:t>
            </a:r>
            <a:r>
              <a:rPr lang="et-EE" dirty="0" err="1">
                <a:latin typeface="+mn-lt"/>
                <a:ea typeface="+mn-ea"/>
                <a:cs typeface="+mn-cs"/>
              </a:rPr>
              <a:t>to</a:t>
            </a:r>
            <a:r>
              <a:rPr lang="et-EE" dirty="0">
                <a:latin typeface="+mn-lt"/>
                <a:ea typeface="+mn-ea"/>
                <a:cs typeface="+mn-cs"/>
              </a:rPr>
              <a:t> a </a:t>
            </a:r>
            <a:r>
              <a:rPr lang="et-EE" dirty="0" err="1">
                <a:latin typeface="+mn-lt"/>
                <a:ea typeface="+mn-ea"/>
                <a:cs typeface="+mn-cs"/>
              </a:rPr>
              <a:t>desired</a:t>
            </a:r>
            <a:r>
              <a:rPr lang="et-EE" dirty="0">
                <a:latin typeface="+mn-lt"/>
                <a:ea typeface="+mn-ea"/>
                <a:cs typeface="+mn-cs"/>
              </a:rPr>
              <a:t> </a:t>
            </a:r>
            <a:r>
              <a:rPr lang="et-EE" dirty="0" err="1">
                <a:latin typeface="+mn-lt"/>
                <a:ea typeface="+mn-ea"/>
                <a:cs typeface="+mn-cs"/>
              </a:rPr>
              <a:t>future</a:t>
            </a:r>
            <a:r>
              <a:rPr lang="et-EE" dirty="0">
                <a:latin typeface="+mn-lt"/>
                <a:ea typeface="+mn-ea"/>
                <a:cs typeface="+mn-cs"/>
              </a:rPr>
              <a:t> </a:t>
            </a:r>
            <a:r>
              <a:rPr lang="et-EE" dirty="0" err="1">
                <a:latin typeface="+mn-lt"/>
                <a:ea typeface="+mn-ea"/>
                <a:cs typeface="+mn-cs"/>
              </a:rPr>
              <a:t>state</a:t>
            </a:r>
            <a:r>
              <a:rPr lang="et-EE" dirty="0">
                <a:latin typeface="+mn-lt"/>
                <a:ea typeface="+mn-ea"/>
                <a:cs typeface="+mn-cs"/>
              </a:rPr>
              <a:t>. </a:t>
            </a:r>
            <a:r>
              <a:rPr lang="et-EE" dirty="0" err="1">
                <a:latin typeface="+mn-lt"/>
                <a:ea typeface="+mn-ea"/>
                <a:cs typeface="+mn-cs"/>
              </a:rPr>
              <a:t>In</a:t>
            </a:r>
            <a:r>
              <a:rPr lang="et-EE" dirty="0">
                <a:latin typeface="+mn-lt"/>
                <a:ea typeface="+mn-ea"/>
                <a:cs typeface="+mn-cs"/>
              </a:rPr>
              <a:t> </a:t>
            </a:r>
            <a:r>
              <a:rPr lang="et-EE" dirty="0" err="1">
                <a:latin typeface="+mn-lt"/>
                <a:ea typeface="+mn-ea"/>
                <a:cs typeface="+mn-cs"/>
              </a:rPr>
              <a:t>some</a:t>
            </a:r>
            <a:r>
              <a:rPr lang="et-EE" dirty="0">
                <a:latin typeface="+mn-lt"/>
                <a:ea typeface="+mn-ea"/>
                <a:cs typeface="+mn-cs"/>
              </a:rPr>
              <a:t> </a:t>
            </a:r>
            <a:r>
              <a:rPr lang="et-EE" dirty="0" err="1">
                <a:latin typeface="+mn-lt"/>
                <a:ea typeface="+mn-ea"/>
                <a:cs typeface="+mn-cs"/>
              </a:rPr>
              <a:t>project</a:t>
            </a:r>
            <a:r>
              <a:rPr lang="et-EE" dirty="0">
                <a:latin typeface="+mn-lt"/>
                <a:ea typeface="+mn-ea"/>
                <a:cs typeface="+mn-cs"/>
              </a:rPr>
              <a:t> </a:t>
            </a:r>
            <a:r>
              <a:rPr lang="et-EE" dirty="0" err="1">
                <a:latin typeface="+mn-lt"/>
                <a:ea typeface="+mn-ea"/>
                <a:cs typeface="+mn-cs"/>
              </a:rPr>
              <a:t>management</a:t>
            </a:r>
            <a:r>
              <a:rPr lang="et-EE" dirty="0">
                <a:latin typeface="+mn-lt"/>
                <a:ea typeface="+mn-ea"/>
                <a:cs typeface="+mn-cs"/>
              </a:rPr>
              <a:t> </a:t>
            </a:r>
            <a:r>
              <a:rPr lang="et-EE" dirty="0" err="1">
                <a:latin typeface="+mn-lt"/>
                <a:ea typeface="+mn-ea"/>
                <a:cs typeface="+mn-cs"/>
              </a:rPr>
              <a:t>contexts</a:t>
            </a:r>
            <a:r>
              <a:rPr lang="et-EE" dirty="0">
                <a:latin typeface="+mn-lt"/>
                <a:ea typeface="+mn-ea"/>
                <a:cs typeface="+mn-cs"/>
              </a:rPr>
              <a:t>, </a:t>
            </a:r>
            <a:r>
              <a:rPr lang="et-EE" dirty="0" err="1">
                <a:latin typeface="+mn-lt"/>
                <a:ea typeface="+mn-ea"/>
                <a:cs typeface="+mn-cs"/>
              </a:rPr>
              <a:t>change</a:t>
            </a:r>
            <a:r>
              <a:rPr lang="et-EE" dirty="0">
                <a:latin typeface="+mn-lt"/>
                <a:ea typeface="+mn-ea"/>
                <a:cs typeface="+mn-cs"/>
              </a:rPr>
              <a:t> </a:t>
            </a:r>
            <a:r>
              <a:rPr lang="et-EE" dirty="0" err="1">
                <a:latin typeface="+mn-lt"/>
                <a:ea typeface="+mn-ea"/>
                <a:cs typeface="+mn-cs"/>
              </a:rPr>
              <a:t>management</a:t>
            </a:r>
            <a:r>
              <a:rPr lang="et-EE" dirty="0">
                <a:latin typeface="+mn-lt"/>
                <a:ea typeface="+mn-ea"/>
                <a:cs typeface="+mn-cs"/>
              </a:rPr>
              <a:t> </a:t>
            </a:r>
            <a:r>
              <a:rPr lang="et-EE" dirty="0" err="1">
                <a:latin typeface="+mn-lt"/>
                <a:ea typeface="+mn-ea"/>
                <a:cs typeface="+mn-cs"/>
              </a:rPr>
              <a:t>refers</a:t>
            </a:r>
            <a:r>
              <a:rPr lang="et-EE" dirty="0">
                <a:latin typeface="+mn-lt"/>
                <a:ea typeface="+mn-ea"/>
                <a:cs typeface="+mn-cs"/>
              </a:rPr>
              <a:t> </a:t>
            </a:r>
            <a:r>
              <a:rPr lang="et-EE" dirty="0" err="1">
                <a:latin typeface="+mn-lt"/>
                <a:ea typeface="+mn-ea"/>
                <a:cs typeface="+mn-cs"/>
              </a:rPr>
              <a:t>to</a:t>
            </a:r>
            <a:r>
              <a:rPr lang="et-EE" dirty="0">
                <a:latin typeface="+mn-lt"/>
                <a:ea typeface="+mn-ea"/>
                <a:cs typeface="+mn-cs"/>
              </a:rPr>
              <a:t> a </a:t>
            </a:r>
            <a:r>
              <a:rPr lang="et-EE" dirty="0" err="1">
                <a:latin typeface="+mn-lt"/>
                <a:ea typeface="+mn-ea"/>
                <a:cs typeface="+mn-cs"/>
              </a:rPr>
              <a:t>project</a:t>
            </a:r>
            <a:r>
              <a:rPr lang="et-EE" dirty="0">
                <a:latin typeface="+mn-lt"/>
                <a:ea typeface="+mn-ea"/>
                <a:cs typeface="+mn-cs"/>
              </a:rPr>
              <a:t> </a:t>
            </a:r>
            <a:r>
              <a:rPr lang="et-EE" dirty="0" err="1">
                <a:latin typeface="+mn-lt"/>
                <a:ea typeface="+mn-ea"/>
                <a:cs typeface="+mn-cs"/>
              </a:rPr>
              <a:t>management</a:t>
            </a:r>
            <a:r>
              <a:rPr lang="et-EE" dirty="0">
                <a:latin typeface="+mn-lt"/>
                <a:ea typeface="+mn-ea"/>
                <a:cs typeface="+mn-cs"/>
              </a:rPr>
              <a:t> </a:t>
            </a:r>
            <a:r>
              <a:rPr lang="et-EE" dirty="0" err="1">
                <a:latin typeface="+mn-lt"/>
                <a:ea typeface="+mn-ea"/>
                <a:cs typeface="+mn-cs"/>
              </a:rPr>
              <a:t>process</a:t>
            </a:r>
            <a:r>
              <a:rPr lang="et-EE" dirty="0">
                <a:latin typeface="+mn-lt"/>
                <a:ea typeface="+mn-ea"/>
                <a:cs typeface="+mn-cs"/>
              </a:rPr>
              <a:t> </a:t>
            </a:r>
            <a:r>
              <a:rPr lang="et-EE" dirty="0" err="1">
                <a:latin typeface="+mn-lt"/>
                <a:ea typeface="+mn-ea"/>
                <a:cs typeface="+mn-cs"/>
              </a:rPr>
              <a:t>wherein</a:t>
            </a:r>
            <a:r>
              <a:rPr lang="et-EE" dirty="0">
                <a:latin typeface="+mn-lt"/>
                <a:ea typeface="+mn-ea"/>
                <a:cs typeface="+mn-cs"/>
              </a:rPr>
              <a:t> </a:t>
            </a:r>
            <a:r>
              <a:rPr lang="et-EE" dirty="0" err="1">
                <a:latin typeface="+mn-lt"/>
                <a:ea typeface="+mn-ea"/>
                <a:cs typeface="+mn-cs"/>
              </a:rPr>
              <a:t>changes</a:t>
            </a:r>
            <a:r>
              <a:rPr lang="et-EE" dirty="0">
                <a:latin typeface="+mn-lt"/>
                <a:ea typeface="+mn-ea"/>
                <a:cs typeface="+mn-cs"/>
              </a:rPr>
              <a:t> </a:t>
            </a:r>
            <a:r>
              <a:rPr lang="et-EE" dirty="0" err="1">
                <a:latin typeface="+mn-lt"/>
                <a:ea typeface="+mn-ea"/>
                <a:cs typeface="+mn-cs"/>
              </a:rPr>
              <a:t>to</a:t>
            </a:r>
            <a:r>
              <a:rPr lang="et-EE" dirty="0">
                <a:latin typeface="+mn-lt"/>
                <a:ea typeface="+mn-ea"/>
                <a:cs typeface="+mn-cs"/>
              </a:rPr>
              <a:t> a </a:t>
            </a:r>
            <a:r>
              <a:rPr lang="et-EE" dirty="0" err="1">
                <a:latin typeface="+mn-lt"/>
                <a:ea typeface="+mn-ea"/>
                <a:cs typeface="+mn-cs"/>
              </a:rPr>
              <a:t>project</a:t>
            </a:r>
            <a:r>
              <a:rPr lang="et-EE" dirty="0">
                <a:latin typeface="+mn-lt"/>
                <a:ea typeface="+mn-ea"/>
                <a:cs typeface="+mn-cs"/>
              </a:rPr>
              <a:t> are </a:t>
            </a:r>
            <a:r>
              <a:rPr lang="et-EE" dirty="0" err="1">
                <a:latin typeface="+mn-lt"/>
                <a:ea typeface="+mn-ea"/>
                <a:cs typeface="+mn-cs"/>
              </a:rPr>
              <a:t>formally</a:t>
            </a:r>
            <a:r>
              <a:rPr lang="et-EE" dirty="0">
                <a:latin typeface="+mn-lt"/>
                <a:ea typeface="+mn-ea"/>
                <a:cs typeface="+mn-cs"/>
              </a:rPr>
              <a:t> </a:t>
            </a:r>
            <a:r>
              <a:rPr lang="et-EE" dirty="0" err="1">
                <a:latin typeface="+mn-lt"/>
                <a:ea typeface="+mn-ea"/>
                <a:cs typeface="+mn-cs"/>
              </a:rPr>
              <a:t>introduced</a:t>
            </a:r>
            <a:r>
              <a:rPr lang="et-EE" dirty="0">
                <a:latin typeface="+mn-lt"/>
                <a:ea typeface="+mn-ea"/>
                <a:cs typeface="+mn-cs"/>
              </a:rPr>
              <a:t> and </a:t>
            </a:r>
            <a:r>
              <a:rPr lang="et-EE" dirty="0" err="1">
                <a:latin typeface="+mn-lt"/>
                <a:ea typeface="+mn-ea"/>
                <a:cs typeface="+mn-cs"/>
              </a:rPr>
              <a:t>approved</a:t>
            </a:r>
            <a:endParaRPr lang="et-EE" dirty="0">
              <a:latin typeface="+mn-lt"/>
              <a:ea typeface="+mn-ea"/>
              <a:cs typeface="+mn-cs"/>
            </a:endParaRP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smtClean="0"/>
              <a:t>Nõuete </a:t>
            </a:r>
            <a:r>
              <a:rPr lang="et-EE" dirty="0"/>
              <a:t>muudatuste haldamine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Back to the future</a:t>
            </a:r>
          </a:p>
        </p:txBody>
      </p:sp>
      <p:sp>
        <p:nvSpPr>
          <p:cNvPr id="3" name="Text Placeholder 2"/>
          <p:cNvSpPr txBox="1">
            <a:spLocks noGrp="1"/>
          </p:cNvSpPr>
          <p:nvPr>
            <p:ph type="body" idx="4294967295"/>
          </p:nvPr>
        </p:nvSpPr>
        <p:spPr>
          <a:xfrm>
            <a:off x="0" y="1768475"/>
            <a:ext cx="9720832" cy="4891682"/>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marL="0" indent="0">
              <a:buNone/>
            </a:pPr>
            <a:r>
              <a:rPr lang="et-EE" sz="2800" u="sng" dirty="0" smtClean="0">
                <a:solidFill>
                  <a:srgbClr val="000000"/>
                </a:solidFill>
                <a:latin typeface="+mn-lt"/>
              </a:rPr>
              <a:t>Näide</a:t>
            </a:r>
            <a:r>
              <a:rPr lang="et-EE" sz="2400" dirty="0">
                <a:solidFill>
                  <a:srgbClr val="000000"/>
                </a:solidFill>
                <a:latin typeface="+mn-lt"/>
              </a:rPr>
              <a:t>:</a:t>
            </a:r>
          </a:p>
          <a:p>
            <a:pPr marL="342900" indent="-342900"/>
            <a:r>
              <a:rPr lang="et-EE" sz="2100" b="1" dirty="0">
                <a:solidFill>
                  <a:srgbClr val="000000"/>
                </a:solidFill>
                <a:latin typeface="+mn-lt"/>
              </a:rPr>
              <a:t>Traditsiooniline</a:t>
            </a:r>
            <a:r>
              <a:rPr lang="et-EE" sz="2100" dirty="0">
                <a:solidFill>
                  <a:srgbClr val="000000"/>
                </a:solidFill>
                <a:latin typeface="+mn-lt"/>
              </a:rPr>
              <a:t>: "</a:t>
            </a:r>
            <a:r>
              <a:rPr lang="et-EE" sz="2100" dirty="0" err="1">
                <a:solidFill>
                  <a:srgbClr val="000000"/>
                </a:solidFill>
                <a:latin typeface="+mn-lt"/>
              </a:rPr>
              <a:t>As</a:t>
            </a:r>
            <a:r>
              <a:rPr lang="et-EE" sz="2100" dirty="0">
                <a:solidFill>
                  <a:srgbClr val="000000"/>
                </a:solidFill>
                <a:latin typeface="+mn-lt"/>
              </a:rPr>
              <a:t> a </a:t>
            </a:r>
            <a:r>
              <a:rPr lang="et-EE" sz="2100" i="1" dirty="0">
                <a:solidFill>
                  <a:srgbClr val="000000"/>
                </a:solidFill>
                <a:latin typeface="+mn-lt"/>
              </a:rPr>
              <a:t>&lt;</a:t>
            </a:r>
            <a:r>
              <a:rPr lang="et-EE" sz="2100" i="1" dirty="0" err="1">
                <a:solidFill>
                  <a:srgbClr val="000000"/>
                </a:solidFill>
                <a:latin typeface="+mn-lt"/>
              </a:rPr>
              <a:t>role</a:t>
            </a:r>
            <a:r>
              <a:rPr lang="et-EE" sz="2100" i="1" dirty="0">
                <a:solidFill>
                  <a:srgbClr val="000000"/>
                </a:solidFill>
                <a:latin typeface="+mn-lt"/>
              </a:rPr>
              <a:t>&gt;,</a:t>
            </a:r>
            <a:r>
              <a:rPr lang="et-EE" sz="2100" dirty="0">
                <a:solidFill>
                  <a:srgbClr val="000000"/>
                </a:solidFill>
                <a:latin typeface="+mn-lt"/>
              </a:rPr>
              <a:t> I </a:t>
            </a:r>
            <a:r>
              <a:rPr lang="et-EE" sz="2100" dirty="0" err="1">
                <a:solidFill>
                  <a:srgbClr val="000000"/>
                </a:solidFill>
                <a:latin typeface="+mn-lt"/>
              </a:rPr>
              <a:t>want</a:t>
            </a:r>
            <a:r>
              <a:rPr lang="et-EE" sz="2100" dirty="0">
                <a:solidFill>
                  <a:srgbClr val="000000"/>
                </a:solidFill>
                <a:latin typeface="+mn-lt"/>
              </a:rPr>
              <a:t> </a:t>
            </a:r>
            <a:r>
              <a:rPr lang="et-EE" sz="2100" i="1" dirty="0">
                <a:solidFill>
                  <a:srgbClr val="000000"/>
                </a:solidFill>
                <a:latin typeface="+mn-lt"/>
              </a:rPr>
              <a:t>&lt;</a:t>
            </a:r>
            <a:r>
              <a:rPr lang="et-EE" sz="2100" i="1" dirty="0" err="1">
                <a:solidFill>
                  <a:srgbClr val="000000"/>
                </a:solidFill>
                <a:latin typeface="+mn-lt"/>
              </a:rPr>
              <a:t>goal/desire</a:t>
            </a:r>
            <a:r>
              <a:rPr lang="et-EE" sz="2100" i="1" dirty="0">
                <a:solidFill>
                  <a:srgbClr val="000000"/>
                </a:solidFill>
                <a:latin typeface="+mn-lt"/>
              </a:rPr>
              <a:t>&gt;</a:t>
            </a:r>
            <a:r>
              <a:rPr lang="et-EE" sz="2100" dirty="0">
                <a:solidFill>
                  <a:srgbClr val="000000"/>
                </a:solidFill>
                <a:latin typeface="+mn-lt"/>
              </a:rPr>
              <a:t> so </a:t>
            </a:r>
            <a:r>
              <a:rPr lang="et-EE" sz="2100" dirty="0" err="1">
                <a:solidFill>
                  <a:srgbClr val="000000"/>
                </a:solidFill>
                <a:latin typeface="+mn-lt"/>
              </a:rPr>
              <a:t>that</a:t>
            </a:r>
            <a:r>
              <a:rPr lang="et-EE" sz="2100" dirty="0">
                <a:solidFill>
                  <a:srgbClr val="000000"/>
                </a:solidFill>
                <a:latin typeface="+mn-lt"/>
              </a:rPr>
              <a:t> </a:t>
            </a:r>
            <a:r>
              <a:rPr lang="et-EE" sz="2100" i="1" dirty="0">
                <a:solidFill>
                  <a:srgbClr val="000000"/>
                </a:solidFill>
                <a:latin typeface="+mn-lt"/>
              </a:rPr>
              <a:t>&lt;</a:t>
            </a:r>
            <a:r>
              <a:rPr lang="et-EE" sz="2100" i="1" dirty="0" err="1">
                <a:solidFill>
                  <a:srgbClr val="000000"/>
                </a:solidFill>
                <a:latin typeface="+mn-lt"/>
              </a:rPr>
              <a:t>benefit&gt;„</a:t>
            </a:r>
            <a:endParaRPr lang="et-EE" sz="2100" i="1" dirty="0">
              <a:solidFill>
                <a:srgbClr val="000000"/>
              </a:solidFill>
              <a:latin typeface="+mn-lt"/>
            </a:endParaRPr>
          </a:p>
          <a:p>
            <a:pPr marL="342900" indent="-342900"/>
            <a:r>
              <a:rPr lang="et-EE" sz="2100" b="1" dirty="0">
                <a:solidFill>
                  <a:srgbClr val="000000"/>
                </a:solidFill>
                <a:latin typeface="+mn-lt"/>
              </a:rPr>
              <a:t>Mike </a:t>
            </a:r>
            <a:r>
              <a:rPr lang="et-EE" sz="2100" b="1" dirty="0" err="1">
                <a:solidFill>
                  <a:srgbClr val="000000"/>
                </a:solidFill>
                <a:latin typeface="+mn-lt"/>
              </a:rPr>
              <a:t>Cohn</a:t>
            </a:r>
            <a:r>
              <a:rPr lang="et-EE" sz="2100" i="1" dirty="0">
                <a:solidFill>
                  <a:srgbClr val="000000"/>
                </a:solidFill>
                <a:latin typeface="+mn-lt"/>
              </a:rPr>
              <a:t>: </a:t>
            </a:r>
            <a:r>
              <a:rPr lang="et-EE" sz="2100" dirty="0">
                <a:solidFill>
                  <a:srgbClr val="000000"/>
                </a:solidFill>
                <a:latin typeface="+mn-lt"/>
              </a:rPr>
              <a:t>"</a:t>
            </a:r>
            <a:r>
              <a:rPr lang="et-EE" sz="2100" dirty="0" err="1">
                <a:solidFill>
                  <a:srgbClr val="000000"/>
                </a:solidFill>
                <a:latin typeface="+mn-lt"/>
              </a:rPr>
              <a:t>As</a:t>
            </a:r>
            <a:r>
              <a:rPr lang="et-EE" sz="2100" dirty="0">
                <a:solidFill>
                  <a:srgbClr val="000000"/>
                </a:solidFill>
                <a:latin typeface="+mn-lt"/>
              </a:rPr>
              <a:t> a </a:t>
            </a:r>
            <a:r>
              <a:rPr lang="et-EE" sz="2100" i="1" dirty="0">
                <a:solidFill>
                  <a:srgbClr val="000000"/>
                </a:solidFill>
                <a:latin typeface="+mn-lt"/>
              </a:rPr>
              <a:t>&lt;</a:t>
            </a:r>
            <a:r>
              <a:rPr lang="et-EE" sz="2100" i="1" dirty="0" err="1">
                <a:solidFill>
                  <a:srgbClr val="000000"/>
                </a:solidFill>
                <a:latin typeface="+mn-lt"/>
              </a:rPr>
              <a:t>role</a:t>
            </a:r>
            <a:r>
              <a:rPr lang="et-EE" sz="2100" i="1" dirty="0">
                <a:solidFill>
                  <a:srgbClr val="000000"/>
                </a:solidFill>
                <a:latin typeface="+mn-lt"/>
              </a:rPr>
              <a:t>&gt;,</a:t>
            </a:r>
            <a:r>
              <a:rPr lang="et-EE" sz="2100" dirty="0">
                <a:solidFill>
                  <a:srgbClr val="000000"/>
                </a:solidFill>
                <a:latin typeface="+mn-lt"/>
              </a:rPr>
              <a:t> I </a:t>
            </a:r>
            <a:r>
              <a:rPr lang="et-EE" sz="2100" dirty="0" err="1">
                <a:solidFill>
                  <a:srgbClr val="000000"/>
                </a:solidFill>
                <a:latin typeface="+mn-lt"/>
              </a:rPr>
              <a:t>want</a:t>
            </a:r>
            <a:r>
              <a:rPr lang="et-EE" sz="2100" dirty="0">
                <a:solidFill>
                  <a:srgbClr val="000000"/>
                </a:solidFill>
                <a:latin typeface="+mn-lt"/>
              </a:rPr>
              <a:t> </a:t>
            </a:r>
            <a:r>
              <a:rPr lang="et-EE" sz="2100" i="1" dirty="0">
                <a:solidFill>
                  <a:srgbClr val="000000"/>
                </a:solidFill>
                <a:latin typeface="+mn-lt"/>
              </a:rPr>
              <a:t>&lt;</a:t>
            </a:r>
            <a:r>
              <a:rPr lang="et-EE" sz="2100" i="1" dirty="0" err="1">
                <a:solidFill>
                  <a:srgbClr val="000000"/>
                </a:solidFill>
                <a:latin typeface="+mn-lt"/>
              </a:rPr>
              <a:t>goal/desire&gt;„</a:t>
            </a:r>
            <a:endParaRPr lang="et-EE" sz="2100" i="1" dirty="0">
              <a:solidFill>
                <a:srgbClr val="000000"/>
              </a:solidFill>
              <a:latin typeface="+mn-lt"/>
            </a:endParaRPr>
          </a:p>
          <a:p>
            <a:pPr marL="342900" indent="-342900"/>
            <a:r>
              <a:rPr lang="et-EE" sz="2100" b="1" dirty="0" err="1">
                <a:solidFill>
                  <a:srgbClr val="000000"/>
                </a:solidFill>
                <a:latin typeface="+mn-lt"/>
              </a:rPr>
              <a:t>Five</a:t>
            </a:r>
            <a:r>
              <a:rPr lang="et-EE" sz="2100" b="1" dirty="0">
                <a:solidFill>
                  <a:srgbClr val="000000"/>
                </a:solidFill>
                <a:latin typeface="+mn-lt"/>
              </a:rPr>
              <a:t> </a:t>
            </a:r>
            <a:r>
              <a:rPr lang="et-EE" sz="2100" b="1" dirty="0" err="1">
                <a:solidFill>
                  <a:srgbClr val="000000"/>
                </a:solidFill>
                <a:latin typeface="+mn-lt"/>
              </a:rPr>
              <a:t>Ws</a:t>
            </a:r>
            <a:r>
              <a:rPr lang="et-EE" sz="2100" i="1" dirty="0">
                <a:solidFill>
                  <a:srgbClr val="000000"/>
                </a:solidFill>
                <a:latin typeface="+mn-lt"/>
              </a:rPr>
              <a:t>: </a:t>
            </a:r>
            <a:r>
              <a:rPr lang="et-EE" sz="2100" dirty="0">
                <a:solidFill>
                  <a:srgbClr val="000000"/>
                </a:solidFill>
                <a:latin typeface="+mn-lt"/>
              </a:rPr>
              <a:t>"</a:t>
            </a:r>
            <a:r>
              <a:rPr lang="et-EE" sz="2100" dirty="0" err="1">
                <a:solidFill>
                  <a:srgbClr val="000000"/>
                </a:solidFill>
                <a:latin typeface="+mn-lt"/>
              </a:rPr>
              <a:t>As</a:t>
            </a:r>
            <a:r>
              <a:rPr lang="et-EE" sz="2100" dirty="0">
                <a:solidFill>
                  <a:srgbClr val="000000"/>
                </a:solidFill>
                <a:latin typeface="+mn-lt"/>
              </a:rPr>
              <a:t> </a:t>
            </a:r>
            <a:r>
              <a:rPr lang="et-EE" sz="2100" i="1" dirty="0">
                <a:solidFill>
                  <a:srgbClr val="000000"/>
                </a:solidFill>
                <a:latin typeface="+mn-lt"/>
              </a:rPr>
              <a:t>&lt;</a:t>
            </a:r>
            <a:r>
              <a:rPr lang="et-EE" sz="2100" i="1" dirty="0" err="1">
                <a:solidFill>
                  <a:srgbClr val="000000"/>
                </a:solidFill>
                <a:latin typeface="+mn-lt"/>
              </a:rPr>
              <a:t>who</a:t>
            </a:r>
            <a:r>
              <a:rPr lang="et-EE" sz="2100" i="1" dirty="0">
                <a:solidFill>
                  <a:srgbClr val="000000"/>
                </a:solidFill>
                <a:latin typeface="+mn-lt"/>
              </a:rPr>
              <a:t>&gt;</a:t>
            </a:r>
            <a:r>
              <a:rPr lang="et-EE" sz="2100" dirty="0">
                <a:solidFill>
                  <a:srgbClr val="000000"/>
                </a:solidFill>
                <a:latin typeface="+mn-lt"/>
              </a:rPr>
              <a:t> </a:t>
            </a:r>
            <a:r>
              <a:rPr lang="et-EE" sz="2100" i="1" dirty="0">
                <a:solidFill>
                  <a:srgbClr val="000000"/>
                </a:solidFill>
                <a:latin typeface="+mn-lt"/>
              </a:rPr>
              <a:t>&lt;</a:t>
            </a:r>
            <a:r>
              <a:rPr lang="et-EE" sz="2100" i="1" dirty="0" err="1">
                <a:solidFill>
                  <a:srgbClr val="000000"/>
                </a:solidFill>
                <a:latin typeface="+mn-lt"/>
              </a:rPr>
              <a:t>when</a:t>
            </a:r>
            <a:r>
              <a:rPr lang="et-EE" sz="2100" i="1" dirty="0">
                <a:solidFill>
                  <a:srgbClr val="000000"/>
                </a:solidFill>
                <a:latin typeface="+mn-lt"/>
              </a:rPr>
              <a:t>&gt;</a:t>
            </a:r>
            <a:r>
              <a:rPr lang="et-EE" sz="2100" dirty="0">
                <a:solidFill>
                  <a:srgbClr val="000000"/>
                </a:solidFill>
                <a:latin typeface="+mn-lt"/>
              </a:rPr>
              <a:t> </a:t>
            </a:r>
            <a:r>
              <a:rPr lang="et-EE" sz="2100" i="1" dirty="0">
                <a:solidFill>
                  <a:srgbClr val="000000"/>
                </a:solidFill>
                <a:latin typeface="+mn-lt"/>
              </a:rPr>
              <a:t>&lt;</a:t>
            </a:r>
            <a:r>
              <a:rPr lang="et-EE" sz="2100" i="1" dirty="0" err="1">
                <a:solidFill>
                  <a:srgbClr val="000000"/>
                </a:solidFill>
                <a:latin typeface="+mn-lt"/>
              </a:rPr>
              <a:t>where</a:t>
            </a:r>
            <a:r>
              <a:rPr lang="et-EE" sz="2100" i="1" dirty="0">
                <a:solidFill>
                  <a:srgbClr val="000000"/>
                </a:solidFill>
                <a:latin typeface="+mn-lt"/>
              </a:rPr>
              <a:t>&gt;,</a:t>
            </a:r>
            <a:r>
              <a:rPr lang="et-EE" sz="2100" dirty="0">
                <a:solidFill>
                  <a:srgbClr val="000000"/>
                </a:solidFill>
                <a:latin typeface="+mn-lt"/>
              </a:rPr>
              <a:t> I </a:t>
            </a:r>
            <a:r>
              <a:rPr lang="et-EE" sz="2100" i="1" dirty="0">
                <a:solidFill>
                  <a:srgbClr val="000000"/>
                </a:solidFill>
                <a:latin typeface="+mn-lt"/>
              </a:rPr>
              <a:t>&lt;</a:t>
            </a:r>
            <a:r>
              <a:rPr lang="et-EE" sz="2100" i="1" dirty="0" err="1">
                <a:solidFill>
                  <a:srgbClr val="000000"/>
                </a:solidFill>
                <a:latin typeface="+mn-lt"/>
              </a:rPr>
              <a:t>what</a:t>
            </a:r>
            <a:r>
              <a:rPr lang="et-EE" sz="2100" i="1" dirty="0">
                <a:solidFill>
                  <a:srgbClr val="000000"/>
                </a:solidFill>
                <a:latin typeface="+mn-lt"/>
              </a:rPr>
              <a:t>&gt;</a:t>
            </a:r>
            <a:r>
              <a:rPr lang="et-EE" sz="2100" dirty="0">
                <a:solidFill>
                  <a:srgbClr val="000000"/>
                </a:solidFill>
                <a:latin typeface="+mn-lt"/>
              </a:rPr>
              <a:t> </a:t>
            </a:r>
            <a:r>
              <a:rPr lang="et-EE" sz="2100" dirty="0" err="1">
                <a:solidFill>
                  <a:srgbClr val="000000"/>
                </a:solidFill>
                <a:latin typeface="+mn-lt"/>
              </a:rPr>
              <a:t>because</a:t>
            </a:r>
            <a:r>
              <a:rPr lang="et-EE" sz="2100" dirty="0">
                <a:solidFill>
                  <a:srgbClr val="000000"/>
                </a:solidFill>
                <a:latin typeface="+mn-lt"/>
              </a:rPr>
              <a:t> </a:t>
            </a:r>
            <a:r>
              <a:rPr lang="et-EE" sz="2100" i="1" dirty="0">
                <a:solidFill>
                  <a:srgbClr val="000000"/>
                </a:solidFill>
                <a:latin typeface="+mn-lt"/>
              </a:rPr>
              <a:t>&lt;</a:t>
            </a:r>
            <a:r>
              <a:rPr lang="et-EE" sz="2100" i="1" dirty="0" err="1">
                <a:solidFill>
                  <a:srgbClr val="000000"/>
                </a:solidFill>
                <a:latin typeface="+mn-lt"/>
              </a:rPr>
              <a:t>why&gt;.„</a:t>
            </a:r>
            <a:endParaRPr lang="et-EE" sz="2100" i="1" dirty="0">
              <a:solidFill>
                <a:srgbClr val="000000"/>
              </a:solidFill>
              <a:latin typeface="+mn-lt"/>
            </a:endParaRPr>
          </a:p>
          <a:p>
            <a:pPr marL="432000" lvl="1" indent="0">
              <a:buNone/>
            </a:pPr>
            <a:r>
              <a:rPr lang="et-EE" sz="2000" b="1" dirty="0" err="1">
                <a:solidFill>
                  <a:srgbClr val="000000"/>
                </a:solidFill>
                <a:latin typeface="+mn-lt"/>
              </a:rPr>
              <a:t>Who</a:t>
            </a:r>
            <a:r>
              <a:rPr lang="et-EE" sz="2000" dirty="0">
                <a:solidFill>
                  <a:srgbClr val="000000"/>
                </a:solidFill>
                <a:latin typeface="+mn-lt"/>
              </a:rPr>
              <a:t> </a:t>
            </a:r>
            <a:r>
              <a:rPr lang="et-EE" sz="2000" dirty="0" err="1">
                <a:solidFill>
                  <a:srgbClr val="000000"/>
                </a:solidFill>
                <a:latin typeface="+mn-lt"/>
              </a:rPr>
              <a:t>is</a:t>
            </a:r>
            <a:r>
              <a:rPr lang="et-EE" sz="2000" dirty="0">
                <a:solidFill>
                  <a:srgbClr val="000000"/>
                </a:solidFill>
                <a:latin typeface="+mn-lt"/>
              </a:rPr>
              <a:t> </a:t>
            </a:r>
            <a:r>
              <a:rPr lang="et-EE" sz="2000" dirty="0" err="1">
                <a:solidFill>
                  <a:srgbClr val="000000"/>
                </a:solidFill>
                <a:latin typeface="+mn-lt"/>
              </a:rPr>
              <a:t>it</a:t>
            </a:r>
            <a:r>
              <a:rPr lang="et-EE" sz="2000" dirty="0">
                <a:solidFill>
                  <a:srgbClr val="000000"/>
                </a:solidFill>
                <a:latin typeface="+mn-lt"/>
              </a:rPr>
              <a:t> </a:t>
            </a:r>
            <a:r>
              <a:rPr lang="et-EE" sz="2000" dirty="0" err="1">
                <a:solidFill>
                  <a:srgbClr val="000000"/>
                </a:solidFill>
                <a:latin typeface="+mn-lt"/>
              </a:rPr>
              <a:t>about</a:t>
            </a:r>
            <a:r>
              <a:rPr lang="et-EE" sz="2000" dirty="0">
                <a:solidFill>
                  <a:srgbClr val="000000"/>
                </a:solidFill>
                <a:latin typeface="+mn-lt"/>
              </a:rPr>
              <a:t>?</a:t>
            </a:r>
          </a:p>
          <a:p>
            <a:pPr marL="432000" lvl="1" indent="0">
              <a:buNone/>
            </a:pPr>
            <a:r>
              <a:rPr lang="et-EE" sz="2000" b="1" dirty="0" err="1">
                <a:solidFill>
                  <a:srgbClr val="000000"/>
                </a:solidFill>
                <a:latin typeface="+mn-lt"/>
              </a:rPr>
              <a:t>What</a:t>
            </a:r>
            <a:r>
              <a:rPr lang="et-EE" sz="2000" dirty="0">
                <a:solidFill>
                  <a:srgbClr val="000000"/>
                </a:solidFill>
                <a:latin typeface="+mn-lt"/>
              </a:rPr>
              <a:t> </a:t>
            </a:r>
            <a:r>
              <a:rPr lang="et-EE" sz="2000" dirty="0" err="1">
                <a:solidFill>
                  <a:srgbClr val="000000"/>
                </a:solidFill>
                <a:latin typeface="+mn-lt"/>
              </a:rPr>
              <a:t>happened</a:t>
            </a:r>
            <a:r>
              <a:rPr lang="et-EE" sz="2000" dirty="0">
                <a:solidFill>
                  <a:srgbClr val="000000"/>
                </a:solidFill>
                <a:latin typeface="+mn-lt"/>
              </a:rPr>
              <a:t>?</a:t>
            </a:r>
          </a:p>
          <a:p>
            <a:pPr marL="432000" lvl="1" indent="0">
              <a:buNone/>
            </a:pPr>
            <a:r>
              <a:rPr lang="et-EE" sz="2000" b="1" dirty="0" err="1">
                <a:solidFill>
                  <a:srgbClr val="000000"/>
                </a:solidFill>
                <a:latin typeface="+mn-lt"/>
              </a:rPr>
              <a:t>When</a:t>
            </a:r>
            <a:r>
              <a:rPr lang="et-EE" sz="2000" dirty="0">
                <a:solidFill>
                  <a:srgbClr val="000000"/>
                </a:solidFill>
                <a:latin typeface="+mn-lt"/>
              </a:rPr>
              <a:t> </a:t>
            </a:r>
            <a:r>
              <a:rPr lang="et-EE" sz="2000" dirty="0" err="1">
                <a:solidFill>
                  <a:srgbClr val="000000"/>
                </a:solidFill>
                <a:latin typeface="+mn-lt"/>
              </a:rPr>
              <a:t>did</a:t>
            </a:r>
            <a:r>
              <a:rPr lang="et-EE" sz="2000" dirty="0">
                <a:solidFill>
                  <a:srgbClr val="000000"/>
                </a:solidFill>
                <a:latin typeface="+mn-lt"/>
              </a:rPr>
              <a:t> </a:t>
            </a:r>
            <a:r>
              <a:rPr lang="et-EE" sz="2000" dirty="0" err="1">
                <a:solidFill>
                  <a:srgbClr val="000000"/>
                </a:solidFill>
                <a:latin typeface="+mn-lt"/>
              </a:rPr>
              <a:t>it</a:t>
            </a:r>
            <a:r>
              <a:rPr lang="et-EE" sz="2000" dirty="0">
                <a:solidFill>
                  <a:srgbClr val="000000"/>
                </a:solidFill>
                <a:latin typeface="+mn-lt"/>
              </a:rPr>
              <a:t> </a:t>
            </a:r>
            <a:r>
              <a:rPr lang="et-EE" sz="2000" dirty="0" err="1">
                <a:solidFill>
                  <a:srgbClr val="000000"/>
                </a:solidFill>
                <a:latin typeface="+mn-lt"/>
              </a:rPr>
              <a:t>take</a:t>
            </a:r>
            <a:r>
              <a:rPr lang="et-EE" sz="2000" dirty="0">
                <a:solidFill>
                  <a:srgbClr val="000000"/>
                </a:solidFill>
                <a:latin typeface="+mn-lt"/>
              </a:rPr>
              <a:t> </a:t>
            </a:r>
            <a:r>
              <a:rPr lang="et-EE" sz="2000" dirty="0" err="1">
                <a:solidFill>
                  <a:srgbClr val="000000"/>
                </a:solidFill>
                <a:latin typeface="+mn-lt"/>
              </a:rPr>
              <a:t>place</a:t>
            </a:r>
            <a:r>
              <a:rPr lang="et-EE" sz="2000" dirty="0">
                <a:solidFill>
                  <a:srgbClr val="000000"/>
                </a:solidFill>
                <a:latin typeface="+mn-lt"/>
              </a:rPr>
              <a:t>?</a:t>
            </a:r>
          </a:p>
          <a:p>
            <a:pPr marL="432000" lvl="1" indent="0">
              <a:buNone/>
            </a:pPr>
            <a:r>
              <a:rPr lang="et-EE" sz="2000" b="1" dirty="0" err="1">
                <a:solidFill>
                  <a:srgbClr val="000000"/>
                </a:solidFill>
                <a:latin typeface="+mn-lt"/>
              </a:rPr>
              <a:t>Where</a:t>
            </a:r>
            <a:r>
              <a:rPr lang="et-EE" sz="2000" dirty="0">
                <a:solidFill>
                  <a:srgbClr val="000000"/>
                </a:solidFill>
                <a:latin typeface="+mn-lt"/>
              </a:rPr>
              <a:t> </a:t>
            </a:r>
            <a:r>
              <a:rPr lang="et-EE" sz="2000" dirty="0" err="1">
                <a:solidFill>
                  <a:srgbClr val="000000"/>
                </a:solidFill>
                <a:latin typeface="+mn-lt"/>
              </a:rPr>
              <a:t>did</a:t>
            </a:r>
            <a:r>
              <a:rPr lang="et-EE" sz="2000" dirty="0">
                <a:solidFill>
                  <a:srgbClr val="000000"/>
                </a:solidFill>
                <a:latin typeface="+mn-lt"/>
              </a:rPr>
              <a:t> </a:t>
            </a:r>
            <a:r>
              <a:rPr lang="et-EE" sz="2000" dirty="0" err="1">
                <a:solidFill>
                  <a:srgbClr val="000000"/>
                </a:solidFill>
                <a:latin typeface="+mn-lt"/>
              </a:rPr>
              <a:t>it</a:t>
            </a:r>
            <a:r>
              <a:rPr lang="et-EE" sz="2000" dirty="0">
                <a:solidFill>
                  <a:srgbClr val="000000"/>
                </a:solidFill>
                <a:latin typeface="+mn-lt"/>
              </a:rPr>
              <a:t> </a:t>
            </a:r>
            <a:r>
              <a:rPr lang="et-EE" sz="2000" dirty="0" err="1">
                <a:solidFill>
                  <a:srgbClr val="000000"/>
                </a:solidFill>
                <a:latin typeface="+mn-lt"/>
              </a:rPr>
              <a:t>take</a:t>
            </a:r>
            <a:r>
              <a:rPr lang="et-EE" sz="2000" dirty="0">
                <a:solidFill>
                  <a:srgbClr val="000000"/>
                </a:solidFill>
                <a:latin typeface="+mn-lt"/>
              </a:rPr>
              <a:t> </a:t>
            </a:r>
            <a:r>
              <a:rPr lang="et-EE" sz="2000" dirty="0" err="1">
                <a:solidFill>
                  <a:srgbClr val="000000"/>
                </a:solidFill>
                <a:latin typeface="+mn-lt"/>
              </a:rPr>
              <a:t>place</a:t>
            </a:r>
            <a:r>
              <a:rPr lang="et-EE" sz="2000" dirty="0">
                <a:solidFill>
                  <a:srgbClr val="000000"/>
                </a:solidFill>
                <a:latin typeface="+mn-lt"/>
              </a:rPr>
              <a:t>?</a:t>
            </a:r>
          </a:p>
          <a:p>
            <a:pPr marL="432000" lvl="1" indent="0">
              <a:buNone/>
            </a:pPr>
            <a:r>
              <a:rPr lang="et-EE" sz="2000" b="1" dirty="0" err="1">
                <a:solidFill>
                  <a:srgbClr val="000000"/>
                </a:solidFill>
                <a:latin typeface="+mn-lt"/>
              </a:rPr>
              <a:t>Why</a:t>
            </a:r>
            <a:r>
              <a:rPr lang="et-EE" sz="2000" dirty="0">
                <a:solidFill>
                  <a:srgbClr val="000000"/>
                </a:solidFill>
                <a:latin typeface="+mn-lt"/>
              </a:rPr>
              <a:t> </a:t>
            </a:r>
            <a:r>
              <a:rPr lang="et-EE" sz="2000" dirty="0" err="1">
                <a:solidFill>
                  <a:srgbClr val="000000"/>
                </a:solidFill>
                <a:latin typeface="+mn-lt"/>
              </a:rPr>
              <a:t>did</a:t>
            </a:r>
            <a:r>
              <a:rPr lang="et-EE" sz="2000" dirty="0">
                <a:solidFill>
                  <a:srgbClr val="000000"/>
                </a:solidFill>
                <a:latin typeface="+mn-lt"/>
              </a:rPr>
              <a:t> </a:t>
            </a:r>
            <a:r>
              <a:rPr lang="et-EE" sz="2000" dirty="0" err="1">
                <a:solidFill>
                  <a:srgbClr val="000000"/>
                </a:solidFill>
                <a:latin typeface="+mn-lt"/>
              </a:rPr>
              <a:t>it</a:t>
            </a:r>
            <a:r>
              <a:rPr lang="et-EE" sz="2000" dirty="0">
                <a:solidFill>
                  <a:srgbClr val="000000"/>
                </a:solidFill>
                <a:latin typeface="+mn-lt"/>
              </a:rPr>
              <a:t> </a:t>
            </a:r>
            <a:r>
              <a:rPr lang="et-EE" sz="2000" dirty="0" err="1">
                <a:solidFill>
                  <a:srgbClr val="000000"/>
                </a:solidFill>
                <a:latin typeface="+mn-lt"/>
              </a:rPr>
              <a:t>happen</a:t>
            </a:r>
            <a:r>
              <a:rPr lang="et-EE" sz="2000" dirty="0">
                <a:solidFill>
                  <a:srgbClr val="000000"/>
                </a:solidFill>
                <a:latin typeface="+mn-lt"/>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name="page29">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Vastuvõtmise plaan</a:t>
            </a:r>
          </a:p>
        </p:txBody>
      </p:sp>
      <p:sp>
        <p:nvSpPr>
          <p:cNvPr id="3" name="Text Placeholder 2"/>
          <p:cNvSpPr txBox="1">
            <a:spLocks noGrp="1"/>
          </p:cNvSpPr>
          <p:nvPr>
            <p:ph type="body" idx="4294967295"/>
          </p:nvPr>
        </p:nvSpPr>
        <p:spPr>
          <a:xfrm>
            <a:off x="0" y="1768475"/>
            <a:ext cx="8870950" cy="4384675"/>
          </a:xfrm>
        </p:spPr>
        <p:txBody>
          <a:bodyPr>
            <a:no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lgn="just"/>
            <a:r>
              <a:rPr lang="et-EE" sz="2600" b="1" dirty="0">
                <a:latin typeface="+mn-lt"/>
                <a:ea typeface="+mn-ea"/>
                <a:cs typeface="+mn-cs"/>
              </a:rPr>
              <a:t>Vastuvõtmise plaan </a:t>
            </a:r>
            <a:r>
              <a:rPr lang="et-EE" sz="2600" dirty="0">
                <a:latin typeface="+mn-lt"/>
                <a:ea typeface="+mn-ea"/>
                <a:cs typeface="+mn-cs"/>
              </a:rPr>
              <a:t>- nimekiri, millest koosneb plaan, ehk mida võetakse vastu. Ideaalis tuleks vastuvõtu plaani leppida kokku projekti alg faasides – enne arendust, kui on kirja pandud nõudmised, läbimõeldud arhitektuur ja lepitud kokku projekti plaan.</a:t>
            </a:r>
          </a:p>
          <a:p>
            <a:pPr lvl="0" algn="just"/>
            <a:r>
              <a:rPr lang="et-EE" sz="2600" b="1" dirty="0">
                <a:latin typeface="+mn-lt"/>
                <a:ea typeface="+mn-ea"/>
                <a:cs typeface="+mn-cs"/>
              </a:rPr>
              <a:t>Vastuvõtu testi plaan </a:t>
            </a:r>
            <a:r>
              <a:rPr lang="et-EE" sz="2600" dirty="0">
                <a:latin typeface="+mn-lt"/>
                <a:ea typeface="+mn-ea"/>
                <a:cs typeface="+mn-cs"/>
              </a:rPr>
              <a:t>– kirjeldus, mida ja kuidas hakatakse võtma vastu. Tavaliselt see on testite ja testide läbiviimise loetelu. Peavad olema ka viited nõudmistele. Võib ühineda ka vastuvõtmise plaaniga.</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Kontrollküsimus:</a:t>
            </a:r>
            <a:endParaRPr lang="et-EE" dirty="0"/>
          </a:p>
        </p:txBody>
      </p:sp>
      <p:sp>
        <p:nvSpPr>
          <p:cNvPr id="3" name="Content Placeholder 2"/>
          <p:cNvSpPr>
            <a:spLocks noGrp="1"/>
          </p:cNvSpPr>
          <p:nvPr>
            <p:ph idx="1"/>
          </p:nvPr>
        </p:nvSpPr>
        <p:spPr/>
        <p:txBody>
          <a:bodyPr/>
          <a:lstStyle/>
          <a:p>
            <a:r>
              <a:rPr lang="fi-FI" dirty="0"/>
              <a:t>Milline elutsükli mudel on parim?</a:t>
            </a:r>
            <a:endParaRPr lang="et-EE" dirty="0"/>
          </a:p>
        </p:txBody>
      </p:sp>
    </p:spTree>
    <p:extLst>
      <p:ext uri="{BB962C8B-B14F-4D97-AF65-F5344CB8AC3E}">
        <p14:creationId xmlns:p14="http://schemas.microsoft.com/office/powerpoint/2010/main" val="160463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Maja funktsionaalsus</a:t>
            </a:r>
            <a:endParaRPr lang="et-EE" dirty="0"/>
          </a:p>
        </p:txBody>
      </p:sp>
      <p:sp>
        <p:nvSpPr>
          <p:cNvPr id="3" name="Content Placeholder 2"/>
          <p:cNvSpPr>
            <a:spLocks noGrp="1"/>
          </p:cNvSpPr>
          <p:nvPr>
            <p:ph idx="1"/>
          </p:nvPr>
        </p:nvSpPr>
        <p:spPr/>
        <p:txBody>
          <a:bodyPr/>
          <a:lstStyle/>
          <a:p>
            <a:r>
              <a:rPr lang="et-EE" dirty="0" smtClean="0"/>
              <a:t>Funktsionaalsus</a:t>
            </a:r>
            <a:r>
              <a:rPr lang="et-EE" dirty="0"/>
              <a:t>, milleks </a:t>
            </a:r>
            <a:r>
              <a:rPr lang="et-EE" dirty="0" smtClean="0"/>
              <a:t>maja täpselt </a:t>
            </a:r>
            <a:r>
              <a:rPr lang="et-EE" dirty="0"/>
              <a:t>kasutatakse.</a:t>
            </a:r>
          </a:p>
        </p:txBody>
      </p:sp>
    </p:spTree>
    <p:extLst>
      <p:ext uri="{BB962C8B-B14F-4D97-AF65-F5344CB8AC3E}">
        <p14:creationId xmlns:p14="http://schemas.microsoft.com/office/powerpoint/2010/main" val="3014367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Sissejuhatus</a:t>
            </a:r>
            <a:endParaRPr lang="et-EE" dirty="0"/>
          </a:p>
        </p:txBody>
      </p:sp>
      <p:sp>
        <p:nvSpPr>
          <p:cNvPr id="3" name="Content Placeholder 2"/>
          <p:cNvSpPr>
            <a:spLocks noGrp="1"/>
          </p:cNvSpPr>
          <p:nvPr>
            <p:ph idx="1"/>
          </p:nvPr>
        </p:nvSpPr>
        <p:spPr/>
        <p:txBody>
          <a:bodyPr>
            <a:normAutofit/>
          </a:bodyPr>
          <a:lstStyle/>
          <a:p>
            <a:pPr marL="120953" indent="0" algn="just">
              <a:buNone/>
            </a:pPr>
            <a:r>
              <a:rPr lang="et-EE" dirty="0"/>
              <a:t>Tarkvara </a:t>
            </a:r>
            <a:r>
              <a:rPr lang="et-EE" dirty="0" smtClean="0"/>
              <a:t>modelleerib </a:t>
            </a:r>
            <a:r>
              <a:rPr lang="et-EE" dirty="0"/>
              <a:t>tegelikkust ja võib olla väga keerukas, samuti võib </a:t>
            </a:r>
            <a:r>
              <a:rPr lang="et-EE" dirty="0" smtClean="0"/>
              <a:t>olla </a:t>
            </a:r>
            <a:r>
              <a:rPr lang="et-EE" dirty="0"/>
              <a:t>väga keerukas </a:t>
            </a:r>
            <a:r>
              <a:rPr lang="et-EE" dirty="0" smtClean="0"/>
              <a:t>selle arendus</a:t>
            </a:r>
            <a:r>
              <a:rPr lang="et-EE" dirty="0"/>
              <a:t>. </a:t>
            </a:r>
            <a:endParaRPr lang="et-EE" dirty="0" smtClean="0"/>
          </a:p>
          <a:p>
            <a:pPr marL="120953" indent="0">
              <a:buNone/>
            </a:pPr>
            <a:r>
              <a:rPr lang="et-EE" dirty="0" smtClean="0"/>
              <a:t>Et </a:t>
            </a:r>
            <a:r>
              <a:rPr lang="et-EE" dirty="0"/>
              <a:t>selle keerukusega hakkama saada, on tarkvaraga seonduvaid tegevusi, tulemeid</a:t>
            </a:r>
            <a:r>
              <a:rPr lang="et-EE" dirty="0" smtClean="0"/>
              <a:t>, dokumentatsiooni </a:t>
            </a:r>
            <a:r>
              <a:rPr lang="et-EE" dirty="0"/>
              <a:t>jne mõistlik kuidagi struktureerida</a:t>
            </a:r>
            <a:r>
              <a:rPr lang="et-EE" dirty="0" smtClean="0"/>
              <a:t>. </a:t>
            </a:r>
          </a:p>
          <a:p>
            <a:pPr marL="120953" indent="0">
              <a:buNone/>
            </a:pPr>
            <a:r>
              <a:rPr lang="et-EE" dirty="0" smtClean="0"/>
              <a:t>Seda </a:t>
            </a:r>
            <a:r>
              <a:rPr lang="et-EE" dirty="0"/>
              <a:t>saab teha protsesside ja </a:t>
            </a:r>
            <a:r>
              <a:rPr lang="et-EE" dirty="0" smtClean="0"/>
              <a:t>elutsüklimudelite </a:t>
            </a:r>
            <a:r>
              <a:rPr lang="et-EE" dirty="0"/>
              <a:t>abil</a:t>
            </a:r>
          </a:p>
        </p:txBody>
      </p:sp>
    </p:spTree>
    <p:extLst>
      <p:ext uri="{BB962C8B-B14F-4D97-AF65-F5344CB8AC3E}">
        <p14:creationId xmlns:p14="http://schemas.microsoft.com/office/powerpoint/2010/main" val="3674487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20953" indent="0">
              <a:buNone/>
            </a:pPr>
            <a:r>
              <a:rPr lang="et-EE" dirty="0"/>
              <a:t>Tänapäeval on pakutud mitmeid erinevad </a:t>
            </a:r>
            <a:r>
              <a:rPr lang="et-EE" dirty="0" smtClean="0"/>
              <a:t>tarkvara või teenuste protsesside </a:t>
            </a:r>
            <a:r>
              <a:rPr lang="et-EE" dirty="0"/>
              <a:t>raamistikke </a:t>
            </a:r>
            <a:r>
              <a:rPr lang="et-EE" dirty="0" smtClean="0"/>
              <a:t>ja standardeid </a:t>
            </a:r>
            <a:r>
              <a:rPr lang="et-EE" dirty="0"/>
              <a:t>(nt ISO/IEC 12207, CMMI, </a:t>
            </a:r>
            <a:r>
              <a:rPr lang="et-EE" dirty="0" smtClean="0"/>
              <a:t>COBIT, ITIL)</a:t>
            </a:r>
          </a:p>
          <a:p>
            <a:pPr marL="120953" indent="0">
              <a:buNone/>
            </a:pPr>
            <a:r>
              <a:rPr lang="et-EE" dirty="0" smtClean="0"/>
              <a:t>Keerukus on selles, et nad hõlmavad väga mitmesuguseid protsesse, mitte ainult tarkvara arendust. </a:t>
            </a:r>
          </a:p>
          <a:p>
            <a:pPr marL="120953" indent="0">
              <a:buNone/>
            </a:pPr>
            <a:r>
              <a:rPr lang="et-EE" b="1" dirty="0"/>
              <a:t>Näiteks</a:t>
            </a:r>
            <a:r>
              <a:rPr lang="et-EE" dirty="0"/>
              <a:t>:  hankimine</a:t>
            </a:r>
            <a:r>
              <a:rPr lang="et-EE" dirty="0" smtClean="0"/>
              <a:t>, tarnimine</a:t>
            </a:r>
            <a:r>
              <a:rPr lang="et-EE" dirty="0"/>
              <a:t>, </a:t>
            </a:r>
            <a:r>
              <a:rPr lang="et-EE" dirty="0" smtClean="0"/>
              <a:t>ekspluatatsioon</a:t>
            </a:r>
            <a:r>
              <a:rPr lang="et-EE" dirty="0"/>
              <a:t>, hooldus, konfiguratsiooni haldus, muudatuste haldus jne.</a:t>
            </a:r>
          </a:p>
        </p:txBody>
      </p:sp>
      <p:sp>
        <p:nvSpPr>
          <p:cNvPr id="3" name="Title 2"/>
          <p:cNvSpPr>
            <a:spLocks noGrp="1"/>
          </p:cNvSpPr>
          <p:nvPr>
            <p:ph type="title"/>
          </p:nvPr>
        </p:nvSpPr>
        <p:spPr/>
        <p:txBody>
          <a:bodyPr/>
          <a:lstStyle/>
          <a:p>
            <a:r>
              <a:rPr lang="et-EE" dirty="0" smtClean="0"/>
              <a:t>Sissejuhatus</a:t>
            </a:r>
            <a:endParaRPr lang="et-EE" dirty="0"/>
          </a:p>
        </p:txBody>
      </p:sp>
    </p:spTree>
    <p:extLst>
      <p:ext uri="{BB962C8B-B14F-4D97-AF65-F5344CB8AC3E}">
        <p14:creationId xmlns:p14="http://schemas.microsoft.com/office/powerpoint/2010/main" val="3777088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20953" indent="0">
              <a:buNone/>
            </a:pPr>
            <a:r>
              <a:rPr lang="et-EE" dirty="0"/>
              <a:t>Protsesside vajadus sõltub </a:t>
            </a:r>
            <a:r>
              <a:rPr lang="et-EE" dirty="0" smtClean="0"/>
              <a:t>olukorrast</a:t>
            </a:r>
            <a:r>
              <a:rPr lang="et-EE" dirty="0"/>
              <a:t>, näiteks ettevõtte tüübist</a:t>
            </a:r>
            <a:r>
              <a:rPr lang="et-EE" dirty="0" smtClean="0"/>
              <a:t>, süsteemidest, töötajate ja asukohtade </a:t>
            </a:r>
            <a:r>
              <a:rPr lang="et-EE" dirty="0"/>
              <a:t>arvust, ettevõtte arengustaadiumist jne. </a:t>
            </a:r>
            <a:endParaRPr lang="et-EE" dirty="0" smtClean="0"/>
          </a:p>
          <a:p>
            <a:pPr marL="120953" indent="0">
              <a:buNone/>
            </a:pPr>
            <a:r>
              <a:rPr lang="et-EE" dirty="0"/>
              <a:t>Teisest </a:t>
            </a:r>
            <a:r>
              <a:rPr lang="et-EE" dirty="0" smtClean="0"/>
              <a:t>küljest, liigsed protsessid </a:t>
            </a:r>
            <a:r>
              <a:rPr lang="et-EE" dirty="0"/>
              <a:t>muudavad töö bürokraatlikumaks ja </a:t>
            </a:r>
            <a:r>
              <a:rPr lang="et-EE" dirty="0" smtClean="0"/>
              <a:t>kahandavad loovust</a:t>
            </a:r>
            <a:r>
              <a:rPr lang="et-EE" dirty="0"/>
              <a:t>.</a:t>
            </a:r>
          </a:p>
          <a:p>
            <a:pPr marL="120953" indent="0">
              <a:buNone/>
            </a:pPr>
            <a:r>
              <a:rPr lang="et-EE" dirty="0"/>
              <a:t>Arendus võib olla </a:t>
            </a:r>
            <a:r>
              <a:rPr lang="et-EE" dirty="0" smtClean="0"/>
              <a:t>vähem reguleeritud </a:t>
            </a:r>
            <a:r>
              <a:rPr lang="et-EE" dirty="0"/>
              <a:t>kui muud valdkonnad, näiteks hooldus ja </a:t>
            </a:r>
            <a:r>
              <a:rPr lang="et-EE" dirty="0" smtClean="0"/>
              <a:t>kasutamine.</a:t>
            </a:r>
          </a:p>
          <a:p>
            <a:pPr marL="120953" indent="0">
              <a:buNone/>
            </a:pPr>
            <a:r>
              <a:rPr lang="et-EE" b="1" dirty="0"/>
              <a:t>Lihtne reegel (raske rakendada): nii </a:t>
            </a:r>
            <a:r>
              <a:rPr lang="et-EE" b="1" dirty="0" smtClean="0"/>
              <a:t>vähe fikseeritud protsesse </a:t>
            </a:r>
            <a:r>
              <a:rPr lang="et-EE" b="1" dirty="0"/>
              <a:t>kui võimalik, aga mitte vähem.</a:t>
            </a:r>
          </a:p>
        </p:txBody>
      </p:sp>
      <p:sp>
        <p:nvSpPr>
          <p:cNvPr id="3" name="Title 2"/>
          <p:cNvSpPr>
            <a:spLocks noGrp="1"/>
          </p:cNvSpPr>
          <p:nvPr>
            <p:ph type="title"/>
          </p:nvPr>
        </p:nvSpPr>
        <p:spPr/>
        <p:txBody>
          <a:bodyPr/>
          <a:lstStyle/>
          <a:p>
            <a:r>
              <a:rPr lang="et-EE" dirty="0" smtClean="0"/>
              <a:t>Sissejuhatus</a:t>
            </a:r>
            <a:endParaRPr lang="et-EE" dirty="0"/>
          </a:p>
        </p:txBody>
      </p:sp>
    </p:spTree>
    <p:extLst>
      <p:ext uri="{BB962C8B-B14F-4D97-AF65-F5344CB8AC3E}">
        <p14:creationId xmlns:p14="http://schemas.microsoft.com/office/powerpoint/2010/main" val="2828663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
        <p:nvSpPr>
          <p:cNvPr id="3" name="Text Placeholder 2"/>
          <p:cNvSpPr txBox="1">
            <a:spLocks noGrp="1"/>
          </p:cNvSpPr>
          <p:nvPr>
            <p:ph type="body" idx="4294967295"/>
          </p:nvPr>
        </p:nvSpPr>
        <p:spPr>
          <a:xfrm>
            <a:off x="0" y="1768475"/>
            <a:ext cx="9720832" cy="4963690"/>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buNone/>
            </a:pPr>
            <a:r>
              <a:rPr lang="et-EE" sz="2800" dirty="0"/>
              <a:t>	</a:t>
            </a:r>
            <a:r>
              <a:rPr lang="et-EE" sz="3000" dirty="0" err="1" smtClean="0">
                <a:latin typeface="+mn-lt"/>
              </a:rPr>
              <a:t>Sommerville'i</a:t>
            </a:r>
            <a:r>
              <a:rPr lang="et-EE" sz="3000" dirty="0" smtClean="0">
                <a:latin typeface="+mn-lt"/>
              </a:rPr>
              <a:t>  “</a:t>
            </a:r>
            <a:r>
              <a:rPr lang="et-EE" sz="3000" dirty="0" err="1">
                <a:latin typeface="+mn-lt"/>
              </a:rPr>
              <a:t>Software</a:t>
            </a:r>
            <a:r>
              <a:rPr lang="et-EE" sz="3000" dirty="0">
                <a:latin typeface="+mn-lt"/>
              </a:rPr>
              <a:t> </a:t>
            </a:r>
            <a:r>
              <a:rPr lang="et-EE" sz="3000" dirty="0" err="1">
                <a:latin typeface="+mn-lt"/>
              </a:rPr>
              <a:t>Engineering</a:t>
            </a:r>
            <a:r>
              <a:rPr lang="et-EE" sz="3000" dirty="0" smtClean="0">
                <a:latin typeface="+mn-lt"/>
              </a:rPr>
              <a:t>” ja            R</a:t>
            </a:r>
            <a:r>
              <a:rPr lang="et-EE" sz="3000" dirty="0">
                <a:latin typeface="+mn-lt"/>
              </a:rPr>
              <a:t>. </a:t>
            </a:r>
            <a:r>
              <a:rPr lang="et-EE" sz="3000" dirty="0" err="1">
                <a:latin typeface="+mn-lt"/>
              </a:rPr>
              <a:t>Pressmann'i</a:t>
            </a:r>
            <a:r>
              <a:rPr lang="et-EE" sz="3000" dirty="0">
                <a:latin typeface="+mn-lt"/>
              </a:rPr>
              <a:t> “SE: A </a:t>
            </a:r>
            <a:r>
              <a:rPr lang="et-EE" sz="3000" dirty="0" err="1">
                <a:latin typeface="+mn-lt"/>
              </a:rPr>
              <a:t>Practitioner's</a:t>
            </a:r>
            <a:r>
              <a:rPr lang="et-EE" sz="3000" dirty="0">
                <a:latin typeface="+mn-lt"/>
              </a:rPr>
              <a:t> </a:t>
            </a:r>
            <a:r>
              <a:rPr lang="et-EE" sz="3000" dirty="0" err="1">
                <a:latin typeface="+mn-lt"/>
              </a:rPr>
              <a:t>Approach</a:t>
            </a:r>
            <a:r>
              <a:rPr lang="et-EE" sz="3000" dirty="0" smtClean="0">
                <a:latin typeface="+mn-lt"/>
              </a:rPr>
              <a:t>” järgi:</a:t>
            </a:r>
            <a:endParaRPr lang="et-EE" sz="3000" dirty="0">
              <a:latin typeface="+mn-lt"/>
            </a:endParaRPr>
          </a:p>
          <a:p>
            <a:pPr lvl="0"/>
            <a:r>
              <a:rPr lang="et-EE" b="1" dirty="0" smtClean="0">
                <a:latin typeface="+mn-lt"/>
              </a:rPr>
              <a:t>Tarkvaraprotsess</a:t>
            </a:r>
            <a:r>
              <a:rPr lang="et-EE" dirty="0" smtClean="0">
                <a:latin typeface="+mn-lt"/>
              </a:rPr>
              <a:t> </a:t>
            </a:r>
            <a:r>
              <a:rPr lang="et-EE" dirty="0">
                <a:latin typeface="+mn-lt"/>
              </a:rPr>
              <a:t>on omavahel seotud tegevuste hulk, et spetsifitseerida, kavandada, realiseerida ja testida tarkvarasüsteem</a:t>
            </a:r>
          </a:p>
          <a:p>
            <a:pPr lvl="0"/>
            <a:r>
              <a:rPr lang="et-EE" b="1" dirty="0">
                <a:latin typeface="+mn-lt"/>
              </a:rPr>
              <a:t>Tarkvaraprotsess</a:t>
            </a:r>
            <a:r>
              <a:rPr lang="et-EE" dirty="0">
                <a:latin typeface="+mn-lt"/>
              </a:rPr>
              <a:t> peab tagama ratsionaalse ja tähtaega mahtuva arenduse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343</TotalTime>
  <Words>1799</Words>
  <Application>Microsoft Office PowerPoint</Application>
  <PresentationFormat>Custom</PresentationFormat>
  <Paragraphs>213</Paragraphs>
  <Slides>41</Slides>
  <Notes>28</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Concourse</vt:lpstr>
      <vt:lpstr>Tarkvara kvaliteet ja standardid</vt:lpstr>
      <vt:lpstr>Agenda </vt:lpstr>
      <vt:lpstr>Back to the future</vt:lpstr>
      <vt:lpstr>Back to the future</vt:lpstr>
      <vt:lpstr>Maja funktsionaalsus</vt:lpstr>
      <vt:lpstr>Sissejuhatus</vt:lpstr>
      <vt:lpstr>Sissejuhatus</vt:lpstr>
      <vt:lpstr>Sissejuhatus</vt:lpstr>
      <vt:lpstr>Tarkvara elutsükli mudelid</vt:lpstr>
      <vt:lpstr>Tarkvara elutsükli mudelid</vt:lpstr>
      <vt:lpstr>Tarkvara elutsükli mudelid</vt:lpstr>
      <vt:lpstr>Tarkvara elutsükli mudelid</vt:lpstr>
      <vt:lpstr>Infosüsteemi elutsükli mudelid</vt:lpstr>
      <vt:lpstr>Tarkvara elutsükli mudelid. Koskmudel</vt:lpstr>
      <vt:lpstr>Tarkvara elutsükli mudelid. Koskmudel</vt:lpstr>
      <vt:lpstr>Tarkvara elutsükli mudelid. Koskmudel</vt:lpstr>
      <vt:lpstr>Tarkvara elutsükli mudelid</vt:lpstr>
      <vt:lpstr>Tarkvara elutsükli mudelid. Koskmudel</vt:lpstr>
      <vt:lpstr>PowerPoint Presentation</vt:lpstr>
      <vt:lpstr>Tarkvara elutsükli mudelid. RAD</vt:lpstr>
      <vt:lpstr>Tarkvara elutsükli mudelid. RAD. Puudused</vt:lpstr>
      <vt:lpstr>Tarkvara elutsükli mudelid. RUP</vt:lpstr>
      <vt:lpstr>Tarkvara elutsükli mudelid. RUP</vt:lpstr>
      <vt:lpstr>Tarkvara elutsükli mudelid. RUP</vt:lpstr>
      <vt:lpstr>Tarkvara elutsükli mudelid. RUP</vt:lpstr>
      <vt:lpstr>Tarkvara elutsükli mudelid. RUP</vt:lpstr>
      <vt:lpstr>Tarkvara elutsükli mudelid. RUP</vt:lpstr>
      <vt:lpstr>Tarkvara elutsükli mudelid. RUP. Puudused</vt:lpstr>
      <vt:lpstr>PowerPoint Presentation</vt:lpstr>
      <vt:lpstr>Tarkvara elutsükli mudelid. SCRUM</vt:lpstr>
      <vt:lpstr>Tarkvara elutsükli mudelid. SCRUM</vt:lpstr>
      <vt:lpstr>Tarkvara elutsükli mudelid. SCRUM</vt:lpstr>
      <vt:lpstr>PowerPoint Presentation</vt:lpstr>
      <vt:lpstr>Tarkvara elutsükli mudelid. Kanban</vt:lpstr>
      <vt:lpstr>8. nädalal</vt:lpstr>
      <vt:lpstr>Hankija</vt:lpstr>
      <vt:lpstr>Hankija osalus hankes.  ISO-IEC 12207</vt:lpstr>
      <vt:lpstr>Hankija osalus hankes.</vt:lpstr>
      <vt:lpstr>Nõuete muudatuste haldamine</vt:lpstr>
      <vt:lpstr>Vastuvõtmise plaan</vt:lpstr>
      <vt:lpstr>Kontrollküsimus: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Tarkvara kvaliteet ja standardid</dc:title>
  <dc:creator>Jekaterina Ivask</dc:creator>
  <cp:lastModifiedBy>Jekaterina Ivask</cp:lastModifiedBy>
  <cp:revision>141</cp:revision>
  <dcterms:created xsi:type="dcterms:W3CDTF">2013-09-19T10:04:18Z</dcterms:created>
  <dcterms:modified xsi:type="dcterms:W3CDTF">2014-09-19T12:20:17Z</dcterms:modified>
</cp:coreProperties>
</file>