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9" r:id="rId5"/>
    <p:sldId id="270" r:id="rId6"/>
    <p:sldId id="261" r:id="rId7"/>
    <p:sldId id="271" r:id="rId8"/>
    <p:sldId id="272" r:id="rId9"/>
    <p:sldId id="273" r:id="rId10"/>
    <p:sldId id="262" r:id="rId11"/>
    <p:sldId id="263" r:id="rId12"/>
    <p:sldId id="274" r:id="rId13"/>
    <p:sldId id="264" r:id="rId14"/>
    <p:sldId id="275" r:id="rId15"/>
    <p:sldId id="276" r:id="rId16"/>
    <p:sldId id="277" r:id="rId17"/>
    <p:sldId id="265" r:id="rId18"/>
    <p:sldId id="278" r:id="rId19"/>
    <p:sldId id="266" r:id="rId20"/>
    <p:sldId id="267" r:id="rId21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16.10.2014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0899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16.10.2014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0603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16.10.2014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5164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16.10.2014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9519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16.10.2014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1854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16.10.2014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5474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16.10.2014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1924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16.10.2014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5565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16.10.2014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401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16.10.2014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8125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2CBA-802F-418B-A3DB-74947D776CC5}" type="datetimeFigureOut">
              <a:rPr lang="et-EE" smtClean="0"/>
              <a:t>16.10.2014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4558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62CBA-802F-418B-A3DB-74947D776CC5}" type="datetimeFigureOut">
              <a:rPr lang="et-EE" smtClean="0"/>
              <a:t>16.10.2014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5611-CF81-41AC-AC64-026046119B9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3877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se.uwaterloo.ca/~dberry/COURSES/software.engr/lectures.pdf/inspect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Staatilised meetodid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Tarkvara kvaliteet ja standardid</a:t>
            </a:r>
          </a:p>
          <a:p>
            <a:r>
              <a:rPr lang="et-EE" dirty="0" smtClean="0"/>
              <a:t>7. Harjutus</a:t>
            </a:r>
          </a:p>
          <a:p>
            <a:r>
              <a:rPr lang="et-EE" dirty="0" smtClean="0"/>
              <a:t>Jekaterina Ivask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1172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 smtClean="0"/>
              <a:t>Läbivaatuste </a:t>
            </a:r>
            <a:r>
              <a:rPr lang="et-EE" sz="6000" b="1" dirty="0"/>
              <a:t>eelised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dirty="0" smtClean="0"/>
              <a:t>Läbivaatusi </a:t>
            </a:r>
            <a:r>
              <a:rPr lang="et-EE" sz="3600" dirty="0"/>
              <a:t>saab teostada arenduse varajases </a:t>
            </a:r>
            <a:r>
              <a:rPr lang="et-EE" sz="3600" dirty="0" smtClean="0"/>
              <a:t>faasis</a:t>
            </a:r>
          </a:p>
          <a:p>
            <a:pPr lvl="1"/>
            <a:r>
              <a:rPr lang="et-EE" sz="2800" dirty="0" smtClean="0"/>
              <a:t>võimalik </a:t>
            </a:r>
            <a:r>
              <a:rPr lang="et-EE" sz="2800" dirty="0"/>
              <a:t>leida </a:t>
            </a:r>
            <a:r>
              <a:rPr lang="et-EE" sz="2800" dirty="0" smtClean="0"/>
              <a:t>nõuetega </a:t>
            </a:r>
            <a:r>
              <a:rPr lang="et-EE" sz="2800" dirty="0"/>
              <a:t>seotud </a:t>
            </a:r>
            <a:r>
              <a:rPr lang="et-EE" sz="2800" dirty="0" smtClean="0"/>
              <a:t>vigu</a:t>
            </a:r>
          </a:p>
          <a:p>
            <a:pPr lvl="1"/>
            <a:r>
              <a:rPr lang="et-EE" sz="2800" dirty="0" smtClean="0"/>
              <a:t>leitud </a:t>
            </a:r>
            <a:r>
              <a:rPr lang="et-EE" sz="2800" dirty="0"/>
              <a:t>vead on odavamad parandada</a:t>
            </a:r>
          </a:p>
          <a:p>
            <a:r>
              <a:rPr lang="fi-FI" sz="3600" dirty="0" smtClean="0"/>
              <a:t>Kuna </a:t>
            </a:r>
            <a:r>
              <a:rPr lang="fi-FI" sz="3600" dirty="0"/>
              <a:t>paljud </a:t>
            </a:r>
            <a:r>
              <a:rPr lang="fi-FI" sz="3600" dirty="0" smtClean="0"/>
              <a:t>oluli</a:t>
            </a:r>
            <a:r>
              <a:rPr lang="et-EE" sz="3600" dirty="0" err="1" smtClean="0"/>
              <a:t>si</a:t>
            </a:r>
            <a:r>
              <a:rPr lang="et-EE" sz="3600" dirty="0" smtClean="0"/>
              <a:t> vigu </a:t>
            </a:r>
            <a:r>
              <a:rPr lang="fi-FI" sz="3600" dirty="0" smtClean="0"/>
              <a:t>leitakse </a:t>
            </a:r>
            <a:r>
              <a:rPr lang="fi-FI" sz="3600" dirty="0"/>
              <a:t>varakult, siis </a:t>
            </a:r>
            <a:r>
              <a:rPr lang="fi-FI" sz="3600" dirty="0" smtClean="0"/>
              <a:t>t</a:t>
            </a:r>
            <a:r>
              <a:rPr lang="et-EE" sz="3600" dirty="0" smtClean="0"/>
              <a:t>öö tulemuslikkus </a:t>
            </a:r>
            <a:r>
              <a:rPr lang="et-EE" sz="3600" dirty="0"/>
              <a:t>suureneb</a:t>
            </a:r>
          </a:p>
          <a:p>
            <a:r>
              <a:rPr lang="et-EE" sz="3600" dirty="0" smtClean="0"/>
              <a:t>Parandab </a:t>
            </a:r>
            <a:r>
              <a:rPr lang="et-EE" sz="3600" dirty="0"/>
              <a:t>kommunikatsiooni</a:t>
            </a:r>
          </a:p>
          <a:p>
            <a:r>
              <a:rPr lang="et-EE" sz="3600" dirty="0" smtClean="0"/>
              <a:t>Staatiline </a:t>
            </a:r>
            <a:r>
              <a:rPr lang="et-EE" sz="3600" dirty="0"/>
              <a:t>testimine suurendab </a:t>
            </a:r>
            <a:r>
              <a:rPr lang="et-EE" sz="3600" dirty="0" smtClean="0"/>
              <a:t>teadlikkust kvaliteediga </a:t>
            </a:r>
            <a:r>
              <a:rPr lang="et-EE" sz="3600" dirty="0"/>
              <a:t>seotud tegevustest</a:t>
            </a:r>
          </a:p>
        </p:txBody>
      </p:sp>
    </p:spTree>
    <p:extLst>
      <p:ext uri="{BB962C8B-B14F-4D97-AF65-F5344CB8AC3E}">
        <p14:creationId xmlns:p14="http://schemas.microsoft.com/office/powerpoint/2010/main" val="170398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597" y="51272"/>
            <a:ext cx="5306095" cy="671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dirty="0"/>
              <a:t>R</a:t>
            </a:r>
            <a:r>
              <a:rPr lang="et-EE" sz="3600" dirty="0" smtClean="0"/>
              <a:t>ühma </a:t>
            </a:r>
            <a:r>
              <a:rPr lang="et-EE" sz="3600" dirty="0"/>
              <a:t>liikmed võivad olla erinevatest </a:t>
            </a:r>
            <a:r>
              <a:rPr lang="et-EE" sz="3600" dirty="0" smtClean="0"/>
              <a:t>osakondadest</a:t>
            </a:r>
          </a:p>
          <a:p>
            <a:endParaRPr lang="et-EE" sz="3600" dirty="0"/>
          </a:p>
          <a:p>
            <a:r>
              <a:rPr lang="et-EE" sz="3600" dirty="0" smtClean="0"/>
              <a:t>Rühma </a:t>
            </a:r>
            <a:r>
              <a:rPr lang="et-EE" sz="3600" dirty="0"/>
              <a:t>liikmed võivad olla erinevad: kõrge </a:t>
            </a:r>
            <a:r>
              <a:rPr lang="et-EE" sz="3600" dirty="0" smtClean="0"/>
              <a:t>IQ-ga</a:t>
            </a:r>
            <a:r>
              <a:rPr lang="et-EE" sz="3600" dirty="0"/>
              <a:t>, kannatamatud, konservatiivsed, vähe </a:t>
            </a:r>
            <a:r>
              <a:rPr lang="et-EE" sz="3600" dirty="0" smtClean="0"/>
              <a:t>huvitatud </a:t>
            </a:r>
            <a:r>
              <a:rPr lang="et-EE" sz="3600" dirty="0"/>
              <a:t>"reaalsest maailmast", </a:t>
            </a:r>
            <a:r>
              <a:rPr lang="et-EE" sz="3600" dirty="0" smtClean="0"/>
              <a:t>eelistavad </a:t>
            </a:r>
            <a:r>
              <a:rPr lang="et-EE" sz="3600" dirty="0"/>
              <a:t>eraldatust </a:t>
            </a:r>
            <a:r>
              <a:rPr lang="et-EE" sz="3600" dirty="0" smtClean="0"/>
              <a:t>jne</a:t>
            </a:r>
          </a:p>
          <a:p>
            <a:endParaRPr lang="et-EE" sz="3600" dirty="0"/>
          </a:p>
          <a:p>
            <a:r>
              <a:rPr lang="et-EE" sz="3600" dirty="0"/>
              <a:t>K</a:t>
            </a:r>
            <a:r>
              <a:rPr lang="et-EE" sz="3600" dirty="0" smtClean="0"/>
              <a:t>ellelegi </a:t>
            </a:r>
            <a:r>
              <a:rPr lang="et-EE" sz="3600" dirty="0"/>
              <a:t>ei meeldi, kui teda kritiseeritakse</a:t>
            </a:r>
          </a:p>
          <a:p>
            <a:endParaRPr lang="et-E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t-EE" sz="6000" b="1" dirty="0" smtClean="0"/>
              <a:t>Läbivaatuste probleemid</a:t>
            </a:r>
            <a:endParaRPr lang="et-EE" sz="6000" b="1" dirty="0"/>
          </a:p>
        </p:txBody>
      </p:sp>
    </p:spTree>
    <p:extLst>
      <p:ext uri="{BB962C8B-B14F-4D97-AF65-F5344CB8AC3E}">
        <p14:creationId xmlns:p14="http://schemas.microsoft.com/office/powerpoint/2010/main" val="110980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/>
              <a:t>Statistikat </a:t>
            </a:r>
            <a:r>
              <a:rPr lang="et-EE" sz="6000" b="1" dirty="0" smtClean="0"/>
              <a:t>läbivaatuste </a:t>
            </a:r>
            <a:r>
              <a:rPr lang="et-EE" sz="6000" b="1" dirty="0"/>
              <a:t>kohta*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3295"/>
          </a:xfrm>
        </p:spPr>
        <p:txBody>
          <a:bodyPr>
            <a:normAutofit fontScale="92500" lnSpcReduction="10000"/>
          </a:bodyPr>
          <a:lstStyle/>
          <a:p>
            <a:r>
              <a:rPr lang="et-EE" sz="3500" dirty="0" smtClean="0"/>
              <a:t>Tarkvara </a:t>
            </a:r>
            <a:r>
              <a:rPr lang="et-EE" sz="3500" dirty="0"/>
              <a:t>inspektsioon </a:t>
            </a:r>
            <a:r>
              <a:rPr lang="et-EE" sz="3500" dirty="0" smtClean="0"/>
              <a:t>võimaldab </a:t>
            </a:r>
            <a:r>
              <a:rPr lang="et-EE" sz="3500" dirty="0"/>
              <a:t>leida 70%-80</a:t>
            </a:r>
            <a:r>
              <a:rPr lang="et-EE" sz="3500" dirty="0" smtClean="0"/>
              <a:t>% vigadest </a:t>
            </a:r>
            <a:r>
              <a:rPr lang="et-EE" sz="3500" dirty="0"/>
              <a:t>enne funktsionaalset testimist</a:t>
            </a:r>
          </a:p>
          <a:p>
            <a:r>
              <a:rPr lang="fi-FI" sz="3500" dirty="0" smtClean="0"/>
              <a:t>Tunni </a:t>
            </a:r>
            <a:r>
              <a:rPr lang="fi-FI" sz="3500" dirty="0"/>
              <a:t>jooksul leitav vigade keskmine </a:t>
            </a:r>
            <a:r>
              <a:rPr lang="fi-FI" sz="3500" dirty="0" smtClean="0"/>
              <a:t>arv</a:t>
            </a:r>
            <a:endParaRPr lang="et-EE" sz="3500" dirty="0" smtClean="0"/>
          </a:p>
          <a:p>
            <a:pPr lvl="1"/>
            <a:r>
              <a:rPr lang="et-EE" sz="3000" dirty="0" smtClean="0"/>
              <a:t>Funktsionaalne </a:t>
            </a:r>
            <a:r>
              <a:rPr lang="et-EE" sz="3000" dirty="0"/>
              <a:t>valge kasti testimine – </a:t>
            </a:r>
            <a:r>
              <a:rPr lang="et-EE" sz="3000" dirty="0" smtClean="0"/>
              <a:t>0.282</a:t>
            </a:r>
          </a:p>
          <a:p>
            <a:pPr lvl="1"/>
            <a:r>
              <a:rPr lang="fi-FI" sz="3000" dirty="0" smtClean="0"/>
              <a:t>Funktsionaalne </a:t>
            </a:r>
            <a:r>
              <a:rPr lang="fi-FI" sz="3000" dirty="0"/>
              <a:t>musta kasti testimine – </a:t>
            </a:r>
            <a:r>
              <a:rPr lang="fi-FI" sz="3000" dirty="0" smtClean="0"/>
              <a:t>0.322</a:t>
            </a:r>
            <a:endParaRPr lang="et-EE" sz="3000" dirty="0" smtClean="0"/>
          </a:p>
          <a:p>
            <a:pPr lvl="1"/>
            <a:r>
              <a:rPr lang="et-EE" sz="3000" dirty="0" smtClean="0"/>
              <a:t>Läbvaatused </a:t>
            </a:r>
            <a:r>
              <a:rPr lang="et-EE" sz="3000" dirty="0"/>
              <a:t>– 1.056</a:t>
            </a:r>
          </a:p>
          <a:p>
            <a:r>
              <a:rPr lang="et-EE" sz="3500" dirty="0" smtClean="0"/>
              <a:t>Reeve’i </a:t>
            </a:r>
            <a:r>
              <a:rPr lang="et-EE" sz="3500" dirty="0"/>
              <a:t>rusikareegel – iga inspektsiooni </a:t>
            </a:r>
            <a:r>
              <a:rPr lang="et-EE" sz="3500" dirty="0" smtClean="0"/>
              <a:t>käigus leitud viga säästab </a:t>
            </a:r>
            <a:r>
              <a:rPr lang="et-EE" sz="3500" dirty="0"/>
              <a:t>9.3 </a:t>
            </a:r>
            <a:r>
              <a:rPr lang="et-EE" sz="3500" dirty="0" smtClean="0"/>
              <a:t>töötundi</a:t>
            </a:r>
            <a:endParaRPr lang="et-EE" sz="3500" dirty="0"/>
          </a:p>
          <a:p>
            <a:pPr marL="0" indent="0">
              <a:buNone/>
            </a:pPr>
            <a:r>
              <a:rPr lang="en-US" dirty="0"/>
              <a:t>* Berry, D. Testing, Reviews and Inspections</a:t>
            </a:r>
          </a:p>
          <a:p>
            <a:pPr marL="0" indent="0">
              <a:buNone/>
            </a:pPr>
            <a:r>
              <a:rPr lang="et-EE" dirty="0">
                <a:hlinkClick r:id="rId2"/>
              </a:rPr>
              <a:t>http://se.uwaterloo.ca</a:t>
            </a:r>
            <a:r>
              <a:rPr lang="et-EE" dirty="0" smtClean="0">
                <a:hlinkClick r:id="rId2"/>
              </a:rPr>
              <a:t>/~dberry/COURSES/software.engr/lectures.pdf/inspect.pdf</a:t>
            </a:r>
            <a:r>
              <a:rPr lang="et-EE" dirty="0" smtClean="0"/>
              <a:t>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1261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/>
              <a:t>Läbivaatuse </a:t>
            </a:r>
            <a:r>
              <a:rPr lang="et-EE" sz="6000" b="1" dirty="0" err="1"/>
              <a:t>Fail’imine</a:t>
            </a:r>
            <a:endParaRPr lang="et-EE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dirty="0"/>
              <a:t>Pole arusaamist, mida on vaja läbi vaadata, </a:t>
            </a:r>
            <a:r>
              <a:rPr lang="et-EE" sz="3600" dirty="0" smtClean="0"/>
              <a:t>läbivaatusi korraldatakse</a:t>
            </a:r>
            <a:r>
              <a:rPr lang="et-EE" sz="3600" dirty="0"/>
              <a:t> </a:t>
            </a:r>
            <a:r>
              <a:rPr lang="et-EE" sz="3600" dirty="0" smtClean="0"/>
              <a:t>vaid arenduse lõpupoole </a:t>
            </a:r>
            <a:r>
              <a:rPr lang="et-EE" sz="3600" dirty="0"/>
              <a:t>(efekt on väiksem</a:t>
            </a:r>
            <a:r>
              <a:rPr lang="et-EE" sz="3600" dirty="0" smtClean="0"/>
              <a:t>)</a:t>
            </a:r>
            <a:endParaRPr lang="et-EE" sz="3600" dirty="0"/>
          </a:p>
          <a:p>
            <a:r>
              <a:rPr lang="et-EE" sz="3600" dirty="0"/>
              <a:t>Puuduvad ühised sihid, </a:t>
            </a:r>
            <a:r>
              <a:rPr lang="et-EE" sz="3600" dirty="0" smtClean="0"/>
              <a:t>kvaliteedikriteeriumid</a:t>
            </a:r>
            <a:r>
              <a:rPr lang="et-EE" sz="3600" dirty="0"/>
              <a:t>, arusaamine läbivaatuse </a:t>
            </a:r>
            <a:r>
              <a:rPr lang="et-EE" sz="3600" dirty="0" smtClean="0"/>
              <a:t>protsessist</a:t>
            </a:r>
            <a:endParaRPr lang="et-EE" sz="3600" dirty="0"/>
          </a:p>
          <a:p>
            <a:r>
              <a:rPr lang="et-EE" sz="3600" dirty="0"/>
              <a:t>Läbivaatuse sisendid ja väljundid on kontrollimata </a:t>
            </a:r>
            <a:endParaRPr lang="et-EE" sz="3600" dirty="0" smtClean="0"/>
          </a:p>
          <a:p>
            <a:r>
              <a:rPr lang="et-EE" sz="3600" dirty="0"/>
              <a:t>Leitud vigade parandamist ei jälgita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2836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3600" dirty="0"/>
              <a:t>Leitakse vaid antud toote / dokumendi probleeme, ei püüta leida vigade algpõhjust (kogu </a:t>
            </a:r>
            <a:r>
              <a:rPr lang="et-EE" sz="3600" dirty="0" smtClean="0"/>
              <a:t>protsessi </a:t>
            </a:r>
            <a:r>
              <a:rPr lang="et-EE" sz="3600" dirty="0"/>
              <a:t>vigu)</a:t>
            </a:r>
          </a:p>
          <a:p>
            <a:pPr marL="0" indent="0">
              <a:buNone/>
            </a:pPr>
            <a:endParaRPr lang="et-EE" sz="3600" dirty="0"/>
          </a:p>
          <a:p>
            <a:r>
              <a:rPr lang="et-EE" sz="3600" dirty="0"/>
              <a:t>Keskendutakse </a:t>
            </a:r>
            <a:r>
              <a:rPr lang="et-EE" sz="3600" dirty="0" smtClean="0"/>
              <a:t>inimeste</a:t>
            </a:r>
            <a:r>
              <a:rPr lang="et-EE" sz="3600" dirty="0"/>
              <a:t>, mitte toote probleemidele</a:t>
            </a:r>
          </a:p>
          <a:p>
            <a:pPr marL="0" indent="0">
              <a:buNone/>
            </a:pPr>
            <a:endParaRPr lang="et-EE" sz="3600" dirty="0"/>
          </a:p>
          <a:p>
            <a:r>
              <a:rPr lang="et-EE" sz="3600" dirty="0"/>
              <a:t>Keskendutakse vaid tootele, ignoreeritakse inimeste probleeme</a:t>
            </a:r>
          </a:p>
          <a:p>
            <a:endParaRPr lang="et-E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t-EE" sz="6000" b="1" dirty="0"/>
              <a:t>Läbivaatuse </a:t>
            </a:r>
            <a:r>
              <a:rPr lang="et-EE" sz="6000" b="1" dirty="0" err="1"/>
              <a:t>Fail’imine</a:t>
            </a:r>
            <a:endParaRPr lang="et-EE" sz="6000" b="1" dirty="0"/>
          </a:p>
        </p:txBody>
      </p:sp>
    </p:spTree>
    <p:extLst>
      <p:ext uri="{BB962C8B-B14F-4D97-AF65-F5344CB8AC3E}">
        <p14:creationId xmlns:p14="http://schemas.microsoft.com/office/powerpoint/2010/main" val="291281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/>
              <a:t>Enne koosolekut…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z="3600" dirty="0" smtClean="0"/>
              <a:t>Kontrolli, et kõigil rühma liikmetel oleks </a:t>
            </a:r>
            <a:r>
              <a:rPr lang="et-EE" sz="3600" dirty="0"/>
              <a:t>ettekujutus sellest, mida neilt </a:t>
            </a:r>
            <a:r>
              <a:rPr lang="et-EE" sz="3600" dirty="0" smtClean="0"/>
              <a:t>oodatakse</a:t>
            </a:r>
            <a:endParaRPr lang="et-EE" sz="3600" dirty="0"/>
          </a:p>
          <a:p>
            <a:r>
              <a:rPr lang="et-EE" sz="3600" dirty="0" smtClean="0"/>
              <a:t>Mõtle koostööõhkkonna peale</a:t>
            </a:r>
            <a:endParaRPr lang="et-EE" sz="3600" dirty="0"/>
          </a:p>
          <a:p>
            <a:r>
              <a:rPr lang="et-EE" sz="3600" dirty="0" smtClean="0"/>
              <a:t>Kontrolli, et materjalid </a:t>
            </a:r>
            <a:r>
              <a:rPr lang="et-EE" sz="3600" dirty="0"/>
              <a:t>on ette valmistatud ja </a:t>
            </a:r>
            <a:r>
              <a:rPr lang="et-EE" sz="3600" dirty="0" smtClean="0"/>
              <a:t>teistele kätte </a:t>
            </a:r>
            <a:r>
              <a:rPr lang="et-EE" sz="3600" dirty="0"/>
              <a:t>jagatud </a:t>
            </a:r>
          </a:p>
          <a:p>
            <a:r>
              <a:rPr lang="et-EE" sz="3600" dirty="0" smtClean="0"/>
              <a:t>Kontrolli, et osavõtjad </a:t>
            </a:r>
            <a:r>
              <a:rPr lang="et-EE" sz="3600" dirty="0"/>
              <a:t>on nendega tutvunud, nt igaühel on üks positiivne ja üks negatiivne kommentaar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5985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 smtClean="0"/>
              <a:t>Läbivaatuste </a:t>
            </a:r>
            <a:r>
              <a:rPr lang="et-EE" sz="6000" b="1" dirty="0"/>
              <a:t>liigid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dirty="0"/>
              <a:t>Ü</a:t>
            </a:r>
            <a:r>
              <a:rPr lang="fi-FI" sz="3600" dirty="0" smtClean="0"/>
              <a:t>hele </a:t>
            </a:r>
            <a:r>
              <a:rPr lang="fi-FI" sz="3600" dirty="0"/>
              <a:t>ja samale dokumendile </a:t>
            </a:r>
            <a:r>
              <a:rPr lang="fi-FI" sz="3600" dirty="0" smtClean="0"/>
              <a:t>v</a:t>
            </a:r>
            <a:r>
              <a:rPr lang="et-EE" sz="3600" dirty="0" smtClean="0"/>
              <a:t>õ</a:t>
            </a:r>
            <a:r>
              <a:rPr lang="fi-FI" sz="3600" dirty="0" smtClean="0"/>
              <a:t>ib </a:t>
            </a:r>
            <a:r>
              <a:rPr lang="fi-FI" sz="3600" dirty="0"/>
              <a:t>selle elu </a:t>
            </a:r>
            <a:r>
              <a:rPr lang="fi-FI" sz="3600" dirty="0" smtClean="0"/>
              <a:t>jooksul</a:t>
            </a:r>
            <a:r>
              <a:rPr lang="et-EE" sz="3600" dirty="0" smtClean="0"/>
              <a:t> teha </a:t>
            </a:r>
            <a:r>
              <a:rPr lang="et-EE" sz="3600" dirty="0"/>
              <a:t>mitu erinevat </a:t>
            </a:r>
            <a:r>
              <a:rPr lang="et-EE" sz="3600" dirty="0" smtClean="0"/>
              <a:t>läbivaatust:</a:t>
            </a:r>
          </a:p>
          <a:p>
            <a:pPr lvl="1"/>
            <a:r>
              <a:rPr lang="fi-FI" sz="3200" dirty="0" smtClean="0"/>
              <a:t>Mitteformaalne l</a:t>
            </a:r>
            <a:r>
              <a:rPr lang="et-EE" sz="3200" dirty="0" smtClean="0"/>
              <a:t>ä</a:t>
            </a:r>
            <a:r>
              <a:rPr lang="fi-FI" sz="3200" dirty="0" smtClean="0"/>
              <a:t>bivaatus </a:t>
            </a:r>
            <a:r>
              <a:rPr lang="fi-FI" sz="3200" dirty="0"/>
              <a:t>enne tehnilist </a:t>
            </a:r>
            <a:r>
              <a:rPr lang="fi-FI" sz="3200" dirty="0" smtClean="0"/>
              <a:t>hindamist</a:t>
            </a:r>
            <a:r>
              <a:rPr lang="et-EE" sz="3200" dirty="0" smtClean="0"/>
              <a:t> (</a:t>
            </a:r>
            <a:r>
              <a:rPr lang="et-EE" sz="3200" dirty="0"/>
              <a:t>techical </a:t>
            </a:r>
            <a:r>
              <a:rPr lang="et-EE" sz="3200" dirty="0" smtClean="0"/>
              <a:t>review)</a:t>
            </a:r>
          </a:p>
          <a:p>
            <a:pPr lvl="1"/>
            <a:r>
              <a:rPr lang="et-EE" sz="3200" dirty="0" smtClean="0"/>
              <a:t>Tehniline läbivaatus või </a:t>
            </a:r>
            <a:r>
              <a:rPr lang="et-EE" sz="3200" dirty="0"/>
              <a:t>inspektsioon enne </a:t>
            </a:r>
            <a:r>
              <a:rPr lang="et-EE" sz="3200" dirty="0" smtClean="0"/>
              <a:t>läbikäimist (</a:t>
            </a:r>
            <a:r>
              <a:rPr lang="et-EE" sz="3200" dirty="0"/>
              <a:t>walkthrough) koos kliendiga</a:t>
            </a:r>
          </a:p>
          <a:p>
            <a:r>
              <a:rPr lang="et-EE" sz="3600" dirty="0" smtClean="0"/>
              <a:t>Erinevad läbivaatused täidavad </a:t>
            </a:r>
            <a:r>
              <a:rPr lang="et-EE" sz="3600" dirty="0"/>
              <a:t>erinevat </a:t>
            </a:r>
            <a:r>
              <a:rPr lang="et-EE" sz="3600" dirty="0" smtClean="0"/>
              <a:t>eesmärki erinevas </a:t>
            </a:r>
            <a:r>
              <a:rPr lang="et-EE" sz="3600" dirty="0"/>
              <a:t>tarkvara </a:t>
            </a:r>
            <a:r>
              <a:rPr lang="et-EE" sz="3600" dirty="0" smtClean="0"/>
              <a:t>elutsüklifaasis</a:t>
            </a:r>
            <a:endParaRPr lang="et-EE" sz="3600" dirty="0"/>
          </a:p>
        </p:txBody>
      </p:sp>
    </p:spTree>
    <p:extLst>
      <p:ext uri="{BB962C8B-B14F-4D97-AF65-F5344CB8AC3E}">
        <p14:creationId xmlns:p14="http://schemas.microsoft.com/office/powerpoint/2010/main" val="22215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/>
              <a:t>Kokkuvõtte</a:t>
            </a:r>
          </a:p>
        </p:txBody>
      </p:sp>
    </p:spTree>
    <p:extLst>
      <p:ext uri="{BB962C8B-B14F-4D97-AF65-F5344CB8AC3E}">
        <p14:creationId xmlns:p14="http://schemas.microsoft.com/office/powerpoint/2010/main" val="308939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/>
              <a:t>Staatilise </a:t>
            </a:r>
            <a:r>
              <a:rPr lang="et-EE" sz="6000" b="1" dirty="0" smtClean="0"/>
              <a:t>analüüsi </a:t>
            </a:r>
            <a:r>
              <a:rPr lang="et-EE" sz="6000" b="1" dirty="0"/>
              <a:t>eelised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709"/>
          </a:xfrm>
        </p:spPr>
        <p:txBody>
          <a:bodyPr>
            <a:noAutofit/>
          </a:bodyPr>
          <a:lstStyle/>
          <a:p>
            <a:r>
              <a:rPr lang="et-EE" sz="3600" dirty="0" smtClean="0"/>
              <a:t>Vigade </a:t>
            </a:r>
            <a:r>
              <a:rPr lang="et-EE" sz="3600" dirty="0"/>
              <a:t>leidmine varakult, enne </a:t>
            </a:r>
            <a:r>
              <a:rPr lang="et-EE" sz="3600" dirty="0" smtClean="0"/>
              <a:t>dünaamilist testimist </a:t>
            </a:r>
            <a:r>
              <a:rPr lang="fi-FI" sz="3600" dirty="0" smtClean="0"/>
              <a:t>(</a:t>
            </a:r>
            <a:r>
              <a:rPr lang="fi-FI" sz="3600" dirty="0"/>
              <a:t>kood ei pea olema </a:t>
            </a:r>
            <a:r>
              <a:rPr lang="fi-FI" sz="3600" dirty="0" smtClean="0"/>
              <a:t>t</a:t>
            </a:r>
            <a:r>
              <a:rPr lang="et-EE" sz="3600" dirty="0" smtClean="0"/>
              <a:t>ä</a:t>
            </a:r>
            <a:r>
              <a:rPr lang="fi-FI" sz="3600" dirty="0" smtClean="0"/>
              <a:t>iesti </a:t>
            </a:r>
            <a:r>
              <a:rPr lang="fi-FI" sz="3600" dirty="0"/>
              <a:t>valmis)</a:t>
            </a:r>
          </a:p>
          <a:p>
            <a:r>
              <a:rPr lang="et-EE" sz="3600" dirty="0" smtClean="0"/>
              <a:t>Vigade </a:t>
            </a:r>
            <a:r>
              <a:rPr lang="et-EE" sz="3600" dirty="0"/>
              <a:t>leidmine disainifaasis (nt koodi </a:t>
            </a:r>
            <a:r>
              <a:rPr lang="et-EE" sz="3600" dirty="0" smtClean="0"/>
              <a:t>keerukuse kasv</a:t>
            </a:r>
            <a:r>
              <a:rPr lang="et-EE" sz="3600" dirty="0"/>
              <a:t>)</a:t>
            </a:r>
          </a:p>
          <a:p>
            <a:r>
              <a:rPr lang="et-EE" sz="3600" dirty="0" smtClean="0"/>
              <a:t>Vigade leidmine, </a:t>
            </a:r>
            <a:r>
              <a:rPr lang="et-EE" sz="3600" dirty="0"/>
              <a:t>mida </a:t>
            </a:r>
            <a:r>
              <a:rPr lang="et-EE" sz="3600" dirty="0" smtClean="0"/>
              <a:t>dünaamiline </a:t>
            </a:r>
            <a:r>
              <a:rPr lang="et-EE" sz="3600" dirty="0"/>
              <a:t>testimine ei </a:t>
            </a:r>
            <a:r>
              <a:rPr lang="et-EE" sz="3600" dirty="0" smtClean="0"/>
              <a:t>leia</a:t>
            </a:r>
            <a:endParaRPr lang="et-EE" sz="3600" dirty="0"/>
          </a:p>
          <a:p>
            <a:r>
              <a:rPr lang="et-EE" sz="3600" dirty="0" smtClean="0"/>
              <a:t>Ebakõlade </a:t>
            </a:r>
            <a:r>
              <a:rPr lang="et-EE" sz="3600" dirty="0"/>
              <a:t>leidmine tarkvaras/mudelites</a:t>
            </a:r>
          </a:p>
          <a:p>
            <a:r>
              <a:rPr lang="fi-FI" sz="3600" dirty="0" smtClean="0"/>
              <a:t>Paranenud </a:t>
            </a:r>
            <a:r>
              <a:rPr lang="fi-FI" sz="3600" dirty="0"/>
              <a:t>koodi hallatavus ja disain</a:t>
            </a:r>
          </a:p>
          <a:p>
            <a:r>
              <a:rPr lang="et-EE" sz="3600" dirty="0" smtClean="0"/>
              <a:t>Vigade </a:t>
            </a:r>
            <a:r>
              <a:rPr lang="et-EE" sz="3600" dirty="0"/>
              <a:t>ennetamine </a:t>
            </a:r>
            <a:r>
              <a:rPr lang="et-EE" sz="3600" dirty="0" smtClean="0"/>
              <a:t>järgnevates </a:t>
            </a:r>
            <a:r>
              <a:rPr lang="et-EE" sz="3600" dirty="0"/>
              <a:t>projektides, </a:t>
            </a:r>
            <a:r>
              <a:rPr lang="et-EE" sz="3600" dirty="0" smtClean="0"/>
              <a:t>kui vigadest </a:t>
            </a:r>
            <a:r>
              <a:rPr lang="et-EE" sz="3600" dirty="0"/>
              <a:t>osatakse </a:t>
            </a:r>
            <a:r>
              <a:rPr lang="et-EE" sz="3600" dirty="0" smtClean="0"/>
              <a:t>õppida</a:t>
            </a:r>
            <a:endParaRPr lang="et-EE" sz="3600" dirty="0"/>
          </a:p>
        </p:txBody>
      </p:sp>
    </p:spTree>
    <p:extLst>
      <p:ext uri="{BB962C8B-B14F-4D97-AF65-F5344CB8AC3E}">
        <p14:creationId xmlns:p14="http://schemas.microsoft.com/office/powerpoint/2010/main" val="245091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 smtClean="0"/>
              <a:t>Definitsioonid</a:t>
            </a:r>
            <a:endParaRPr lang="et-EE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3600" u="sng" dirty="0"/>
              <a:t>Testimine</a:t>
            </a:r>
            <a:r>
              <a:rPr lang="fi-FI" sz="3600" dirty="0"/>
              <a:t> on </a:t>
            </a:r>
            <a:r>
              <a:rPr lang="fi-FI" sz="3600" u="sng" dirty="0"/>
              <a:t>protsess</a:t>
            </a:r>
            <a:r>
              <a:rPr lang="fi-FI" sz="3600" dirty="0"/>
              <a:t>, mis koosneb </a:t>
            </a:r>
            <a:r>
              <a:rPr lang="fi-FI" sz="3600" dirty="0" smtClean="0"/>
              <a:t>k</a:t>
            </a:r>
            <a:r>
              <a:rPr lang="et-EE" sz="3600" dirty="0" smtClean="0"/>
              <a:t>õ</a:t>
            </a:r>
            <a:r>
              <a:rPr lang="fi-FI" sz="3600" dirty="0" smtClean="0"/>
              <a:t>igist tarkvara</a:t>
            </a:r>
            <a:r>
              <a:rPr lang="et-EE" sz="3600" dirty="0" smtClean="0"/>
              <a:t> elutsüklis </a:t>
            </a:r>
            <a:r>
              <a:rPr lang="et-EE" sz="3600" dirty="0"/>
              <a:t>sisalduvatest tegevustest, mis </a:t>
            </a:r>
            <a:r>
              <a:rPr lang="et-EE" sz="3600" dirty="0" smtClean="0"/>
              <a:t>tegelevad </a:t>
            </a:r>
            <a:r>
              <a:rPr lang="fi-FI" sz="3600" u="sng" dirty="0" smtClean="0"/>
              <a:t>tarkvaraprodukti</a:t>
            </a:r>
            <a:r>
              <a:rPr lang="fi-FI" sz="3600" dirty="0" smtClean="0"/>
              <a:t> </a:t>
            </a:r>
            <a:r>
              <a:rPr lang="fi-FI" sz="3600" dirty="0"/>
              <a:t>ja </a:t>
            </a:r>
            <a:r>
              <a:rPr lang="fi-FI" sz="3600" u="sng" dirty="0"/>
              <a:t>seotud </a:t>
            </a:r>
            <a:r>
              <a:rPr lang="fi-FI" sz="3600" u="sng" dirty="0" smtClean="0"/>
              <a:t>t</a:t>
            </a:r>
            <a:r>
              <a:rPr lang="et-EE" sz="3600" u="sng" dirty="0" smtClean="0"/>
              <a:t>öö</a:t>
            </a:r>
            <a:r>
              <a:rPr lang="fi-FI" sz="3600" u="sng" dirty="0" smtClean="0"/>
              <a:t>tulemite hindamise</a:t>
            </a:r>
            <a:r>
              <a:rPr lang="et-EE" sz="3600" u="sng" dirty="0" smtClean="0"/>
              <a:t> </a:t>
            </a:r>
            <a:r>
              <a:rPr lang="fi-FI" sz="3600" u="sng" dirty="0" smtClean="0"/>
              <a:t>planeerimise</a:t>
            </a:r>
            <a:r>
              <a:rPr lang="fi-FI" sz="3600" u="sng" dirty="0"/>
              <a:t>, ettevalmistamise ja </a:t>
            </a:r>
            <a:r>
              <a:rPr lang="fi-FI" sz="3600" u="sng" dirty="0" smtClean="0"/>
              <a:t>l</a:t>
            </a:r>
            <a:r>
              <a:rPr lang="et-EE" sz="3600" u="sng" dirty="0" smtClean="0"/>
              <a:t>ä</a:t>
            </a:r>
            <a:r>
              <a:rPr lang="fi-FI" sz="3600" u="sng" dirty="0" smtClean="0"/>
              <a:t>biviimisega</a:t>
            </a:r>
            <a:r>
              <a:rPr lang="fi-FI" sz="3600" dirty="0"/>
              <a:t>, </a:t>
            </a:r>
            <a:r>
              <a:rPr lang="fi-FI" sz="3600" dirty="0" smtClean="0"/>
              <a:t>et:</a:t>
            </a:r>
            <a:endParaRPr lang="et-EE" sz="3600" dirty="0"/>
          </a:p>
          <a:p>
            <a:pPr lvl="1"/>
            <a:r>
              <a:rPr lang="et-EE" sz="3200" dirty="0" smtClean="0"/>
              <a:t>selgitada välja</a:t>
            </a:r>
            <a:r>
              <a:rPr lang="et-EE" sz="3200" dirty="0"/>
              <a:t>, kas ja mil </a:t>
            </a:r>
            <a:r>
              <a:rPr lang="et-EE" sz="3200" dirty="0" smtClean="0"/>
              <a:t>määral </a:t>
            </a:r>
            <a:r>
              <a:rPr lang="et-EE" sz="3200" dirty="0"/>
              <a:t>nad vastavad </a:t>
            </a:r>
            <a:r>
              <a:rPr lang="et-EE" sz="3200" dirty="0" smtClean="0"/>
              <a:t>nõuetele</a:t>
            </a:r>
          </a:p>
          <a:p>
            <a:pPr lvl="1"/>
            <a:r>
              <a:rPr lang="et-EE" sz="3200" dirty="0" smtClean="0"/>
              <a:t>näidata </a:t>
            </a:r>
            <a:r>
              <a:rPr lang="et-EE" sz="3200" dirty="0"/>
              <a:t>nende sobivust </a:t>
            </a:r>
            <a:r>
              <a:rPr lang="et-EE" sz="3200" dirty="0" smtClean="0"/>
              <a:t>eesmärgi saavutamiseks</a:t>
            </a:r>
          </a:p>
          <a:p>
            <a:pPr lvl="1"/>
            <a:r>
              <a:rPr lang="et-EE" sz="3200" dirty="0" smtClean="0"/>
              <a:t>leida </a:t>
            </a:r>
            <a:r>
              <a:rPr lang="et-EE" sz="3200" dirty="0"/>
              <a:t>vigu</a:t>
            </a:r>
          </a:p>
        </p:txBody>
      </p:sp>
    </p:spTree>
    <p:extLst>
      <p:ext uri="{BB962C8B-B14F-4D97-AF65-F5344CB8AC3E}">
        <p14:creationId xmlns:p14="http://schemas.microsoft.com/office/powerpoint/2010/main" val="341518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 smtClean="0"/>
              <a:t>Ülesanne</a:t>
            </a:r>
            <a:endParaRPr lang="et-EE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Koodi või nõuete läbivaatus</a:t>
            </a:r>
          </a:p>
          <a:p>
            <a:r>
              <a:rPr lang="et-EE" dirty="0" smtClean="0"/>
              <a:t>Arutelu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9682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 smtClean="0"/>
              <a:t>Definitsioonid</a:t>
            </a:r>
            <a:endParaRPr lang="et-EE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u="sng" dirty="0"/>
              <a:t>Staatiline testimine (static testing) </a:t>
            </a:r>
            <a:r>
              <a:rPr lang="et-EE" sz="3600" dirty="0"/>
              <a:t>– </a:t>
            </a:r>
            <a:r>
              <a:rPr lang="et-EE" sz="3600" dirty="0" smtClean="0"/>
              <a:t>süsteemi või </a:t>
            </a:r>
            <a:r>
              <a:rPr lang="it-IT" sz="3600" dirty="0" smtClean="0"/>
              <a:t>komponendi </a:t>
            </a:r>
            <a:r>
              <a:rPr lang="it-IT" sz="3600" dirty="0"/>
              <a:t>(koodi </a:t>
            </a:r>
            <a:r>
              <a:rPr lang="it-IT" sz="3600" dirty="0" smtClean="0"/>
              <a:t>v</a:t>
            </a:r>
            <a:r>
              <a:rPr lang="et-EE" sz="3600" dirty="0" err="1" smtClean="0"/>
              <a:t>õi</a:t>
            </a:r>
            <a:r>
              <a:rPr lang="it-IT" sz="3600" dirty="0" smtClean="0"/>
              <a:t> </a:t>
            </a:r>
            <a:r>
              <a:rPr lang="it-IT" sz="3600" dirty="0"/>
              <a:t>dokumendi) </a:t>
            </a:r>
            <a:r>
              <a:rPr lang="it-IT" sz="3600" u="sng" dirty="0"/>
              <a:t>testimine </a:t>
            </a:r>
            <a:r>
              <a:rPr lang="it-IT" sz="3600" u="sng" dirty="0" smtClean="0"/>
              <a:t>ilma</a:t>
            </a:r>
            <a:r>
              <a:rPr lang="et-EE" sz="3600" u="sng" dirty="0" smtClean="0"/>
              <a:t> testitavat </a:t>
            </a:r>
            <a:r>
              <a:rPr lang="et-EE" sz="3600" u="sng" dirty="0"/>
              <a:t>tulemit </a:t>
            </a:r>
            <a:r>
              <a:rPr lang="et-EE" sz="3600" u="sng" dirty="0" smtClean="0"/>
              <a:t>käivitamata</a:t>
            </a:r>
          </a:p>
          <a:p>
            <a:pPr lvl="1"/>
            <a:r>
              <a:rPr lang="et-EE" sz="3200" dirty="0" smtClean="0"/>
              <a:t>Läbivaatuse </a:t>
            </a:r>
            <a:r>
              <a:rPr lang="et-EE" sz="3200" dirty="0"/>
              <a:t>(</a:t>
            </a:r>
            <a:r>
              <a:rPr lang="et-EE" sz="3200" dirty="0" smtClean="0"/>
              <a:t>review)</a:t>
            </a:r>
          </a:p>
          <a:p>
            <a:pPr lvl="1"/>
            <a:r>
              <a:rPr lang="et-EE" sz="3200" dirty="0" smtClean="0"/>
              <a:t>Staatiline analüüs </a:t>
            </a:r>
            <a:r>
              <a:rPr lang="et-EE" sz="3200" dirty="0"/>
              <a:t>(static analysis)</a:t>
            </a:r>
          </a:p>
          <a:p>
            <a:r>
              <a:rPr lang="et-EE" sz="3600" u="sng" dirty="0" smtClean="0"/>
              <a:t>Dünaamiline </a:t>
            </a:r>
            <a:r>
              <a:rPr lang="et-EE" sz="3600" u="sng" dirty="0"/>
              <a:t>testimine – testimine</a:t>
            </a:r>
            <a:r>
              <a:rPr lang="et-EE" sz="3600" dirty="0"/>
              <a:t>, mille </a:t>
            </a:r>
            <a:r>
              <a:rPr lang="et-EE" sz="3600" dirty="0" smtClean="0"/>
              <a:t>käigus testitavat </a:t>
            </a:r>
            <a:r>
              <a:rPr lang="et-EE" sz="3600" dirty="0"/>
              <a:t>tarkvara </a:t>
            </a:r>
            <a:r>
              <a:rPr lang="et-EE" sz="3600" u="sng" dirty="0" smtClean="0"/>
              <a:t>käivitatakse </a:t>
            </a:r>
          </a:p>
          <a:p>
            <a:pPr lvl="1"/>
            <a:r>
              <a:rPr lang="et-EE" sz="3200" dirty="0" smtClean="0"/>
              <a:t>“</a:t>
            </a:r>
            <a:r>
              <a:rPr lang="et-EE" sz="3200" dirty="0"/>
              <a:t>tavaline testimine”</a:t>
            </a:r>
          </a:p>
        </p:txBody>
      </p:sp>
    </p:spTree>
    <p:extLst>
      <p:ext uri="{BB962C8B-B14F-4D97-AF65-F5344CB8AC3E}">
        <p14:creationId xmlns:p14="http://schemas.microsoft.com/office/powerpoint/2010/main" val="130445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66" y="501791"/>
            <a:ext cx="10515600" cy="5980895"/>
          </a:xfrm>
        </p:spPr>
        <p:txBody>
          <a:bodyPr/>
          <a:lstStyle/>
          <a:p>
            <a:pPr marL="0" indent="0">
              <a:buNone/>
            </a:pPr>
            <a:r>
              <a:rPr lang="et-EE" sz="3600" dirty="0" smtClean="0"/>
              <a:t>Staatiliste </a:t>
            </a:r>
            <a:r>
              <a:rPr lang="et-EE" sz="3600" dirty="0"/>
              <a:t>meetodite puhul programmi/süsteemi tavaliselt </a:t>
            </a:r>
            <a:r>
              <a:rPr lang="et-EE" sz="3600" dirty="0" smtClean="0"/>
              <a:t>ei täideta</a:t>
            </a:r>
            <a:r>
              <a:rPr lang="et-EE" sz="3600" dirty="0"/>
              <a:t>, pigem analüüsitakse selle teksti, spetsifikatsiooni, dokumentatsiooni või muid objekte</a:t>
            </a:r>
            <a:r>
              <a:rPr lang="et-EE" dirty="0"/>
              <a:t>. </a:t>
            </a:r>
            <a:endParaRPr lang="et-EE" dirty="0" smtClean="0"/>
          </a:p>
          <a:p>
            <a:pPr algn="just">
              <a:buFontTx/>
              <a:buChar char="-"/>
            </a:pPr>
            <a:r>
              <a:rPr lang="et-EE" dirty="0" smtClean="0"/>
              <a:t>Saab vigu leida enne programmi valmimist. (Spetsifitseerimise ja projekteerimise ajal)</a:t>
            </a:r>
          </a:p>
          <a:p>
            <a:pPr algn="just">
              <a:buFontTx/>
              <a:buChar char="-"/>
            </a:pPr>
            <a:r>
              <a:rPr lang="et-EE" dirty="0" smtClean="0"/>
              <a:t>Saab oletada sellist olukordi, mida raske tekitada. (Katastroof või kauge tulevik)</a:t>
            </a:r>
          </a:p>
          <a:p>
            <a:pPr algn="just">
              <a:buFontTx/>
              <a:buChar char="-"/>
            </a:pPr>
            <a:r>
              <a:rPr lang="et-EE" dirty="0" smtClean="0"/>
              <a:t>Tavalise testimise juures kvaliteedi tõstmiseks. </a:t>
            </a:r>
          </a:p>
          <a:p>
            <a:pPr algn="just">
              <a:buFontTx/>
              <a:buChar char="-"/>
            </a:pPr>
            <a:r>
              <a:rPr lang="et-EE" dirty="0" smtClean="0"/>
              <a:t>Mitmeid süsteemi omadusi on raske hinnata testimise teel. (</a:t>
            </a:r>
            <a:r>
              <a:rPr lang="et-EE" dirty="0" err="1" smtClean="0"/>
              <a:t>Hooldatavus</a:t>
            </a:r>
            <a:r>
              <a:rPr lang="et-EE" dirty="0" smtClean="0"/>
              <a:t>, </a:t>
            </a:r>
            <a:r>
              <a:rPr lang="et-EE" dirty="0" err="1" smtClean="0"/>
              <a:t>analüüsitavus</a:t>
            </a:r>
            <a:r>
              <a:rPr lang="et-EE" dirty="0" smtClean="0"/>
              <a:t> ja muud </a:t>
            </a:r>
            <a:r>
              <a:rPr lang="et-EE" dirty="0" err="1" smtClean="0"/>
              <a:t>hoodlatavuse</a:t>
            </a:r>
            <a:r>
              <a:rPr lang="et-EE" dirty="0" smtClean="0"/>
              <a:t> kriteeriumid)</a:t>
            </a:r>
          </a:p>
          <a:p>
            <a:pPr algn="just">
              <a:buFontTx/>
              <a:buChar char="-"/>
            </a:pPr>
            <a:endParaRPr lang="et-EE" dirty="0"/>
          </a:p>
          <a:p>
            <a:pPr marL="0" indent="0" algn="just">
              <a:buNone/>
            </a:pPr>
            <a:r>
              <a:rPr lang="et-EE" dirty="0" smtClean="0"/>
              <a:t>		</a:t>
            </a:r>
            <a:r>
              <a:rPr lang="et-EE" sz="3200" u="sng" dirty="0" smtClean="0"/>
              <a:t>Staatilised meetodid testimist ei asenda!</a:t>
            </a:r>
            <a:endParaRPr lang="et-EE" sz="3200" u="sng" dirty="0"/>
          </a:p>
        </p:txBody>
      </p:sp>
    </p:spTree>
    <p:extLst>
      <p:ext uri="{BB962C8B-B14F-4D97-AF65-F5344CB8AC3E}">
        <p14:creationId xmlns:p14="http://schemas.microsoft.com/office/powerpoint/2010/main" val="72936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 smtClean="0"/>
              <a:t>Staatilised meetodid</a:t>
            </a:r>
            <a:endParaRPr lang="et-EE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sz="3600" dirty="0"/>
              <a:t>Staatilised meetodid võivad hõlmata väga </a:t>
            </a:r>
            <a:r>
              <a:rPr lang="et-EE" sz="3600" dirty="0" smtClean="0"/>
              <a:t>mitmesuguseid </a:t>
            </a:r>
            <a:r>
              <a:rPr lang="et-EE" sz="3600" dirty="0"/>
              <a:t>teemasid. </a:t>
            </a:r>
            <a:endParaRPr lang="et-EE" sz="3600" dirty="0" smtClean="0"/>
          </a:p>
          <a:p>
            <a:pPr marL="0" indent="0">
              <a:buNone/>
            </a:pPr>
            <a:r>
              <a:rPr lang="et-EE" sz="3600" dirty="0" smtClean="0"/>
              <a:t>Kogu </a:t>
            </a:r>
            <a:r>
              <a:rPr lang="et-EE" sz="3600" dirty="0"/>
              <a:t>kvaliteedihaldus </a:t>
            </a:r>
            <a:r>
              <a:rPr lang="et-EE" sz="3600" dirty="0" smtClean="0"/>
              <a:t>- koos mitmesuguste protsessidega</a:t>
            </a:r>
            <a:r>
              <a:rPr lang="et-EE" sz="3600" dirty="0"/>
              <a:t>, nagu hange, tarne, hooldus ja nii edasi </a:t>
            </a:r>
            <a:r>
              <a:rPr lang="et-EE" sz="3600" dirty="0" smtClean="0"/>
              <a:t>– võiks siia </a:t>
            </a:r>
            <a:r>
              <a:rPr lang="et-EE" sz="3600" dirty="0"/>
              <a:t>alla käia. </a:t>
            </a:r>
          </a:p>
          <a:p>
            <a:pPr marL="0" indent="0">
              <a:buNone/>
            </a:pPr>
            <a:r>
              <a:rPr lang="et-EE" sz="3200" dirty="0" smtClean="0"/>
              <a:t>Näiteks</a:t>
            </a:r>
            <a:r>
              <a:rPr lang="et-EE" sz="3200" dirty="0"/>
              <a:t>, nõuete </a:t>
            </a:r>
            <a:r>
              <a:rPr lang="et-EE" sz="3200" dirty="0" smtClean="0"/>
              <a:t>läbivaatus, tarkvara </a:t>
            </a:r>
            <a:r>
              <a:rPr lang="et-EE" sz="3200" dirty="0"/>
              <a:t>projekti läbivaatus, </a:t>
            </a:r>
            <a:r>
              <a:rPr lang="et-EE" sz="3200" dirty="0" smtClean="0"/>
              <a:t>mõne süsteemi </a:t>
            </a:r>
            <a:r>
              <a:rPr lang="et-EE" sz="3200" dirty="0"/>
              <a:t>komponendi </a:t>
            </a:r>
            <a:r>
              <a:rPr lang="et-EE" sz="3600" dirty="0"/>
              <a:t>läbivaatus</a:t>
            </a:r>
            <a:r>
              <a:rPr lang="et-EE" sz="3200" dirty="0" smtClean="0"/>
              <a:t>, testimise </a:t>
            </a:r>
            <a:r>
              <a:rPr lang="et-EE" sz="3200" dirty="0"/>
              <a:t>projekti läbivaatus, testimise </a:t>
            </a:r>
            <a:r>
              <a:rPr lang="et-EE" sz="3600" dirty="0"/>
              <a:t>tulemuste</a:t>
            </a:r>
            <a:r>
              <a:rPr lang="et-EE" sz="3200" dirty="0"/>
              <a:t> </a:t>
            </a:r>
            <a:r>
              <a:rPr lang="et-EE" sz="3200" dirty="0" smtClean="0"/>
              <a:t>läbivaatus, kirjutatud koodi läbivaatus ja analüüs jne.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149354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/>
              <a:t>Kuidas testida torti staatiliselt?</a:t>
            </a:r>
          </a:p>
        </p:txBody>
      </p:sp>
      <p:pic>
        <p:nvPicPr>
          <p:cNvPr id="1026" name="Picture 2" descr="&amp;tcy;&amp;ocy;&amp;rcy;&amp;tcy;&amp;ycy; &amp;dcy;&amp;icy;&amp;zcy;&amp;acy;&amp;jcy;&amp;ncy;&amp;iecy;&amp;rcy;&amp;scy;&amp;kcy;&amp;icy;&amp;ie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830" y="1861912"/>
            <a:ext cx="5382340" cy="453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16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/>
              <a:t>Läbivaatus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3200" dirty="0"/>
              <a:t>Standard </a:t>
            </a:r>
            <a:r>
              <a:rPr lang="et-EE" sz="3200" dirty="0" smtClean="0"/>
              <a:t> ANSI/IEEE </a:t>
            </a:r>
            <a:r>
              <a:rPr lang="et-EE" sz="3200" dirty="0" err="1"/>
              <a:t>Std</a:t>
            </a:r>
            <a:r>
              <a:rPr lang="et-EE" sz="3200" dirty="0"/>
              <a:t> </a:t>
            </a:r>
            <a:r>
              <a:rPr lang="et-EE" sz="3200" dirty="0" smtClean="0"/>
              <a:t> 1028 - 1988 </a:t>
            </a:r>
            <a:r>
              <a:rPr lang="et-EE" sz="3200" dirty="0"/>
              <a:t>IEEE Standard </a:t>
            </a:r>
            <a:r>
              <a:rPr lang="et-EE" sz="3200" dirty="0" err="1"/>
              <a:t>for</a:t>
            </a:r>
            <a:r>
              <a:rPr lang="et-EE" sz="3200" dirty="0"/>
              <a:t> </a:t>
            </a:r>
            <a:r>
              <a:rPr lang="et-EE" sz="3200" dirty="0" err="1"/>
              <a:t>Softvare</a:t>
            </a:r>
            <a:r>
              <a:rPr lang="et-EE" sz="3200" dirty="0"/>
              <a:t> </a:t>
            </a:r>
            <a:r>
              <a:rPr lang="et-EE" sz="3200" dirty="0" err="1"/>
              <a:t>Reviews</a:t>
            </a:r>
            <a:r>
              <a:rPr lang="et-EE" sz="3200" dirty="0"/>
              <a:t> and </a:t>
            </a:r>
            <a:r>
              <a:rPr lang="et-EE" sz="3200" dirty="0" err="1"/>
              <a:t>Audits</a:t>
            </a:r>
            <a:r>
              <a:rPr lang="et-EE" sz="3200" dirty="0"/>
              <a:t> </a:t>
            </a:r>
            <a:r>
              <a:rPr lang="et-EE" sz="3200" dirty="0" smtClean="0"/>
              <a:t>eristab </a:t>
            </a:r>
            <a:r>
              <a:rPr lang="et-EE" sz="3200" dirty="0"/>
              <a:t>juhtkonnapoolset hindamist </a:t>
            </a:r>
            <a:r>
              <a:rPr lang="et-EE" sz="3200" dirty="0" smtClean="0"/>
              <a:t>(</a:t>
            </a:r>
            <a:r>
              <a:rPr lang="et-EE" sz="3200" dirty="0" err="1" smtClean="0"/>
              <a:t>management</a:t>
            </a:r>
            <a:r>
              <a:rPr lang="et-EE" sz="3200" dirty="0" smtClean="0"/>
              <a:t> </a:t>
            </a:r>
            <a:r>
              <a:rPr lang="et-EE" sz="3200" dirty="0" err="1" smtClean="0"/>
              <a:t>review</a:t>
            </a:r>
            <a:r>
              <a:rPr lang="et-EE" sz="3200" dirty="0" smtClean="0"/>
              <a:t>), tehnilist </a:t>
            </a:r>
            <a:r>
              <a:rPr lang="et-EE" sz="3200" dirty="0"/>
              <a:t>hindamist </a:t>
            </a:r>
            <a:r>
              <a:rPr lang="et-EE" sz="3200" dirty="0" smtClean="0"/>
              <a:t>(</a:t>
            </a:r>
            <a:r>
              <a:rPr lang="et-EE" sz="3200" dirty="0" err="1" smtClean="0"/>
              <a:t>technical</a:t>
            </a:r>
            <a:r>
              <a:rPr lang="et-EE" sz="3200" dirty="0" smtClean="0"/>
              <a:t> </a:t>
            </a:r>
            <a:r>
              <a:rPr lang="et-EE" sz="3200" dirty="0" err="1" smtClean="0"/>
              <a:t>review</a:t>
            </a:r>
            <a:r>
              <a:rPr lang="et-EE" sz="3200" dirty="0" smtClean="0"/>
              <a:t>), tarkvara </a:t>
            </a:r>
            <a:r>
              <a:rPr lang="et-EE" sz="3200" dirty="0"/>
              <a:t>inspektsiooni </a:t>
            </a:r>
            <a:r>
              <a:rPr lang="et-EE" sz="3200" dirty="0" smtClean="0"/>
              <a:t>(</a:t>
            </a:r>
            <a:r>
              <a:rPr lang="et-EE" sz="3200" dirty="0" err="1" smtClean="0"/>
              <a:t>software</a:t>
            </a:r>
            <a:r>
              <a:rPr lang="et-EE" sz="3200" dirty="0" smtClean="0"/>
              <a:t> </a:t>
            </a:r>
            <a:r>
              <a:rPr lang="et-EE" sz="3200" dirty="0" err="1" smtClean="0"/>
              <a:t>inspection</a:t>
            </a:r>
            <a:r>
              <a:rPr lang="et-EE" sz="3200" dirty="0" smtClean="0"/>
              <a:t>), </a:t>
            </a:r>
            <a:r>
              <a:rPr lang="et-EE" sz="3200" dirty="0"/>
              <a:t>läbivaatust </a:t>
            </a:r>
            <a:r>
              <a:rPr lang="et-EE" sz="3200" dirty="0" smtClean="0"/>
              <a:t>(</a:t>
            </a:r>
            <a:r>
              <a:rPr lang="et-EE" sz="3200" dirty="0" err="1" smtClean="0"/>
              <a:t>walkthrough</a:t>
            </a:r>
            <a:r>
              <a:rPr lang="et-EE" sz="3200" dirty="0" smtClean="0"/>
              <a:t>) </a:t>
            </a:r>
            <a:r>
              <a:rPr lang="et-EE" sz="3200" dirty="0"/>
              <a:t>ja auditit </a:t>
            </a:r>
            <a:r>
              <a:rPr lang="et-EE" sz="3200" dirty="0" smtClean="0"/>
              <a:t>(audit); viimast teeb </a:t>
            </a:r>
            <a:r>
              <a:rPr lang="et-EE" sz="3600" dirty="0"/>
              <a:t>sõltumatu</a:t>
            </a:r>
            <a:r>
              <a:rPr lang="et-EE" sz="3200" dirty="0"/>
              <a:t> osapool, kes jälgib </a:t>
            </a:r>
            <a:r>
              <a:rPr lang="et-EE" sz="3200" dirty="0" smtClean="0"/>
              <a:t>vastavust </a:t>
            </a:r>
            <a:r>
              <a:rPr lang="et-EE" sz="3200" dirty="0"/>
              <a:t>kehtestatud nõuetele. </a:t>
            </a:r>
            <a:endParaRPr lang="et-EE" sz="3200" dirty="0" smtClean="0"/>
          </a:p>
          <a:p>
            <a:pPr marL="0" indent="0">
              <a:buNone/>
            </a:pPr>
            <a:r>
              <a:rPr lang="et-EE" sz="3200" dirty="0"/>
              <a:t>Ü</a:t>
            </a:r>
            <a:r>
              <a:rPr lang="et-EE" sz="3200" dirty="0" smtClean="0"/>
              <a:t>hine </a:t>
            </a:r>
            <a:r>
              <a:rPr lang="et-EE" sz="3600" dirty="0"/>
              <a:t>omadus</a:t>
            </a:r>
            <a:r>
              <a:rPr lang="et-EE" sz="3200" dirty="0"/>
              <a:t>, et nad </a:t>
            </a:r>
            <a:r>
              <a:rPr lang="et-EE" sz="3200" dirty="0" smtClean="0"/>
              <a:t>peavad </a:t>
            </a:r>
            <a:r>
              <a:rPr lang="et-EE" sz="3200" dirty="0"/>
              <a:t>efektiivseks </a:t>
            </a:r>
            <a:r>
              <a:rPr lang="et-EE" sz="3200" dirty="0" smtClean="0"/>
              <a:t>läbiviimiseks </a:t>
            </a:r>
            <a:r>
              <a:rPr lang="et-EE" sz="3200" dirty="0"/>
              <a:t>olema teataval määral planeeritud, organiseeritud ja juhitud. </a:t>
            </a:r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9413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/>
              <a:t>SCRUM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t-EE" sz="3600" dirty="0" smtClean="0"/>
              <a:t>Nimeta viis </a:t>
            </a:r>
          </a:p>
          <a:p>
            <a:pPr marL="0" indent="0">
              <a:buNone/>
            </a:pPr>
            <a:r>
              <a:rPr lang="et-EE" sz="3600" dirty="0" smtClean="0"/>
              <a:t>erinevat </a:t>
            </a:r>
          </a:p>
          <a:p>
            <a:pPr marL="0" indent="0">
              <a:buNone/>
            </a:pPr>
            <a:r>
              <a:rPr lang="et-EE" sz="3600" dirty="0" smtClean="0"/>
              <a:t>tüüpi </a:t>
            </a:r>
          </a:p>
          <a:p>
            <a:pPr marL="0" indent="0">
              <a:buNone/>
            </a:pPr>
            <a:r>
              <a:rPr lang="et-EE" sz="3600" dirty="0" smtClean="0"/>
              <a:t>kohtumist</a:t>
            </a:r>
            <a:endParaRPr lang="et-EE" sz="3600" dirty="0"/>
          </a:p>
        </p:txBody>
      </p:sp>
      <p:pic>
        <p:nvPicPr>
          <p:cNvPr id="1026" name="Picture 2" descr="scrum-method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872" y="0"/>
            <a:ext cx="8971128" cy="598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19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6000" b="1" dirty="0"/>
              <a:t>Läbivaatusest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sz="3600" dirty="0"/>
              <a:t>Läbivaatus on </a:t>
            </a:r>
            <a:r>
              <a:rPr lang="et-EE" sz="4400" b="1" dirty="0"/>
              <a:t>suunatud toote kvaliteedi parandamisele</a:t>
            </a:r>
            <a:r>
              <a:rPr lang="et-EE" sz="3600" dirty="0"/>
              <a:t>, selle tulemused ei tohiks </a:t>
            </a:r>
            <a:r>
              <a:rPr lang="et-EE" sz="3600" dirty="0" smtClean="0"/>
              <a:t>mõjutada </a:t>
            </a:r>
            <a:r>
              <a:rPr lang="et-EE" sz="3600" dirty="0"/>
              <a:t>töötajate palka, heaolu, ametikõrgendust vms. Läbivaatuse idee on toote </a:t>
            </a:r>
            <a:r>
              <a:rPr lang="et-EE" sz="3600" dirty="0" smtClean="0"/>
              <a:t>(spetsifikatsioon</a:t>
            </a:r>
            <a:r>
              <a:rPr lang="et-EE" sz="3600" dirty="0"/>
              <a:t>, projekt, dokumentatsioon,...) </a:t>
            </a:r>
            <a:r>
              <a:rPr lang="et-EE" sz="3600" dirty="0" err="1"/>
              <a:t>ühisarutelu</a:t>
            </a:r>
            <a:r>
              <a:rPr lang="et-EE" sz="3600" dirty="0"/>
              <a:t> kindlate reeglite järgi. 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5815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729</Words>
  <Application>Microsoft Office PowerPoint</Application>
  <PresentationFormat>Widescreen</PresentationFormat>
  <Paragraphs>92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Staatilised meetodid</vt:lpstr>
      <vt:lpstr>Definitsioonid</vt:lpstr>
      <vt:lpstr>Definitsioonid</vt:lpstr>
      <vt:lpstr>PowerPoint Presentation</vt:lpstr>
      <vt:lpstr>Staatilised meetodid</vt:lpstr>
      <vt:lpstr>Kuidas testida torti staatiliselt?</vt:lpstr>
      <vt:lpstr>Läbivaatus</vt:lpstr>
      <vt:lpstr>SCRUM</vt:lpstr>
      <vt:lpstr>Läbivaatusest</vt:lpstr>
      <vt:lpstr>Läbivaatuste eelised</vt:lpstr>
      <vt:lpstr>PowerPoint Presentation</vt:lpstr>
      <vt:lpstr>Läbivaatuste probleemid</vt:lpstr>
      <vt:lpstr>Statistikat läbivaatuste kohta*</vt:lpstr>
      <vt:lpstr>Läbivaatuse Fail’imine</vt:lpstr>
      <vt:lpstr>Läbivaatuse Fail’imine</vt:lpstr>
      <vt:lpstr>Enne koosolekut…</vt:lpstr>
      <vt:lpstr>Läbivaatuste liigid</vt:lpstr>
      <vt:lpstr>Kokkuvõtte</vt:lpstr>
      <vt:lpstr>Staatilise analüüsi eelised</vt:lpstr>
      <vt:lpstr>Ülesanne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Jekaterina Ivask</dc:creator>
  <cp:lastModifiedBy>Jekaterina Ivask</cp:lastModifiedBy>
  <cp:revision>80</cp:revision>
  <dcterms:created xsi:type="dcterms:W3CDTF">2013-10-17T07:38:37Z</dcterms:created>
  <dcterms:modified xsi:type="dcterms:W3CDTF">2014-10-16T15:49:50Z</dcterms:modified>
</cp:coreProperties>
</file>