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58" r:id="rId10"/>
    <p:sldId id="274" r:id="rId11"/>
    <p:sldId id="259" r:id="rId12"/>
    <p:sldId id="275" r:id="rId13"/>
    <p:sldId id="265" r:id="rId14"/>
    <p:sldId id="266" r:id="rId15"/>
    <p:sldId id="264" r:id="rId16"/>
    <p:sldId id="263" r:id="rId17"/>
    <p:sldId id="276" r:id="rId18"/>
    <p:sldId id="260" r:id="rId19"/>
    <p:sldId id="277" r:id="rId20"/>
    <p:sldId id="261" r:id="rId21"/>
    <p:sldId id="262" r:id="rId22"/>
    <p:sldId id="278" r:id="rId23"/>
    <p:sldId id="279" r:id="rId24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288-0199-4D35-A30C-197D5F20E8F9}" type="datetimeFigureOut">
              <a:rPr lang="et-EE" smtClean="0"/>
              <a:t>13.11.2014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D21F-F0C1-4A97-8D58-C0FA8E2F57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2948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288-0199-4D35-A30C-197D5F20E8F9}" type="datetimeFigureOut">
              <a:rPr lang="et-EE" smtClean="0"/>
              <a:t>13.11.2014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D21F-F0C1-4A97-8D58-C0FA8E2F57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812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288-0199-4D35-A30C-197D5F20E8F9}" type="datetimeFigureOut">
              <a:rPr lang="et-EE" smtClean="0"/>
              <a:t>13.11.2014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D21F-F0C1-4A97-8D58-C0FA8E2F57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411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288-0199-4D35-A30C-197D5F20E8F9}" type="datetimeFigureOut">
              <a:rPr lang="et-EE" smtClean="0"/>
              <a:t>13.11.2014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D21F-F0C1-4A97-8D58-C0FA8E2F57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8256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288-0199-4D35-A30C-197D5F20E8F9}" type="datetimeFigureOut">
              <a:rPr lang="et-EE" smtClean="0"/>
              <a:t>13.11.2014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D21F-F0C1-4A97-8D58-C0FA8E2F57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6769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288-0199-4D35-A30C-197D5F20E8F9}" type="datetimeFigureOut">
              <a:rPr lang="et-EE" smtClean="0"/>
              <a:t>13.11.2014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D21F-F0C1-4A97-8D58-C0FA8E2F57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961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288-0199-4D35-A30C-197D5F20E8F9}" type="datetimeFigureOut">
              <a:rPr lang="et-EE" smtClean="0"/>
              <a:t>13.11.2014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D21F-F0C1-4A97-8D58-C0FA8E2F57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380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288-0199-4D35-A30C-197D5F20E8F9}" type="datetimeFigureOut">
              <a:rPr lang="et-EE" smtClean="0"/>
              <a:t>13.11.2014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D21F-F0C1-4A97-8D58-C0FA8E2F57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5214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288-0199-4D35-A30C-197D5F20E8F9}" type="datetimeFigureOut">
              <a:rPr lang="et-EE" smtClean="0"/>
              <a:t>13.11.2014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D21F-F0C1-4A97-8D58-C0FA8E2F57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72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288-0199-4D35-A30C-197D5F20E8F9}" type="datetimeFigureOut">
              <a:rPr lang="et-EE" smtClean="0"/>
              <a:t>13.11.2014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D21F-F0C1-4A97-8D58-C0FA8E2F57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6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288-0199-4D35-A30C-197D5F20E8F9}" type="datetimeFigureOut">
              <a:rPr lang="et-EE" smtClean="0"/>
              <a:t>13.11.2014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D21F-F0C1-4A97-8D58-C0FA8E2F57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340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E288-0199-4D35-A30C-197D5F20E8F9}" type="datetimeFigureOut">
              <a:rPr lang="et-EE" smtClean="0"/>
              <a:t>13.11.2014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DD21F-F0C1-4A97-8D58-C0FA8E2F57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0879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291" y="371560"/>
            <a:ext cx="7772400" cy="1470025"/>
          </a:xfrm>
        </p:spPr>
        <p:txBody>
          <a:bodyPr/>
          <a:lstStyle/>
          <a:p>
            <a:r>
              <a:rPr lang="et-EE" dirty="0" smtClean="0"/>
              <a:t>Mittefunktsionaalsed nõuded ja nende testid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091" y="1841585"/>
            <a:ext cx="6400800" cy="1752600"/>
          </a:xfrm>
        </p:spPr>
        <p:txBody>
          <a:bodyPr/>
          <a:lstStyle/>
          <a:p>
            <a:r>
              <a:rPr lang="et-EE" dirty="0" smtClean="0"/>
              <a:t>Jekaterina </a:t>
            </a:r>
            <a:r>
              <a:rPr lang="et-EE" dirty="0" smtClean="0"/>
              <a:t>Ivask   11</a:t>
            </a:r>
            <a:r>
              <a:rPr lang="et-EE" dirty="0" smtClean="0"/>
              <a:t>. nädal</a:t>
            </a:r>
            <a:endParaRPr lang="et-EE" dirty="0"/>
          </a:p>
        </p:txBody>
      </p:sp>
      <p:pic>
        <p:nvPicPr>
          <p:cNvPr id="14338" name="Picture 2" descr="http://cleantechnica.com/files/2013/08/model-s-crash-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6991766" cy="39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1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Põhiline probleem</a:t>
            </a: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6608" cy="49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0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Jõudluse ja </a:t>
            </a:r>
            <a:r>
              <a:rPr lang="et-EE" dirty="0"/>
              <a:t>k</a:t>
            </a:r>
            <a:r>
              <a:rPr lang="et-EE" dirty="0" smtClean="0"/>
              <a:t>oormuse testid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Tavaliselt on automatiseeritud testimine, mis emuleerib kasutajate kogus, mis kasutab süsteemi.</a:t>
            </a:r>
          </a:p>
          <a:p>
            <a:r>
              <a:rPr lang="et-EE" dirty="0" smtClean="0"/>
              <a:t>Muudetakse kasutajate kogus, mis üheaegselt töötavad süsteemiga</a:t>
            </a:r>
          </a:p>
          <a:p>
            <a:r>
              <a:rPr lang="et-EE" dirty="0" smtClean="0"/>
              <a:t>Pannakse paika ka aeg, mille jooksul peab kasutaja süsteemi testida. Ja kontrollitakse, kui kiiresti süsteem vastab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3312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estnewsonline.com/wp-content/themes/arras-theme/library/timthumb.php?src=http://www.testnewsonline.com/wp-content/uploads/snelheid.jpg&amp;w=480&amp;h=225&amp;z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42889"/>
            <a:ext cx="41148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igniti.com/blog/wp-content/uploads/2014/02/Mobile_Performance_Tes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5" y="1242889"/>
            <a:ext cx="4586749" cy="35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gileload.com/images/image/performance-testing-architecture.png?sfvrsn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31" y="4249794"/>
            <a:ext cx="5279769" cy="26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Jõudluse ja </a:t>
            </a:r>
            <a:r>
              <a:rPr lang="et-EE" dirty="0"/>
              <a:t>k</a:t>
            </a:r>
            <a:r>
              <a:rPr lang="et-EE" dirty="0" smtClean="0"/>
              <a:t>oormuse testid</a:t>
            </a:r>
          </a:p>
        </p:txBody>
      </p:sp>
    </p:spTree>
    <p:extLst>
      <p:ext uri="{BB962C8B-B14F-4D97-AF65-F5344CB8AC3E}">
        <p14:creationId xmlns:p14="http://schemas.microsoft.com/office/powerpoint/2010/main" val="183799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Stress testimine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Seotud eelmise testimisega. Ehk peale kasutajate rünnakut süsteemile, kontrollitakse, kuidas süsteem taastub peale load testimist. </a:t>
            </a:r>
            <a:endParaRPr lang="et-EE" dirty="0"/>
          </a:p>
        </p:txBody>
      </p:sp>
      <p:pic>
        <p:nvPicPr>
          <p:cNvPr id="3074" name="Picture 2" descr="[Stress+Testing.pn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1432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m.img.com.ua/nxs/img/prikol/images/large/6/3/228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11467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65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Stabiilsuse ja töökindluse testimine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Süsteemi töötamise testimine: pikka aja jooksul antakse süsteemile keskmist koormust ja jälgitakse, kuidas süsteem toimub.</a:t>
            </a:r>
            <a:endParaRPr lang="et-EE" sz="4800" dirty="0" smtClean="0"/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121" y="3717032"/>
            <a:ext cx="4429125" cy="2714625"/>
          </a:xfrm>
          <a:prstGeom prst="rect">
            <a:avLst/>
          </a:prstGeom>
        </p:spPr>
      </p:pic>
      <p:pic>
        <p:nvPicPr>
          <p:cNvPr id="5122" name="Picture 2" descr="http://www.usa.astoria.com/wp-content/uploads/2013/10/St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27" y="3140968"/>
            <a:ext cx="3214067" cy="355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5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Mahu testimine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Lisatakse palju andmeid andmebaasi ja kontrollitakse, kuidas süsteem reageerib ja hakkab töötama. </a:t>
            </a:r>
          </a:p>
          <a:p>
            <a:endParaRPr lang="et-EE" dirty="0"/>
          </a:p>
        </p:txBody>
      </p:sp>
      <p:pic>
        <p:nvPicPr>
          <p:cNvPr id="4098" name="Picture 2" descr="http://qatestlab.com/assets/software-testing-company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1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Paigaldamise testimine. 1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Kirjutatakse valmis installeerimisplaan, mis sisaldab nii installatsiooni sammud, kui ka </a:t>
            </a:r>
            <a:r>
              <a:rPr lang="et-EE" dirty="0" err="1" smtClean="0"/>
              <a:t>roll-back</a:t>
            </a:r>
            <a:r>
              <a:rPr lang="et-EE" dirty="0" smtClean="0"/>
              <a:t> sammud ja tehakse kõik variandid läbi. </a:t>
            </a:r>
          </a:p>
          <a:p>
            <a:r>
              <a:rPr lang="et-EE" dirty="0" smtClean="0"/>
              <a:t>Kustutakse programmi ära – re-install.</a:t>
            </a:r>
          </a:p>
          <a:p>
            <a:endParaRPr lang="et-EE" dirty="0"/>
          </a:p>
        </p:txBody>
      </p:sp>
      <p:pic>
        <p:nvPicPr>
          <p:cNvPr id="6146" name="Picture 2" descr="http://www.jne.ie/images/big/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57" y="3891155"/>
            <a:ext cx="3306985" cy="27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qatestlab.com/assets/Uploads/installationtesting_3.jpg"/>
          <p:cNvSpPr>
            <a:spLocks noChangeAspect="1" noChangeArrowheads="1"/>
          </p:cNvSpPr>
          <p:nvPr/>
        </p:nvSpPr>
        <p:spPr bwMode="auto">
          <a:xfrm>
            <a:off x="155575" y="-1028700"/>
            <a:ext cx="37623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5" name="AutoShape 6" descr="http://qatestlab.com/assets/Uploads/installationtesting_3.jpg"/>
          <p:cNvSpPr>
            <a:spLocks noChangeAspect="1" noChangeArrowheads="1"/>
          </p:cNvSpPr>
          <p:nvPr/>
        </p:nvSpPr>
        <p:spPr bwMode="auto">
          <a:xfrm>
            <a:off x="307975" y="-876300"/>
            <a:ext cx="37623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6" name="AutoShape 8" descr="http://qatestlab.com/assets/Uploads/installationtesting_3.jpg"/>
          <p:cNvSpPr>
            <a:spLocks noChangeAspect="1" noChangeArrowheads="1"/>
          </p:cNvSpPr>
          <p:nvPr/>
        </p:nvSpPr>
        <p:spPr bwMode="auto">
          <a:xfrm>
            <a:off x="460375" y="-723900"/>
            <a:ext cx="37623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5383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Võimaldab vältida:</a:t>
            </a:r>
          </a:p>
          <a:p>
            <a:pPr lvl="1"/>
            <a:r>
              <a:rPr lang="et-EE" dirty="0"/>
              <a:t>Kliendi andmete kadumise riski</a:t>
            </a:r>
          </a:p>
          <a:p>
            <a:pPr lvl="1"/>
            <a:r>
              <a:rPr lang="et-EE" dirty="0"/>
              <a:t>Operatsiooni süsteemi </a:t>
            </a:r>
            <a:r>
              <a:rPr lang="et-EE" dirty="0" err="1"/>
              <a:t>lay-upi</a:t>
            </a:r>
            <a:r>
              <a:rPr lang="et-EE" dirty="0"/>
              <a:t> riski</a:t>
            </a:r>
          </a:p>
          <a:p>
            <a:pPr lvl="1"/>
            <a:r>
              <a:rPr lang="et-EE" dirty="0"/>
              <a:t>Programmi mittetöötamise riski</a:t>
            </a:r>
          </a:p>
          <a:p>
            <a:pPr lvl="1"/>
            <a:r>
              <a:rPr lang="et-EE" dirty="0"/>
              <a:t>Programmi mittekorrektse töötamise riski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221088"/>
            <a:ext cx="4455848" cy="25381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t-EE" dirty="0" smtClean="0"/>
              <a:t>Paigaldamise testimine. 2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73412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Kasutusmugavuse testimine. 1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451917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dirty="0" smtClean="0"/>
              <a:t>Väga lai teema. Testitakse, et </a:t>
            </a:r>
            <a:r>
              <a:rPr lang="fi-FI" dirty="0" smtClean="0"/>
              <a:t>kontrollida</a:t>
            </a:r>
            <a:r>
              <a:rPr lang="fi-FI" dirty="0"/>
              <a:t>, kas kasutajaliidest on lihtne kasutada ja </a:t>
            </a:r>
            <a:r>
              <a:rPr lang="fi-FI" dirty="0" smtClean="0"/>
              <a:t>mõista</a:t>
            </a:r>
            <a:r>
              <a:rPr lang="et-EE" dirty="0" smtClean="0"/>
              <a:t>.</a:t>
            </a:r>
          </a:p>
          <a:p>
            <a:pPr marL="0" indent="0">
              <a:buNone/>
            </a:pPr>
            <a:r>
              <a:rPr lang="et-EE" dirty="0" smtClean="0"/>
              <a:t>Tootlikus ja efektiivsus (mõned näited): </a:t>
            </a:r>
          </a:p>
          <a:p>
            <a:r>
              <a:rPr lang="et-EE" dirty="0"/>
              <a:t>K</a:t>
            </a:r>
            <a:r>
              <a:rPr lang="et-EE" dirty="0" smtClean="0"/>
              <a:t>ui palju sammu on vaja, et jõuda tulemuseni;</a:t>
            </a:r>
          </a:p>
          <a:p>
            <a:r>
              <a:rPr lang="et-EE" b="1" dirty="0" err="1"/>
              <a:t>A</a:t>
            </a:r>
            <a:r>
              <a:rPr lang="et-EE" b="1" dirty="0" err="1" smtClean="0"/>
              <a:t>ccurancy</a:t>
            </a:r>
            <a:r>
              <a:rPr lang="et-EE" dirty="0" smtClean="0"/>
              <a:t> – kui palju vigu tegi kasutaja, tehes oma tööd; </a:t>
            </a:r>
          </a:p>
        </p:txBody>
      </p:sp>
      <p:pic>
        <p:nvPicPr>
          <p:cNvPr id="7170" name="Picture 2" descr="http://blog.templatemonster.com/wp-content/uploads/2011/09/DevWatchingUsabilityT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4390525"/>
            <a:ext cx="3744416" cy="2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err="1"/>
              <a:t>Recall</a:t>
            </a:r>
            <a:r>
              <a:rPr lang="et-EE" dirty="0"/>
              <a:t> – kui palju kasutaja mäletab peale süsteemi kasutamist (2 testi, mille vahel on näiteks 1 nädal); </a:t>
            </a:r>
          </a:p>
          <a:p>
            <a:r>
              <a:rPr lang="et-EE" b="1" dirty="0"/>
              <a:t>Emotsionaalne tulemus </a:t>
            </a:r>
            <a:r>
              <a:rPr lang="et-EE" dirty="0"/>
              <a:t>– </a:t>
            </a: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kuidas </a:t>
            </a:r>
            <a:r>
              <a:rPr lang="et-EE" dirty="0"/>
              <a:t>kasutaja ennast </a:t>
            </a: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tunneb</a:t>
            </a:r>
            <a:r>
              <a:rPr lang="et-EE" dirty="0"/>
              <a:t>, peale süsteemi </a:t>
            </a: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kasutamist</a:t>
            </a:r>
            <a:endParaRPr lang="et-EE" sz="4400" dirty="0"/>
          </a:p>
          <a:p>
            <a:endParaRPr lang="et-EE" dirty="0"/>
          </a:p>
        </p:txBody>
      </p:sp>
      <p:pic>
        <p:nvPicPr>
          <p:cNvPr id="9220" name="Picture 4" descr="http://www.advbanner.com/UserFiles/Image/Seo/eyetools_goo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70856"/>
            <a:ext cx="3400757" cy="42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t-EE" dirty="0" smtClean="0"/>
              <a:t>Kasutusmugavuse testimine. 2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094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Valge kasti </a:t>
            </a:r>
            <a:r>
              <a:rPr lang="et-EE" dirty="0" smtClean="0"/>
              <a:t>testidisain:</a:t>
            </a:r>
          </a:p>
          <a:p>
            <a:pPr marL="514350" indent="-514350">
              <a:buAutoNum type="arabicPeriod"/>
            </a:pPr>
            <a:r>
              <a:rPr lang="et-EE" dirty="0" smtClean="0"/>
              <a:t>Musta kasti testimine</a:t>
            </a:r>
          </a:p>
          <a:p>
            <a:pPr marL="514350" indent="-514350">
              <a:buAutoNum type="arabicPeriod"/>
            </a:pPr>
            <a:r>
              <a:rPr lang="et-EE" dirty="0" smtClean="0"/>
              <a:t>Haruadekvaatsus</a:t>
            </a:r>
          </a:p>
          <a:p>
            <a:pPr marL="514350" indent="-514350">
              <a:buAutoNum type="arabicPeriod"/>
            </a:pPr>
            <a:r>
              <a:rPr lang="et-EE" dirty="0" err="1" smtClean="0"/>
              <a:t>Clean</a:t>
            </a:r>
            <a:r>
              <a:rPr lang="et-EE" dirty="0" smtClean="0"/>
              <a:t> </a:t>
            </a:r>
            <a:r>
              <a:rPr lang="et-EE" dirty="0" err="1" smtClean="0"/>
              <a:t>code</a:t>
            </a:r>
            <a:endParaRPr lang="et-EE" dirty="0" smtClean="0"/>
          </a:p>
          <a:p>
            <a:pPr marL="514350" indent="-514350">
              <a:buAutoNum type="arabicPeriod"/>
            </a:pPr>
            <a:r>
              <a:rPr lang="et-EE" dirty="0" smtClean="0"/>
              <a:t>Moedisain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8606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Tõrgete ja taastamise testimine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Elektrihäire server-arvutil, Elektrihäire kliendiarvutil, Andmete töötlemise katkestamine, Vale andmete sisestamine</a:t>
            </a:r>
          </a:p>
          <a:p>
            <a:endParaRPr lang="et-EE" dirty="0"/>
          </a:p>
        </p:txBody>
      </p:sp>
      <p:pic>
        <p:nvPicPr>
          <p:cNvPr id="10242" name="Picture 2" descr="http://www.leiweb.it/immagini/bellezza/large/balsamo-rigenera-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58" y="3114675"/>
            <a:ext cx="3105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landfield.pri.ee/Windows_7/Not-Respon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89040"/>
            <a:ext cx="4690864" cy="28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Konfiguratsiooni testimine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T</a:t>
            </a:r>
            <a:r>
              <a:rPr lang="et-EE" dirty="0" smtClean="0"/>
              <a:t>oote testitakse süsteemide erinevate konfiguratsioonidega (platvormid, draiverid, arvuti konfiguratsioonid)</a:t>
            </a:r>
          </a:p>
          <a:p>
            <a:endParaRPr lang="et-EE" dirty="0"/>
          </a:p>
        </p:txBody>
      </p:sp>
      <p:pic>
        <p:nvPicPr>
          <p:cNvPr id="11266" name="Picture 2" descr="http://good-surf.ru/forum/ft/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3114675"/>
            <a:ext cx="5895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ivway.com/wp-content/uploads/2012/04/crossbrausern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6" y="3538536"/>
            <a:ext cx="2857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49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/>
              <a:t>Internatsionaliseerimise </a:t>
            </a:r>
            <a:r>
              <a:rPr lang="et-EE" b="1" dirty="0"/>
              <a:t>ja </a:t>
            </a:r>
            <a:r>
              <a:rPr lang="et-EE" b="1" dirty="0" smtClean="0"/>
              <a:t>lokaliseerimise testimine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Tehakse </a:t>
            </a:r>
            <a:r>
              <a:rPr lang="et-EE" dirty="0"/>
              <a:t>kindlaks, et teise keelde tõlgitud või teise kultuuri jaoks kohandatud (teiste valuutade või ajavöönditega) tarkvara töötab ja on tehtud õigesti</a:t>
            </a:r>
            <a:r>
              <a:rPr lang="et-EE" dirty="0" smtClean="0"/>
              <a:t>.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12290" name="Picture 2" descr="http://4.bp.blogspot.com/_Mt4qyhflsHY/S8LhvDzTM1I/AAAAAAAAAfM/ZOh8a-RrPy4/s1600/local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284984"/>
            <a:ext cx="3528392" cy="33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44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Turvalisuse testimine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Turvalisuse testimine on oluline tarkvara puhul, mis töötleb konfidentsiaalseid andmeid, et vältida süsteemi häkkimist või ründamist.</a:t>
            </a:r>
          </a:p>
        </p:txBody>
      </p:sp>
      <p:pic>
        <p:nvPicPr>
          <p:cNvPr id="13314" name="Picture 2" descr="http://www.ssbsoftware.com/images/security_application_testing_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51984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590" y="4077072"/>
            <a:ext cx="3885410" cy="2780928"/>
          </a:xfrm>
          <a:prstGeom prst="rect">
            <a:avLst/>
          </a:prstGeom>
        </p:spPr>
      </p:pic>
      <p:pic>
        <p:nvPicPr>
          <p:cNvPr id="13318" name="Picture 6" descr="http://www.atherio.com/assets/images/security_testing_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" y="0"/>
            <a:ext cx="1742008" cy="16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36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Millal lõpetada testimist:</a:t>
            </a:r>
          </a:p>
          <a:p>
            <a:pPr marL="514350" indent="-514350">
              <a:buAutoNum type="arabicPeriod"/>
            </a:pPr>
            <a:r>
              <a:rPr lang="et-EE" dirty="0" smtClean="0"/>
              <a:t>Kui raha ja aeg on otsas</a:t>
            </a:r>
          </a:p>
          <a:p>
            <a:pPr marL="514350" indent="-514350">
              <a:buAutoNum type="arabicPeriod"/>
            </a:pPr>
            <a:r>
              <a:rPr lang="fi-FI" dirty="0" smtClean="0"/>
              <a:t>“Testi </a:t>
            </a:r>
            <a:r>
              <a:rPr lang="fi-FI" dirty="0"/>
              <a:t>nii kaua kuni </a:t>
            </a:r>
            <a:r>
              <a:rPr lang="fi-FI" dirty="0" smtClean="0"/>
              <a:t>hirm</a:t>
            </a:r>
            <a:r>
              <a:rPr lang="et-EE" dirty="0"/>
              <a:t> </a:t>
            </a:r>
            <a:r>
              <a:rPr lang="et-EE" dirty="0" smtClean="0"/>
              <a:t>muutub </a:t>
            </a:r>
            <a:r>
              <a:rPr lang="et-EE" dirty="0"/>
              <a:t>igavuseks</a:t>
            </a:r>
            <a:r>
              <a:rPr lang="et-EE" dirty="0" smtClean="0"/>
              <a:t>”</a:t>
            </a:r>
          </a:p>
          <a:p>
            <a:pPr marL="514350" indent="-514350">
              <a:buAutoNum type="arabicPeriod"/>
            </a:pPr>
            <a:r>
              <a:rPr lang="et-EE" dirty="0" smtClean="0"/>
              <a:t>Kui juhataja ütleb</a:t>
            </a:r>
          </a:p>
          <a:p>
            <a:pPr marL="514350" indent="-514350">
              <a:buAutoNum type="arabicPeriod"/>
            </a:pPr>
            <a:r>
              <a:rPr lang="et-EE" dirty="0" smtClean="0"/>
              <a:t>Vastavalt kriteeriumitele</a:t>
            </a:r>
          </a:p>
          <a:p>
            <a:pPr marL="514350" indent="-514350">
              <a:buAutoNum type="arabicPeriod"/>
            </a:pPr>
            <a:r>
              <a:rPr lang="et-EE" dirty="0" smtClean="0"/>
              <a:t>Nõuetest tuleb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8482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Testikatte on:</a:t>
            </a:r>
          </a:p>
          <a:p>
            <a:pPr marL="514350" indent="-514350">
              <a:buAutoNum type="arabicPeriod"/>
            </a:pPr>
            <a:r>
              <a:rPr lang="et-EE" dirty="0" smtClean="0"/>
              <a:t>Lina</a:t>
            </a:r>
          </a:p>
          <a:p>
            <a:pPr marL="514350" indent="-514350">
              <a:buAutoNum type="arabicPeriod"/>
            </a:pPr>
            <a:r>
              <a:rPr lang="et-EE" dirty="0" smtClean="0"/>
              <a:t>Näitab, millised osad koodis on kaetud testidega</a:t>
            </a:r>
          </a:p>
          <a:p>
            <a:pPr marL="514350" indent="-514350">
              <a:buAutoNum type="arabicPeriod"/>
            </a:pPr>
            <a:r>
              <a:rPr lang="et-EE" dirty="0" smtClean="0"/>
              <a:t>Näitab, kui palju teste olime juba ära teinud</a:t>
            </a:r>
          </a:p>
          <a:p>
            <a:pPr marL="514350" indent="-514350">
              <a:buAutoNum type="arabicPeriod"/>
            </a:pPr>
            <a:r>
              <a:rPr lang="et-EE" dirty="0" smtClean="0"/>
              <a:t>Näitab, kuhu minna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1956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Millal on hea alustada testimist?</a:t>
            </a:r>
          </a:p>
          <a:p>
            <a:pPr marL="514350" indent="-514350">
              <a:buAutoNum type="arabicPeriod"/>
            </a:pPr>
            <a:r>
              <a:rPr lang="et-EE" dirty="0" smtClean="0"/>
              <a:t>Siis kui kood on valmis</a:t>
            </a:r>
          </a:p>
          <a:p>
            <a:pPr marL="514350" indent="-514350">
              <a:buAutoNum type="arabicPeriod"/>
            </a:pPr>
            <a:r>
              <a:rPr lang="et-EE" dirty="0" smtClean="0"/>
              <a:t>Siis kui nõuded kirja pandud</a:t>
            </a:r>
          </a:p>
          <a:p>
            <a:pPr marL="514350" indent="-514350">
              <a:buAutoNum type="arabicPeriod"/>
            </a:pPr>
            <a:r>
              <a:rPr lang="et-EE" dirty="0" smtClean="0"/>
              <a:t>Siis kui antakse toode kliendile üle</a:t>
            </a:r>
          </a:p>
          <a:p>
            <a:pPr marL="514350" indent="-514350">
              <a:buAutoNum type="arabicPeriod"/>
            </a:pPr>
            <a:r>
              <a:rPr lang="et-EE" dirty="0" smtClean="0"/>
              <a:t>Kell 17:00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4691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t-EE" dirty="0"/>
              <a:t>Miks peab süsteemi arendaja, hooldaja ja tarnija teadma kvaliteedist ja standarditest? </a:t>
            </a:r>
            <a:endParaRPr lang="et-EE" dirty="0" smtClean="0"/>
          </a:p>
          <a:p>
            <a:pPr marL="514350" lvl="0" indent="-514350">
              <a:buAutoNum type="arabicPeriod"/>
            </a:pPr>
            <a:r>
              <a:rPr lang="et-EE" dirty="0" smtClean="0"/>
              <a:t>Mida </a:t>
            </a:r>
            <a:r>
              <a:rPr lang="et-EE" dirty="0"/>
              <a:t>paremini on süsteemi arendaja, hooldaja ja tarnija kursis nõutud kvaliteedi ja standarditega, seda paremini ja ressursisäästlikumalt saavad nad täita eesmärki – luua paremat toodet, saavutada tellija </a:t>
            </a:r>
            <a:r>
              <a:rPr lang="et-EE" dirty="0" smtClean="0"/>
              <a:t>rahuolu.</a:t>
            </a:r>
          </a:p>
          <a:p>
            <a:pPr marL="514350" lvl="0" indent="-514350">
              <a:buAutoNum type="arabicPeriod"/>
            </a:pPr>
            <a:r>
              <a:rPr lang="et-EE" dirty="0" smtClean="0"/>
              <a:t>Mida </a:t>
            </a:r>
            <a:r>
              <a:rPr lang="et-EE" dirty="0"/>
              <a:t>halvemini on süsteemi arendaja, hooldaja ja tarnija kursis nõutud kvaliteedi ja standarditega, seda paremini nad saavad jälgida </a:t>
            </a:r>
            <a:r>
              <a:rPr lang="et-EE" dirty="0" err="1"/>
              <a:t>testijate</a:t>
            </a:r>
            <a:r>
              <a:rPr lang="et-EE" dirty="0"/>
              <a:t> </a:t>
            </a:r>
            <a:r>
              <a:rPr lang="et-EE" dirty="0" smtClean="0"/>
              <a:t>tööd.</a:t>
            </a:r>
          </a:p>
          <a:p>
            <a:pPr marL="514350" lvl="0" indent="-514350">
              <a:buAutoNum type="arabicPeriod"/>
            </a:pPr>
            <a:r>
              <a:rPr lang="et-EE" dirty="0" smtClean="0"/>
              <a:t>Mida </a:t>
            </a:r>
            <a:r>
              <a:rPr lang="et-EE" dirty="0"/>
              <a:t>paremini on süsteemi arendaja, hooldaja ja tarnija kursis nõutud kvaliteedi ja standarditega, seda halvem tehakse toodet </a:t>
            </a:r>
            <a:r>
              <a:rPr lang="et-EE" dirty="0" smtClean="0"/>
              <a:t>valmis.</a:t>
            </a:r>
          </a:p>
          <a:p>
            <a:pPr marL="514350" lvl="0" indent="-514350">
              <a:buAutoNum type="arabicPeriod"/>
            </a:pPr>
            <a:r>
              <a:rPr lang="et-EE" dirty="0" smtClean="0"/>
              <a:t>Mida </a:t>
            </a:r>
            <a:r>
              <a:rPr lang="et-EE" dirty="0"/>
              <a:t>paremini on süsteemi arendaja, hooldaja ja tarnija kursis nõutud kvaliteedi ja standarditega, seda vähem nad teavad</a:t>
            </a:r>
            <a:r>
              <a:rPr lang="et-EE" dirty="0" smtClean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5267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t-EE" dirty="0"/>
              <a:t>Mis on </a:t>
            </a:r>
            <a:r>
              <a:rPr lang="et-EE" dirty="0" smtClean="0"/>
              <a:t>viga?</a:t>
            </a:r>
          </a:p>
          <a:p>
            <a:pPr marL="514350" lvl="0" indent="-514350">
              <a:buAutoNum type="arabicPeriod"/>
            </a:pPr>
            <a:r>
              <a:rPr lang="et-EE" dirty="0" smtClean="0"/>
              <a:t>Viga </a:t>
            </a:r>
            <a:r>
              <a:rPr lang="et-EE" dirty="0"/>
              <a:t>on haruadekvaatsuse </a:t>
            </a:r>
            <a:r>
              <a:rPr lang="et-EE" dirty="0" smtClean="0"/>
              <a:t>testimine.</a:t>
            </a:r>
          </a:p>
          <a:p>
            <a:pPr marL="514350" lvl="0" indent="-514350">
              <a:buAutoNum type="arabicPeriod"/>
            </a:pPr>
            <a:r>
              <a:rPr lang="et-EE" dirty="0" smtClean="0"/>
              <a:t>Viga </a:t>
            </a:r>
            <a:r>
              <a:rPr lang="et-EE" dirty="0"/>
              <a:t>on programmi käitumine vastavalt </a:t>
            </a:r>
            <a:r>
              <a:rPr lang="et-EE" dirty="0" smtClean="0"/>
              <a:t>spetsifikatsioonile.</a:t>
            </a:r>
          </a:p>
          <a:p>
            <a:pPr marL="514350" lvl="0" indent="-514350">
              <a:buAutoNum type="arabicPeriod"/>
            </a:pPr>
            <a:r>
              <a:rPr lang="et-EE" dirty="0" smtClean="0"/>
              <a:t>Viga </a:t>
            </a:r>
            <a:r>
              <a:rPr lang="et-EE" dirty="0"/>
              <a:t>on programmi käitumine spetsifikatsioonile </a:t>
            </a:r>
            <a:r>
              <a:rPr lang="et-EE" dirty="0" smtClean="0"/>
              <a:t>mittevastavalt.</a:t>
            </a:r>
            <a:endParaRPr lang="et-EE" dirty="0"/>
          </a:p>
          <a:p>
            <a:pPr marL="514350" lvl="0" indent="-514350">
              <a:buAutoNum type="arabicPeriod"/>
            </a:pPr>
            <a:r>
              <a:rPr lang="et-EE" dirty="0" smtClean="0"/>
              <a:t>Viga </a:t>
            </a:r>
            <a:r>
              <a:rPr lang="et-EE" dirty="0"/>
              <a:t>on programmi kokku jooksmine.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7141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Mittefunktsionaalne nõue</a:t>
            </a:r>
            <a:endParaRPr lang="et-EE" dirty="0"/>
          </a:p>
        </p:txBody>
      </p:sp>
      <p:pic>
        <p:nvPicPr>
          <p:cNvPr id="1026" name="Picture 2" descr="http://3.bp.blogspot.com/-NIbcPYSYivk/UYUZIHaH1XI/AAAAAAAAEv0/mSzMHNPUt_c/s1600/car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264160"/>
            <a:ext cx="7486650" cy="55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9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Mittefunktsionaalne testimine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Kirjeldab testid, mis on vajalikud tarkvara mittefunktsionaalsete nõuete määramiseks. Tavaliselt need on arendatud tarkvara tehnilised parameetrid.</a:t>
            </a:r>
          </a:p>
          <a:p>
            <a:r>
              <a:rPr lang="et-EE" dirty="0" smtClean="0"/>
              <a:t>Kirjeldab testid, mis on vajalikud tarkvara nõuete määramiseks, mis oma poolt võivad muutuda tänu erinevatele andmetele. </a:t>
            </a:r>
          </a:p>
          <a:p>
            <a:r>
              <a:rPr lang="et-EE" dirty="0" smtClean="0"/>
              <a:t>Testime, kuidas süsteem töötab.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7985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617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Mittefunktsionaalsed nõuded ja nende testid</vt:lpstr>
      <vt:lpstr>Testid</vt:lpstr>
      <vt:lpstr>Testid</vt:lpstr>
      <vt:lpstr>Testid</vt:lpstr>
      <vt:lpstr>Testid</vt:lpstr>
      <vt:lpstr>Testid</vt:lpstr>
      <vt:lpstr>Testid</vt:lpstr>
      <vt:lpstr>Mittefunktsionaalne nõue</vt:lpstr>
      <vt:lpstr>Mittefunktsionaalne testimine</vt:lpstr>
      <vt:lpstr>Põhiline probleem</vt:lpstr>
      <vt:lpstr>Jõudluse ja koormuse testid</vt:lpstr>
      <vt:lpstr>Jõudluse ja koormuse testid</vt:lpstr>
      <vt:lpstr>Stress testimine</vt:lpstr>
      <vt:lpstr>Stabiilsuse ja töökindluse testimine</vt:lpstr>
      <vt:lpstr>Mahu testimine</vt:lpstr>
      <vt:lpstr>Paigaldamise testimine. 1</vt:lpstr>
      <vt:lpstr>Paigaldamise testimine. 2</vt:lpstr>
      <vt:lpstr>Kasutusmugavuse testimine. 1</vt:lpstr>
      <vt:lpstr>Kasutusmugavuse testimine. 2</vt:lpstr>
      <vt:lpstr>Tõrgete ja taastamise testimine</vt:lpstr>
      <vt:lpstr>Konfiguratsiooni testimine</vt:lpstr>
      <vt:lpstr>Internatsionaliseerimise ja lokaliseerimise testimine</vt:lpstr>
      <vt:lpstr>Turvalisuse testimine</vt:lpstr>
    </vt:vector>
  </TitlesOfParts>
  <Company>Tallinn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Jekaterina Ivask</dc:creator>
  <cp:lastModifiedBy>Jekaterina Ivask</cp:lastModifiedBy>
  <cp:revision>128</cp:revision>
  <dcterms:created xsi:type="dcterms:W3CDTF">2013-11-14T09:33:53Z</dcterms:created>
  <dcterms:modified xsi:type="dcterms:W3CDTF">2014-11-13T15:20:18Z</dcterms:modified>
</cp:coreProperties>
</file>