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78" r:id="rId3"/>
    <p:sldId id="262" r:id="rId4"/>
    <p:sldId id="263" r:id="rId5"/>
    <p:sldId id="264" r:id="rId6"/>
    <p:sldId id="265" r:id="rId7"/>
    <p:sldId id="266" r:id="rId8"/>
    <p:sldId id="267" r:id="rId9"/>
    <p:sldId id="268" r:id="rId10"/>
    <p:sldId id="269" r:id="rId11"/>
    <p:sldId id="257" r:id="rId12"/>
    <p:sldId id="277" r:id="rId13"/>
    <p:sldId id="279" r:id="rId14"/>
    <p:sldId id="280" r:id="rId15"/>
    <p:sldId id="281" r:id="rId16"/>
    <p:sldId id="270" r:id="rId17"/>
    <p:sldId id="271" r:id="rId18"/>
    <p:sldId id="274" r:id="rId19"/>
    <p:sldId id="275" r:id="rId20"/>
    <p:sldId id="276" r:id="rId21"/>
    <p:sldId id="258" r:id="rId22"/>
    <p:sldId id="272" r:id="rId23"/>
    <p:sldId id="259" r:id="rId24"/>
    <p:sldId id="260" r:id="rId25"/>
    <p:sldId id="261" r:id="rId26"/>
    <p:sldId id="273" r:id="rId27"/>
  </p:sldIdLst>
  <p:sldSz cx="12192000" cy="6858000"/>
  <p:notesSz cx="6858000" cy="9144000"/>
  <p:defaultTextStyle>
    <a:defPPr>
      <a:defRPr lang="et-E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9" d="100"/>
          <a:sy n="89" d="100"/>
        </p:scale>
        <p:origin x="466"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805382C-1D06-4043-B78F-3BC242188FEB}" type="datetimeFigureOut">
              <a:rPr lang="et-EE" smtClean="0"/>
              <a:t>6.11.2014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7F65BC02-8C67-4AD7-8A26-A3ABF9FC00B3}" type="slidenum">
              <a:rPr lang="et-EE" smtClean="0"/>
              <a:t>‹#›</a:t>
            </a:fld>
            <a:endParaRPr lang="et-E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5574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05382C-1D06-4043-B78F-3BC242188FEB}" type="datetimeFigureOut">
              <a:rPr lang="et-EE" smtClean="0"/>
              <a:t>6.11.2014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7F65BC02-8C67-4AD7-8A26-A3ABF9FC00B3}" type="slidenum">
              <a:rPr lang="et-EE" smtClean="0"/>
              <a:t>‹#›</a:t>
            </a:fld>
            <a:endParaRPr lang="et-EE"/>
          </a:p>
        </p:txBody>
      </p:sp>
    </p:spTree>
    <p:extLst>
      <p:ext uri="{BB962C8B-B14F-4D97-AF65-F5344CB8AC3E}">
        <p14:creationId xmlns:p14="http://schemas.microsoft.com/office/powerpoint/2010/main" val="1373724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05382C-1D06-4043-B78F-3BC242188FEB}" type="datetimeFigureOut">
              <a:rPr lang="et-EE" smtClean="0"/>
              <a:t>6.11.2014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7F65BC02-8C67-4AD7-8A26-A3ABF9FC00B3}" type="slidenum">
              <a:rPr lang="et-EE" smtClean="0"/>
              <a:t>‹#›</a:t>
            </a:fld>
            <a:endParaRPr lang="et-EE"/>
          </a:p>
        </p:txBody>
      </p:sp>
    </p:spTree>
    <p:extLst>
      <p:ext uri="{BB962C8B-B14F-4D97-AF65-F5344CB8AC3E}">
        <p14:creationId xmlns:p14="http://schemas.microsoft.com/office/powerpoint/2010/main" val="2202310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05382C-1D06-4043-B78F-3BC242188FEB}" type="datetimeFigureOut">
              <a:rPr lang="et-EE" smtClean="0"/>
              <a:t>6.11.2014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7F65BC02-8C67-4AD7-8A26-A3ABF9FC00B3}" type="slidenum">
              <a:rPr lang="et-EE" smtClean="0"/>
              <a:t>‹#›</a:t>
            </a:fld>
            <a:endParaRPr lang="et-EE"/>
          </a:p>
        </p:txBody>
      </p:sp>
    </p:spTree>
    <p:extLst>
      <p:ext uri="{BB962C8B-B14F-4D97-AF65-F5344CB8AC3E}">
        <p14:creationId xmlns:p14="http://schemas.microsoft.com/office/powerpoint/2010/main" val="2470035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805382C-1D06-4043-B78F-3BC242188FEB}" type="datetimeFigureOut">
              <a:rPr lang="et-EE" smtClean="0"/>
              <a:t>6.11.2014</a:t>
            </a:fld>
            <a:endParaRPr lang="et-EE"/>
          </a:p>
        </p:txBody>
      </p:sp>
      <p:sp>
        <p:nvSpPr>
          <p:cNvPr id="5" name="Footer Placeholder 4"/>
          <p:cNvSpPr>
            <a:spLocks noGrp="1"/>
          </p:cNvSpPr>
          <p:nvPr>
            <p:ph type="ftr" sz="quarter" idx="11"/>
          </p:nvPr>
        </p:nvSpPr>
        <p:spPr/>
        <p:txBody>
          <a:bodyPr/>
          <a:lstStyle/>
          <a:p>
            <a:endParaRPr lang="et-EE"/>
          </a:p>
        </p:txBody>
      </p:sp>
      <p:sp>
        <p:nvSpPr>
          <p:cNvPr id="6" name="Slide Number Placeholder 5"/>
          <p:cNvSpPr>
            <a:spLocks noGrp="1"/>
          </p:cNvSpPr>
          <p:nvPr>
            <p:ph type="sldNum" sz="quarter" idx="12"/>
          </p:nvPr>
        </p:nvSpPr>
        <p:spPr/>
        <p:txBody>
          <a:bodyPr/>
          <a:lstStyle/>
          <a:p>
            <a:fld id="{7F65BC02-8C67-4AD7-8A26-A3ABF9FC00B3}" type="slidenum">
              <a:rPr lang="et-EE" smtClean="0"/>
              <a:t>‹#›</a:t>
            </a:fld>
            <a:endParaRPr lang="et-EE"/>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44340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805382C-1D06-4043-B78F-3BC242188FEB}" type="datetimeFigureOut">
              <a:rPr lang="et-EE" smtClean="0"/>
              <a:t>6.11.2014</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7F65BC02-8C67-4AD7-8A26-A3ABF9FC00B3}" type="slidenum">
              <a:rPr lang="et-EE" smtClean="0"/>
              <a:t>‹#›</a:t>
            </a:fld>
            <a:endParaRPr lang="et-EE"/>
          </a:p>
        </p:txBody>
      </p:sp>
    </p:spTree>
    <p:extLst>
      <p:ext uri="{BB962C8B-B14F-4D97-AF65-F5344CB8AC3E}">
        <p14:creationId xmlns:p14="http://schemas.microsoft.com/office/powerpoint/2010/main" val="4293910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805382C-1D06-4043-B78F-3BC242188FEB}" type="datetimeFigureOut">
              <a:rPr lang="et-EE" smtClean="0"/>
              <a:t>6.11.2014</a:t>
            </a:fld>
            <a:endParaRPr lang="et-EE"/>
          </a:p>
        </p:txBody>
      </p:sp>
      <p:sp>
        <p:nvSpPr>
          <p:cNvPr id="8" name="Footer Placeholder 7"/>
          <p:cNvSpPr>
            <a:spLocks noGrp="1"/>
          </p:cNvSpPr>
          <p:nvPr>
            <p:ph type="ftr" sz="quarter" idx="11"/>
          </p:nvPr>
        </p:nvSpPr>
        <p:spPr/>
        <p:txBody>
          <a:bodyPr/>
          <a:lstStyle/>
          <a:p>
            <a:endParaRPr lang="et-EE"/>
          </a:p>
        </p:txBody>
      </p:sp>
      <p:sp>
        <p:nvSpPr>
          <p:cNvPr id="9" name="Slide Number Placeholder 8"/>
          <p:cNvSpPr>
            <a:spLocks noGrp="1"/>
          </p:cNvSpPr>
          <p:nvPr>
            <p:ph type="sldNum" sz="quarter" idx="12"/>
          </p:nvPr>
        </p:nvSpPr>
        <p:spPr/>
        <p:txBody>
          <a:bodyPr/>
          <a:lstStyle/>
          <a:p>
            <a:fld id="{7F65BC02-8C67-4AD7-8A26-A3ABF9FC00B3}" type="slidenum">
              <a:rPr lang="et-EE" smtClean="0"/>
              <a:t>‹#›</a:t>
            </a:fld>
            <a:endParaRPr lang="et-EE"/>
          </a:p>
        </p:txBody>
      </p:sp>
    </p:spTree>
    <p:extLst>
      <p:ext uri="{BB962C8B-B14F-4D97-AF65-F5344CB8AC3E}">
        <p14:creationId xmlns:p14="http://schemas.microsoft.com/office/powerpoint/2010/main" val="3776031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805382C-1D06-4043-B78F-3BC242188FEB}" type="datetimeFigureOut">
              <a:rPr lang="et-EE" smtClean="0"/>
              <a:t>6.11.2014</a:t>
            </a:fld>
            <a:endParaRPr lang="et-EE"/>
          </a:p>
        </p:txBody>
      </p:sp>
      <p:sp>
        <p:nvSpPr>
          <p:cNvPr id="4" name="Footer Placeholder 3"/>
          <p:cNvSpPr>
            <a:spLocks noGrp="1"/>
          </p:cNvSpPr>
          <p:nvPr>
            <p:ph type="ftr" sz="quarter" idx="11"/>
          </p:nvPr>
        </p:nvSpPr>
        <p:spPr/>
        <p:txBody>
          <a:bodyPr/>
          <a:lstStyle/>
          <a:p>
            <a:endParaRPr lang="et-EE"/>
          </a:p>
        </p:txBody>
      </p:sp>
      <p:sp>
        <p:nvSpPr>
          <p:cNvPr id="5" name="Slide Number Placeholder 4"/>
          <p:cNvSpPr>
            <a:spLocks noGrp="1"/>
          </p:cNvSpPr>
          <p:nvPr>
            <p:ph type="sldNum" sz="quarter" idx="12"/>
          </p:nvPr>
        </p:nvSpPr>
        <p:spPr/>
        <p:txBody>
          <a:bodyPr/>
          <a:lstStyle/>
          <a:p>
            <a:fld id="{7F65BC02-8C67-4AD7-8A26-A3ABF9FC00B3}" type="slidenum">
              <a:rPr lang="et-EE" smtClean="0"/>
              <a:t>‹#›</a:t>
            </a:fld>
            <a:endParaRPr lang="et-EE"/>
          </a:p>
        </p:txBody>
      </p:sp>
    </p:spTree>
    <p:extLst>
      <p:ext uri="{BB962C8B-B14F-4D97-AF65-F5344CB8AC3E}">
        <p14:creationId xmlns:p14="http://schemas.microsoft.com/office/powerpoint/2010/main" val="2378680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805382C-1D06-4043-B78F-3BC242188FEB}" type="datetimeFigureOut">
              <a:rPr lang="et-EE" smtClean="0"/>
              <a:t>6.11.2014</a:t>
            </a:fld>
            <a:endParaRPr lang="et-EE"/>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t-EE"/>
          </a:p>
        </p:txBody>
      </p:sp>
      <p:sp>
        <p:nvSpPr>
          <p:cNvPr id="9" name="Slide Number Placeholder 8"/>
          <p:cNvSpPr>
            <a:spLocks noGrp="1"/>
          </p:cNvSpPr>
          <p:nvPr>
            <p:ph type="sldNum" sz="quarter" idx="12"/>
          </p:nvPr>
        </p:nvSpPr>
        <p:spPr/>
        <p:txBody>
          <a:bodyPr/>
          <a:lstStyle/>
          <a:p>
            <a:fld id="{7F65BC02-8C67-4AD7-8A26-A3ABF9FC00B3}" type="slidenum">
              <a:rPr lang="et-EE" smtClean="0"/>
              <a:t>‹#›</a:t>
            </a:fld>
            <a:endParaRPr lang="et-EE"/>
          </a:p>
        </p:txBody>
      </p:sp>
    </p:spTree>
    <p:extLst>
      <p:ext uri="{BB962C8B-B14F-4D97-AF65-F5344CB8AC3E}">
        <p14:creationId xmlns:p14="http://schemas.microsoft.com/office/powerpoint/2010/main" val="1696616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805382C-1D06-4043-B78F-3BC242188FEB}" type="datetimeFigureOut">
              <a:rPr lang="et-EE" smtClean="0"/>
              <a:t>6.11.2014</a:t>
            </a:fld>
            <a:endParaRPr lang="et-EE"/>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t-EE"/>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F65BC02-8C67-4AD7-8A26-A3ABF9FC00B3}" type="slidenum">
              <a:rPr lang="et-EE" smtClean="0"/>
              <a:t>‹#›</a:t>
            </a:fld>
            <a:endParaRPr lang="et-EE"/>
          </a:p>
        </p:txBody>
      </p:sp>
    </p:spTree>
    <p:extLst>
      <p:ext uri="{BB962C8B-B14F-4D97-AF65-F5344CB8AC3E}">
        <p14:creationId xmlns:p14="http://schemas.microsoft.com/office/powerpoint/2010/main" val="32810062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805382C-1D06-4043-B78F-3BC242188FEB}" type="datetimeFigureOut">
              <a:rPr lang="et-EE" smtClean="0"/>
              <a:t>6.11.2014</a:t>
            </a:fld>
            <a:endParaRPr lang="et-EE"/>
          </a:p>
        </p:txBody>
      </p:sp>
      <p:sp>
        <p:nvSpPr>
          <p:cNvPr id="6" name="Footer Placeholder 5"/>
          <p:cNvSpPr>
            <a:spLocks noGrp="1"/>
          </p:cNvSpPr>
          <p:nvPr>
            <p:ph type="ftr" sz="quarter" idx="11"/>
          </p:nvPr>
        </p:nvSpPr>
        <p:spPr/>
        <p:txBody>
          <a:bodyPr/>
          <a:lstStyle/>
          <a:p>
            <a:endParaRPr lang="et-EE"/>
          </a:p>
        </p:txBody>
      </p:sp>
      <p:sp>
        <p:nvSpPr>
          <p:cNvPr id="7" name="Slide Number Placeholder 6"/>
          <p:cNvSpPr>
            <a:spLocks noGrp="1"/>
          </p:cNvSpPr>
          <p:nvPr>
            <p:ph type="sldNum" sz="quarter" idx="12"/>
          </p:nvPr>
        </p:nvSpPr>
        <p:spPr/>
        <p:txBody>
          <a:bodyPr/>
          <a:lstStyle/>
          <a:p>
            <a:fld id="{7F65BC02-8C67-4AD7-8A26-A3ABF9FC00B3}" type="slidenum">
              <a:rPr lang="et-EE" smtClean="0"/>
              <a:t>‹#›</a:t>
            </a:fld>
            <a:endParaRPr lang="et-EE"/>
          </a:p>
        </p:txBody>
      </p:sp>
    </p:spTree>
    <p:extLst>
      <p:ext uri="{BB962C8B-B14F-4D97-AF65-F5344CB8AC3E}">
        <p14:creationId xmlns:p14="http://schemas.microsoft.com/office/powerpoint/2010/main" val="25053863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805382C-1D06-4043-B78F-3BC242188FEB}" type="datetimeFigureOut">
              <a:rPr lang="et-EE" smtClean="0"/>
              <a:t>6.11.2014</a:t>
            </a:fld>
            <a:endParaRPr lang="et-EE"/>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t-EE"/>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F65BC02-8C67-4AD7-8A26-A3ABF9FC00B3}" type="slidenum">
              <a:rPr lang="et-EE" smtClean="0"/>
              <a:t>‹#›</a:t>
            </a:fld>
            <a:endParaRPr lang="et-EE"/>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638015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0387" y="758952"/>
            <a:ext cx="10447342" cy="3566160"/>
          </a:xfrm>
        </p:spPr>
        <p:txBody>
          <a:bodyPr/>
          <a:lstStyle/>
          <a:p>
            <a:pPr algn="ctr"/>
            <a:r>
              <a:rPr lang="et-EE" b="1" dirty="0" smtClean="0"/>
              <a:t>Funktsionaalne testimine</a:t>
            </a:r>
            <a:endParaRPr lang="et-EE" b="1" dirty="0"/>
          </a:p>
        </p:txBody>
      </p:sp>
      <p:sp>
        <p:nvSpPr>
          <p:cNvPr id="3" name="Subtitle 2"/>
          <p:cNvSpPr>
            <a:spLocks noGrp="1"/>
          </p:cNvSpPr>
          <p:nvPr>
            <p:ph type="subTitle" idx="1"/>
          </p:nvPr>
        </p:nvSpPr>
        <p:spPr/>
        <p:txBody>
          <a:bodyPr/>
          <a:lstStyle/>
          <a:p>
            <a:pPr algn="ctr"/>
            <a:r>
              <a:rPr lang="et-EE" dirty="0" smtClean="0"/>
              <a:t>Jekaterina Ivask</a:t>
            </a:r>
          </a:p>
          <a:p>
            <a:pPr algn="ctr"/>
            <a:r>
              <a:rPr lang="et-EE" dirty="0" smtClean="0"/>
              <a:t>10. nädal</a:t>
            </a:r>
            <a:endParaRPr lang="et-EE" dirty="0"/>
          </a:p>
        </p:txBody>
      </p:sp>
    </p:spTree>
    <p:extLst>
      <p:ext uri="{BB962C8B-B14F-4D97-AF65-F5344CB8AC3E}">
        <p14:creationId xmlns:p14="http://schemas.microsoft.com/office/powerpoint/2010/main" val="22270690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Funktsionaalne testimine</a:t>
            </a:r>
            <a:endParaRPr lang="et-EE" b="1" dirty="0"/>
          </a:p>
        </p:txBody>
      </p:sp>
      <p:sp>
        <p:nvSpPr>
          <p:cNvPr id="3" name="Content Placeholder 2"/>
          <p:cNvSpPr>
            <a:spLocks noGrp="1"/>
          </p:cNvSpPr>
          <p:nvPr>
            <p:ph idx="1"/>
          </p:nvPr>
        </p:nvSpPr>
        <p:spPr>
          <a:xfrm>
            <a:off x="1097280" y="1845734"/>
            <a:ext cx="10058400" cy="4395268"/>
          </a:xfrm>
        </p:spPr>
        <p:txBody>
          <a:bodyPr>
            <a:normAutofit/>
          </a:bodyPr>
          <a:lstStyle/>
          <a:p>
            <a:r>
              <a:rPr lang="et-EE" sz="2400" u="sng" dirty="0"/>
              <a:t>Funktsionaalse testimise põhimõtted on järgmised:</a:t>
            </a:r>
          </a:p>
          <a:p>
            <a:r>
              <a:rPr lang="et-EE" sz="2400" dirty="0"/>
              <a:t>Programmi vaadatakse kui musta kasti – me ei tea, mis seal sees on, me ei tea, millistest struktuuridest programm koosneb.</a:t>
            </a:r>
          </a:p>
          <a:p>
            <a:r>
              <a:rPr lang="et-EE" sz="2400" dirty="0"/>
              <a:t>Testide koostamisel võetakse aluseks programmi spetsifikatsioon ehk ülesande kirjeldus, mitte programmi kood</a:t>
            </a:r>
            <a:r>
              <a:rPr lang="et-EE" sz="2400" dirty="0" smtClean="0"/>
              <a:t>. (Tuletame meelde, mis nõuetes kirjas oli)</a:t>
            </a:r>
            <a:endParaRPr lang="et-EE" sz="2400" dirty="0"/>
          </a:p>
          <a:p>
            <a:r>
              <a:rPr lang="et-EE" sz="2400" dirty="0" smtClean="0"/>
              <a:t>Oluline </a:t>
            </a:r>
            <a:r>
              <a:rPr lang="et-EE" sz="2400" dirty="0"/>
              <a:t>arusaamine on, et kõigi võimalike andmetega ei suudeta kunagi programmi </a:t>
            </a:r>
            <a:r>
              <a:rPr lang="et-EE" sz="2400" dirty="0" smtClean="0"/>
              <a:t>testida </a:t>
            </a:r>
            <a:r>
              <a:rPr lang="et-EE" sz="2400" dirty="0"/>
              <a:t>- see ei oleks reaalsel võimalik</a:t>
            </a:r>
            <a:r>
              <a:rPr lang="et-EE" sz="2400" dirty="0" smtClean="0"/>
              <a:t>.</a:t>
            </a:r>
            <a:endParaRPr lang="et-EE" sz="2400" dirty="0"/>
          </a:p>
          <a:p>
            <a:r>
              <a:rPr lang="et-EE" sz="2400" dirty="0" smtClean="0"/>
              <a:t>Kaks </a:t>
            </a:r>
            <a:r>
              <a:rPr lang="et-EE" sz="2400" dirty="0"/>
              <a:t>olulisemat meetodit testandmete leidmiseks on </a:t>
            </a:r>
          </a:p>
          <a:p>
            <a:pPr lvl="1"/>
            <a:r>
              <a:rPr lang="et-EE" sz="2400" dirty="0"/>
              <a:t>Ekvivalentsiklassid</a:t>
            </a:r>
          </a:p>
          <a:p>
            <a:pPr lvl="1"/>
            <a:r>
              <a:rPr lang="et-EE" sz="2400" dirty="0" smtClean="0"/>
              <a:t>Piirjuhud</a:t>
            </a:r>
            <a:endParaRPr lang="et-EE" sz="1200" dirty="0"/>
          </a:p>
        </p:txBody>
      </p:sp>
    </p:spTree>
    <p:extLst>
      <p:ext uri="{BB962C8B-B14F-4D97-AF65-F5344CB8AC3E}">
        <p14:creationId xmlns:p14="http://schemas.microsoft.com/office/powerpoint/2010/main" val="13412784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a:t>Ekvivalentsiklassid</a:t>
            </a:r>
          </a:p>
        </p:txBody>
      </p:sp>
      <p:sp>
        <p:nvSpPr>
          <p:cNvPr id="3" name="Content Placeholder 2"/>
          <p:cNvSpPr>
            <a:spLocks noGrp="1"/>
          </p:cNvSpPr>
          <p:nvPr>
            <p:ph idx="1"/>
          </p:nvPr>
        </p:nvSpPr>
        <p:spPr>
          <a:xfrm>
            <a:off x="1097280" y="1755581"/>
            <a:ext cx="10058400" cy="4023360"/>
          </a:xfrm>
        </p:spPr>
        <p:txBody>
          <a:bodyPr>
            <a:noAutofit/>
          </a:bodyPr>
          <a:lstStyle/>
          <a:p>
            <a:r>
              <a:rPr lang="et-EE" sz="2800" dirty="0"/>
              <a:t>Ekvivalentsiklasside analüüsi idee on selles, et sisendandmed jaotuvad töötluse suhtes </a:t>
            </a:r>
            <a:r>
              <a:rPr lang="et-EE" sz="2800" dirty="0" smtClean="0"/>
              <a:t>enamasti rühmadesse</a:t>
            </a:r>
            <a:r>
              <a:rPr lang="et-EE" sz="2800" dirty="0"/>
              <a:t>, nii et ühes rühmas asuvaid andmeid töödeldakse ühtemoodi</a:t>
            </a:r>
            <a:r>
              <a:rPr lang="et-EE" sz="2800" dirty="0" smtClean="0"/>
              <a:t>.</a:t>
            </a:r>
          </a:p>
          <a:p>
            <a:endParaRPr lang="et-EE" sz="2800" dirty="0"/>
          </a:p>
          <a:p>
            <a:r>
              <a:rPr lang="et-EE" sz="2800" dirty="0"/>
              <a:t>Ekvivalentsiklasside kasutamise põhiideeks on see, et sarnaste andmete puhul peaks programm ühte moodi käituma. Kui ühe andmetega tekib/ei teki viga, tekib/ei teki ka teisega. Sellest tekib küsimus: kuidas määrata sarnaseid andmeid? Andmed jaotatakse mingite tunnuste abil erinevat tüüpi </a:t>
            </a:r>
            <a:r>
              <a:rPr lang="et-EE" sz="2800" b="1" dirty="0"/>
              <a:t>ekvivalentsiklassidesse</a:t>
            </a:r>
            <a:r>
              <a:rPr lang="et-EE" sz="3200" dirty="0"/>
              <a:t>.</a:t>
            </a:r>
          </a:p>
        </p:txBody>
      </p:sp>
    </p:spTree>
    <p:extLst>
      <p:ext uri="{BB962C8B-B14F-4D97-AF65-F5344CB8AC3E}">
        <p14:creationId xmlns:p14="http://schemas.microsoft.com/office/powerpoint/2010/main" val="16341541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9219" y="728065"/>
            <a:ext cx="7307340" cy="4961299"/>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716537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barbaricqa.com/blog/wp-content/uploads/2011/11/equivalence-class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44174" y="522642"/>
            <a:ext cx="7053093" cy="54454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39356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etc.usf.edu/clipart/86300/86360/86360_meat-of-cow_md.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93758" y="742302"/>
            <a:ext cx="8109536" cy="51444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3428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2.bp.blogspot.com/-BAwuFwcaPt0/UkUOhtrJRUI/AAAAAAAAC5Q/DDPuETW1014/s1600/e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2421" y="2104008"/>
            <a:ext cx="10539286" cy="25514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9709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a-DK" b="1" dirty="0"/>
              <a:t>Erinevad ekvivalentsiklasside </a:t>
            </a:r>
            <a:r>
              <a:rPr lang="da-DK" b="1" dirty="0" smtClean="0"/>
              <a:t>tüübid</a:t>
            </a:r>
            <a:endParaRPr lang="et-EE" b="1" dirty="0"/>
          </a:p>
        </p:txBody>
      </p:sp>
      <p:sp>
        <p:nvSpPr>
          <p:cNvPr id="3" name="Content Placeholder 2"/>
          <p:cNvSpPr>
            <a:spLocks noGrp="1"/>
          </p:cNvSpPr>
          <p:nvPr>
            <p:ph idx="1"/>
          </p:nvPr>
        </p:nvSpPr>
        <p:spPr>
          <a:xfrm>
            <a:off x="852260" y="1854612"/>
            <a:ext cx="10392200" cy="4023360"/>
          </a:xfrm>
        </p:spPr>
        <p:txBody>
          <a:bodyPr>
            <a:noAutofit/>
          </a:bodyPr>
          <a:lstStyle/>
          <a:p>
            <a:r>
              <a:rPr lang="et-EE" sz="2800" b="1" dirty="0"/>
              <a:t>Järjestatud tõkestatud vahemik </a:t>
            </a:r>
            <a:r>
              <a:rPr lang="et-EE" sz="2800" b="1" dirty="0" smtClean="0"/>
              <a:t>– </a:t>
            </a:r>
            <a:r>
              <a:rPr lang="et-EE" sz="2800" dirty="0" smtClean="0"/>
              <a:t>kujutab endast </a:t>
            </a:r>
            <a:r>
              <a:rPr lang="et-EE" sz="2800" dirty="0"/>
              <a:t>sisendandmate hulka, kus andmed (nt täisarvud) on järjestatud. Andmete vahele on võimalik tõmmata konkreetsed piirid ja ühes piirkonnas peab programm andmetega ühtemoodi käituma, teises piirkonnas aga teistmoodi. Selliseid vahemikke võib olla järjest määratud ka mitu tükki. </a:t>
            </a:r>
            <a:r>
              <a:rPr lang="et-EE" sz="2800" u="sng" dirty="0"/>
              <a:t>Vahemiku puhul tuleb valida testandmete komplektid vahemiku seest, vahemiku eest ja vahemiku tagant.</a:t>
            </a:r>
          </a:p>
          <a:p>
            <a:r>
              <a:rPr lang="et-EE" sz="2800" b="1" dirty="0"/>
              <a:t>Järjestatud tõkestamata vahemik </a:t>
            </a:r>
            <a:r>
              <a:rPr lang="et-EE" sz="2800" b="1" dirty="0" smtClean="0"/>
              <a:t>– </a:t>
            </a:r>
            <a:r>
              <a:rPr lang="et-EE" sz="2800" dirty="0" smtClean="0"/>
              <a:t>on eelmisega </a:t>
            </a:r>
            <a:r>
              <a:rPr lang="et-EE" sz="2800" dirty="0"/>
              <a:t>sarnane sisendandmete hulk, kuid näiteks üks ots võib nö lahti olla. </a:t>
            </a:r>
            <a:r>
              <a:rPr lang="et-EE" sz="2800" u="sng" dirty="0"/>
              <a:t>Testandmed tuleb sel </a:t>
            </a:r>
            <a:r>
              <a:rPr lang="et-EE" sz="2800" u="sng" dirty="0" smtClean="0"/>
              <a:t>juhul </a:t>
            </a:r>
            <a:r>
              <a:rPr lang="et-EE" sz="2800" u="sng" dirty="0"/>
              <a:t>võtta vahemiku seest ja vahemikust väljaspoolt</a:t>
            </a:r>
            <a:r>
              <a:rPr lang="et-EE" u="sng" dirty="0"/>
              <a:t>.</a:t>
            </a:r>
          </a:p>
        </p:txBody>
      </p:sp>
    </p:spTree>
    <p:extLst>
      <p:ext uri="{BB962C8B-B14F-4D97-AF65-F5344CB8AC3E}">
        <p14:creationId xmlns:p14="http://schemas.microsoft.com/office/powerpoint/2010/main" val="308804086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23783" y="1712563"/>
            <a:ext cx="11239130" cy="4315369"/>
          </a:xfrm>
        </p:spPr>
        <p:txBody>
          <a:bodyPr>
            <a:noAutofit/>
          </a:bodyPr>
          <a:lstStyle/>
          <a:p>
            <a:r>
              <a:rPr lang="et-EE" sz="2800" b="1" dirty="0"/>
              <a:t>Samamoodi käituvate elementide hulk </a:t>
            </a:r>
            <a:r>
              <a:rPr lang="et-EE" sz="2800" b="1" dirty="0" smtClean="0"/>
              <a:t>– </a:t>
            </a:r>
            <a:r>
              <a:rPr lang="et-EE" sz="2800" dirty="0" smtClean="0"/>
              <a:t>on </a:t>
            </a:r>
            <a:r>
              <a:rPr lang="et-EE" sz="2800" dirty="0"/>
              <a:t>ekvivalentsiklass, mis koosneb samamoodi käituvatest andmetekomplektidest, kuid need andmed ei ole järjestatud. Selliseid üksteisega mittekattuvaid hulki on tavaliselt mitu tükki. </a:t>
            </a:r>
            <a:r>
              <a:rPr lang="et-EE" sz="2800" u="sng" dirty="0" smtClean="0"/>
              <a:t>Kui on määratud ekvivalentsiklass, siis tuleb valida testandmed hulga seest ja hulgast väljastpoolt.</a:t>
            </a:r>
          </a:p>
          <a:p>
            <a:r>
              <a:rPr lang="et-EE" sz="2800" b="1" dirty="0" smtClean="0"/>
              <a:t>Erinevalt käituvate elementide hulga – </a:t>
            </a:r>
            <a:r>
              <a:rPr lang="et-EE" sz="2800" dirty="0" smtClean="0"/>
              <a:t>moodustavad sisendandmete komplektid, mida ei õnnestu mingite ühiste tunnuste abil grupeerida. Tihti moodustavad sellise klassi erinevad erandid. </a:t>
            </a:r>
            <a:r>
              <a:rPr lang="et-EE" sz="2800" u="sng" dirty="0" smtClean="0"/>
              <a:t>Sellise klassi puhul tuleb testida programmi kõikide elementidega.</a:t>
            </a:r>
          </a:p>
          <a:p>
            <a:r>
              <a:rPr lang="et-EE" sz="2800" b="1" dirty="0" smtClean="0"/>
              <a:t>Tingimus</a:t>
            </a:r>
            <a:r>
              <a:rPr lang="et-EE" sz="2800" dirty="0" smtClean="0"/>
              <a:t> </a:t>
            </a:r>
            <a:r>
              <a:rPr lang="et-EE" sz="2800" dirty="0" smtClean="0"/>
              <a:t>– tähendab valikut </a:t>
            </a:r>
            <a:r>
              <a:rPr lang="et-EE" sz="2800" dirty="0"/>
              <a:t>kahe erineva variandi vahel. Selle klassi puhul tuleb programmi </a:t>
            </a:r>
            <a:r>
              <a:rPr lang="et-EE" sz="2800" u="sng" dirty="0"/>
              <a:t>testida mõlema variandiga </a:t>
            </a:r>
            <a:r>
              <a:rPr lang="et-EE" sz="2800" dirty="0"/>
              <a:t>(tingimus täidetud/täitmata)</a:t>
            </a:r>
          </a:p>
        </p:txBody>
      </p:sp>
      <p:sp>
        <p:nvSpPr>
          <p:cNvPr id="4" name="Title 1"/>
          <p:cNvSpPr txBox="1">
            <a:spLocks/>
          </p:cNvSpPr>
          <p:nvPr/>
        </p:nvSpPr>
        <p:spPr>
          <a:xfrm>
            <a:off x="1249680" y="439003"/>
            <a:ext cx="10058400" cy="1450757"/>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da-DK" b="1" dirty="0" smtClean="0"/>
              <a:t>Erinevad ekvivalentsiklasside tüübid</a:t>
            </a:r>
            <a:endParaRPr lang="et-EE" b="1" dirty="0"/>
          </a:p>
        </p:txBody>
      </p:sp>
    </p:spTree>
    <p:extLst>
      <p:ext uri="{BB962C8B-B14F-4D97-AF65-F5344CB8AC3E}">
        <p14:creationId xmlns:p14="http://schemas.microsoft.com/office/powerpoint/2010/main" val="38887504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a:t>Ekvivalentsiklassid.Näide</a:t>
            </a:r>
          </a:p>
        </p:txBody>
      </p:sp>
      <p:sp>
        <p:nvSpPr>
          <p:cNvPr id="3" name="Content Placeholder 2"/>
          <p:cNvSpPr>
            <a:spLocks noGrp="1"/>
          </p:cNvSpPr>
          <p:nvPr>
            <p:ph idx="1"/>
          </p:nvPr>
        </p:nvSpPr>
        <p:spPr/>
        <p:txBody>
          <a:bodyPr>
            <a:normAutofit fontScale="92500" lnSpcReduction="10000"/>
          </a:bodyPr>
          <a:lstStyle/>
          <a:p>
            <a:r>
              <a:rPr lang="et-EE" sz="2400" b="1" dirty="0"/>
              <a:t>Näide</a:t>
            </a:r>
            <a:r>
              <a:rPr lang="et-EE" sz="2400" b="1" dirty="0" smtClean="0"/>
              <a:t>: tulumaksu </a:t>
            </a:r>
            <a:r>
              <a:rPr lang="et-EE" sz="2400" b="1" dirty="0"/>
              <a:t>arvutamine</a:t>
            </a:r>
            <a:r>
              <a:rPr lang="et-EE" sz="2400" b="1" dirty="0" smtClean="0"/>
              <a:t>.</a:t>
            </a:r>
          </a:p>
          <a:p>
            <a:pPr>
              <a:buFont typeface="Wingdings" panose="05000000000000000000" pitchFamily="2" charset="2"/>
              <a:buChar char="q"/>
            </a:pPr>
            <a:r>
              <a:rPr lang="et-EE" sz="2800" dirty="0" smtClean="0"/>
              <a:t> Sisendandmed</a:t>
            </a:r>
            <a:r>
              <a:rPr lang="et-EE" sz="2800" dirty="0"/>
              <a:t>: palgad. Klassid: palgad, millelt </a:t>
            </a:r>
            <a:r>
              <a:rPr lang="et-EE" sz="2800" dirty="0" smtClean="0"/>
              <a:t>tulumaksu </a:t>
            </a:r>
            <a:r>
              <a:rPr lang="et-EE" sz="2800" dirty="0"/>
              <a:t>ei arvestata ja palgad, kus tuleb maksu </a:t>
            </a:r>
            <a:r>
              <a:rPr lang="et-EE" sz="2800" dirty="0" smtClean="0"/>
              <a:t>arvutada </a:t>
            </a:r>
            <a:r>
              <a:rPr lang="et-EE" sz="2800" dirty="0"/>
              <a:t>(kui oleks astmeline maks, siis oleks klasse </a:t>
            </a:r>
            <a:r>
              <a:rPr lang="et-EE" sz="2800" dirty="0" smtClean="0"/>
              <a:t>rohkem</a:t>
            </a:r>
            <a:r>
              <a:rPr lang="et-EE" sz="2800" dirty="0"/>
              <a:t>). </a:t>
            </a:r>
            <a:endParaRPr lang="et-EE" sz="2800" dirty="0" smtClean="0"/>
          </a:p>
          <a:p>
            <a:pPr>
              <a:buFont typeface="Wingdings" panose="05000000000000000000" pitchFamily="2" charset="2"/>
              <a:buChar char="q"/>
            </a:pPr>
            <a:r>
              <a:rPr lang="et-EE" sz="2800" dirty="0" smtClean="0"/>
              <a:t> Tegemist </a:t>
            </a:r>
            <a:r>
              <a:rPr lang="et-EE" sz="2800" dirty="0"/>
              <a:t>on vahemikega. Palga 2000 </a:t>
            </a:r>
            <a:r>
              <a:rPr lang="et-EE" sz="2800" dirty="0" smtClean="0"/>
              <a:t>euro </a:t>
            </a:r>
            <a:r>
              <a:rPr lang="et-EE" sz="2800" dirty="0"/>
              <a:t>– esimene </a:t>
            </a:r>
            <a:r>
              <a:rPr lang="et-EE" sz="2800" dirty="0" smtClean="0"/>
              <a:t>klass</a:t>
            </a:r>
            <a:r>
              <a:rPr lang="et-EE" sz="2800" dirty="0"/>
              <a:t>. Palk 10000 - teine klass. Üles poole piiridest </a:t>
            </a:r>
            <a:r>
              <a:rPr lang="et-EE" sz="2800" dirty="0" smtClean="0"/>
              <a:t>väljaminekut </a:t>
            </a:r>
            <a:r>
              <a:rPr lang="et-EE" sz="2800" dirty="0"/>
              <a:t>pole vist põhjust kontrollida – seni on </a:t>
            </a:r>
            <a:r>
              <a:rPr lang="et-EE" sz="2800" dirty="0" smtClean="0"/>
              <a:t>EV-s </a:t>
            </a:r>
            <a:r>
              <a:rPr lang="et-EE" sz="2800" dirty="0"/>
              <a:t>palk ülalt tõkestamata. </a:t>
            </a:r>
            <a:endParaRPr lang="et-EE" sz="2800" dirty="0" smtClean="0"/>
          </a:p>
          <a:p>
            <a:pPr>
              <a:buFont typeface="Wingdings" panose="05000000000000000000" pitchFamily="2" charset="2"/>
              <a:buChar char="q"/>
            </a:pPr>
            <a:r>
              <a:rPr lang="et-EE" sz="2800" dirty="0" smtClean="0"/>
              <a:t> </a:t>
            </a:r>
            <a:r>
              <a:rPr lang="fi-FI" sz="2800" dirty="0" err="1" smtClean="0"/>
              <a:t>Piir</a:t>
            </a:r>
            <a:r>
              <a:rPr lang="fi-FI" sz="2800" dirty="0"/>
              <a:t>: tulumaksuta viimane palk ja tulumaksuga 1. palk. </a:t>
            </a:r>
            <a:endParaRPr lang="et-EE" sz="2800" dirty="0" smtClean="0"/>
          </a:p>
          <a:p>
            <a:pPr>
              <a:buFont typeface="Wingdings" panose="05000000000000000000" pitchFamily="2" charset="2"/>
              <a:buChar char="q"/>
            </a:pPr>
            <a:r>
              <a:rPr lang="et-EE" sz="2800" dirty="0" smtClean="0"/>
              <a:t> Lisaks </a:t>
            </a:r>
            <a:r>
              <a:rPr lang="et-EE" sz="2800" dirty="0"/>
              <a:t>tuleks kontrollida, mis juhtub 0 </a:t>
            </a:r>
            <a:r>
              <a:rPr lang="et-EE" sz="2800" dirty="0" smtClean="0"/>
              <a:t>euro ja negatiivsete </a:t>
            </a:r>
            <a:r>
              <a:rPr lang="et-EE" sz="2800" dirty="0"/>
              <a:t>palkadega - veaolukorrad?</a:t>
            </a:r>
          </a:p>
          <a:p>
            <a:endParaRPr lang="fi-FI" dirty="0"/>
          </a:p>
          <a:p>
            <a:endParaRPr lang="et-EE" dirty="0"/>
          </a:p>
          <a:p>
            <a:endParaRPr lang="et-EE" dirty="0"/>
          </a:p>
          <a:p>
            <a:endParaRPr lang="et-EE" dirty="0"/>
          </a:p>
          <a:p>
            <a:endParaRPr lang="et-EE" dirty="0"/>
          </a:p>
        </p:txBody>
      </p:sp>
    </p:spTree>
    <p:extLst>
      <p:ext uri="{BB962C8B-B14F-4D97-AF65-F5344CB8AC3E}">
        <p14:creationId xmlns:p14="http://schemas.microsoft.com/office/powerpoint/2010/main" val="35287809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Ekvivalentsiklassid. Näide 2</a:t>
            </a:r>
            <a:endParaRPr lang="et-EE" b="1" dirty="0"/>
          </a:p>
        </p:txBody>
      </p:sp>
      <p:sp>
        <p:nvSpPr>
          <p:cNvPr id="3" name="Content Placeholder 2"/>
          <p:cNvSpPr>
            <a:spLocks noGrp="1"/>
          </p:cNvSpPr>
          <p:nvPr>
            <p:ph idx="1"/>
          </p:nvPr>
        </p:nvSpPr>
        <p:spPr/>
        <p:txBody>
          <a:bodyPr>
            <a:normAutofit fontScale="85000" lnSpcReduction="20000"/>
          </a:bodyPr>
          <a:lstStyle/>
          <a:p>
            <a:pPr marL="201168" lvl="1" indent="0">
              <a:buNone/>
            </a:pPr>
            <a:r>
              <a:rPr lang="et-EE" sz="2400" dirty="0"/>
              <a:t>Sisend: kolmnurga küljed </a:t>
            </a:r>
            <a:r>
              <a:rPr lang="et-EE" sz="2400" dirty="0" smtClean="0"/>
              <a:t>a,b,c. Programm </a:t>
            </a:r>
            <a:r>
              <a:rPr lang="et-EE" sz="2400" dirty="0"/>
              <a:t>vastab, kas kolmnurka saab moodustada ja mis tüüpi see </a:t>
            </a:r>
            <a:r>
              <a:rPr lang="et-EE" sz="2400" dirty="0" smtClean="0"/>
              <a:t>on.</a:t>
            </a:r>
            <a:endParaRPr lang="et-EE" sz="2400" dirty="0"/>
          </a:p>
          <a:p>
            <a:pPr>
              <a:lnSpc>
                <a:spcPct val="80000"/>
              </a:lnSpc>
            </a:pPr>
            <a:r>
              <a:rPr lang="et-EE" sz="2800" dirty="0"/>
              <a:t>Sisend: “edustsenaarium” (peavoog)</a:t>
            </a:r>
          </a:p>
          <a:p>
            <a:pPr lvl="1">
              <a:lnSpc>
                <a:spcPct val="80000"/>
              </a:lnSpc>
            </a:pPr>
            <a:r>
              <a:rPr lang="et-EE" sz="2400" dirty="0"/>
              <a:t>Kõik sisendid on numbrid JA ]0; ∞[</a:t>
            </a:r>
          </a:p>
          <a:p>
            <a:pPr>
              <a:lnSpc>
                <a:spcPct val="80000"/>
              </a:lnSpc>
            </a:pPr>
            <a:r>
              <a:rPr lang="et-EE" sz="2800" dirty="0"/>
              <a:t>Sisend: ebakorrektsed sisendid (alternatiivvood) </a:t>
            </a:r>
          </a:p>
          <a:p>
            <a:pPr lvl="1">
              <a:lnSpc>
                <a:spcPct val="80000"/>
              </a:lnSpc>
            </a:pPr>
            <a:r>
              <a:rPr lang="et-EE" sz="2400" dirty="0"/>
              <a:t>Vähemalt üks külg mittenumber (sh. NULL)</a:t>
            </a:r>
          </a:p>
          <a:p>
            <a:pPr lvl="1">
              <a:lnSpc>
                <a:spcPct val="80000"/>
              </a:lnSpc>
            </a:pPr>
            <a:r>
              <a:rPr lang="et-EE" sz="2400" dirty="0"/>
              <a:t>]-∞;0[</a:t>
            </a:r>
          </a:p>
          <a:p>
            <a:pPr>
              <a:lnSpc>
                <a:spcPct val="80000"/>
              </a:lnSpc>
            </a:pPr>
            <a:r>
              <a:rPr lang="et-EE" sz="2800" dirty="0"/>
              <a:t>Piirväärtused: 0, 0.01, -0.1</a:t>
            </a:r>
          </a:p>
          <a:p>
            <a:pPr>
              <a:lnSpc>
                <a:spcPct val="80000"/>
              </a:lnSpc>
            </a:pPr>
            <a:r>
              <a:rPr lang="et-EE" sz="2800" dirty="0"/>
              <a:t>Väljund:</a:t>
            </a:r>
          </a:p>
          <a:p>
            <a:pPr lvl="1">
              <a:lnSpc>
                <a:spcPct val="80000"/>
              </a:lnSpc>
            </a:pPr>
            <a:r>
              <a:rPr lang="et-EE" sz="2400" dirty="0"/>
              <a:t>Võrdkõlgne (a==b || a==c || b ==c)</a:t>
            </a:r>
          </a:p>
          <a:p>
            <a:pPr lvl="1">
              <a:lnSpc>
                <a:spcPct val="80000"/>
              </a:lnSpc>
            </a:pPr>
            <a:r>
              <a:rPr lang="et-EE" sz="2400" dirty="0"/>
              <a:t>Võrdhaarne (a==b &amp; b==c)</a:t>
            </a:r>
          </a:p>
          <a:p>
            <a:pPr lvl="1">
              <a:lnSpc>
                <a:spcPct val="80000"/>
              </a:lnSpc>
            </a:pPr>
            <a:r>
              <a:rPr lang="et-EE" sz="2400" dirty="0"/>
              <a:t>Erikülgne (a!=b!=c)</a:t>
            </a:r>
          </a:p>
          <a:p>
            <a:pPr lvl="1">
              <a:lnSpc>
                <a:spcPct val="80000"/>
              </a:lnSpc>
            </a:pPr>
            <a:r>
              <a:rPr lang="et-EE" sz="2400" dirty="0"/>
              <a:t>Kolmnurka ei moodustu (Heron’i valem)</a:t>
            </a:r>
          </a:p>
          <a:p>
            <a:endParaRPr lang="et-EE" dirty="0"/>
          </a:p>
        </p:txBody>
      </p:sp>
    </p:spTree>
    <p:extLst>
      <p:ext uri="{BB962C8B-B14F-4D97-AF65-F5344CB8AC3E}">
        <p14:creationId xmlns:p14="http://schemas.microsoft.com/office/powerpoint/2010/main" val="17244370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dirty="0" smtClean="0"/>
              <a:t>Testid</a:t>
            </a:r>
            <a:endParaRPr lang="et-EE" dirty="0"/>
          </a:p>
        </p:txBody>
      </p:sp>
      <p:sp>
        <p:nvSpPr>
          <p:cNvPr id="3" name="Content Placeholder 2"/>
          <p:cNvSpPr>
            <a:spLocks noGrp="1"/>
          </p:cNvSpPr>
          <p:nvPr>
            <p:ph idx="1"/>
          </p:nvPr>
        </p:nvSpPr>
        <p:spPr/>
        <p:txBody>
          <a:bodyPr>
            <a:normAutofit/>
          </a:bodyPr>
          <a:lstStyle/>
          <a:p>
            <a:pPr>
              <a:buFont typeface="Wingdings" panose="05000000000000000000" pitchFamily="2" charset="2"/>
              <a:buChar char="q"/>
            </a:pPr>
            <a:r>
              <a:rPr lang="et-EE" sz="3200" dirty="0" smtClean="0"/>
              <a:t> Toimuvad</a:t>
            </a:r>
            <a:r>
              <a:rPr lang="et-EE" sz="3200" smtClean="0"/>
              <a:t>: 13-14 </a:t>
            </a:r>
            <a:r>
              <a:rPr lang="et-EE" sz="3200" dirty="0" smtClean="0"/>
              <a:t>nädal.</a:t>
            </a:r>
          </a:p>
          <a:p>
            <a:pPr>
              <a:buFont typeface="Wingdings" panose="05000000000000000000" pitchFamily="2" charset="2"/>
              <a:buChar char="q"/>
            </a:pPr>
            <a:endParaRPr lang="et-EE" sz="3200" dirty="0" smtClean="0"/>
          </a:p>
          <a:p>
            <a:pPr>
              <a:buFont typeface="Wingdings" panose="05000000000000000000" pitchFamily="2" charset="2"/>
              <a:buChar char="q"/>
            </a:pPr>
            <a:r>
              <a:rPr lang="et-EE" sz="3200" dirty="0" smtClean="0"/>
              <a:t> Ei ole kohustuslikud.</a:t>
            </a:r>
          </a:p>
          <a:p>
            <a:pPr>
              <a:buFont typeface="Wingdings" panose="05000000000000000000" pitchFamily="2" charset="2"/>
              <a:buChar char="q"/>
            </a:pPr>
            <a:endParaRPr lang="et-EE" sz="3200" dirty="0" smtClean="0"/>
          </a:p>
          <a:p>
            <a:pPr>
              <a:buFont typeface="Wingdings" panose="05000000000000000000" pitchFamily="2" charset="2"/>
              <a:buChar char="q"/>
            </a:pPr>
            <a:r>
              <a:rPr lang="et-EE" sz="3200" dirty="0" smtClean="0"/>
              <a:t> Maksimum 8 punkti. </a:t>
            </a:r>
            <a:endParaRPr lang="et-EE" sz="3200" dirty="0"/>
          </a:p>
        </p:txBody>
      </p:sp>
    </p:spTree>
    <p:extLst>
      <p:ext uri="{BB962C8B-B14F-4D97-AF65-F5344CB8AC3E}">
        <p14:creationId xmlns:p14="http://schemas.microsoft.com/office/powerpoint/2010/main" val="19209884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a:t>Ekvivalentsiklassid. Näide 2</a:t>
            </a:r>
            <a:endParaRPr lang="et-EE" dirty="0"/>
          </a:p>
        </p:txBody>
      </p:sp>
      <p:sp>
        <p:nvSpPr>
          <p:cNvPr id="3" name="Content Placeholder 2"/>
          <p:cNvSpPr>
            <a:spLocks noGrp="1"/>
          </p:cNvSpPr>
          <p:nvPr>
            <p:ph idx="1"/>
          </p:nvPr>
        </p:nvSpPr>
        <p:spPr/>
        <p:txBody>
          <a:bodyPr>
            <a:normAutofit fontScale="92500"/>
          </a:bodyPr>
          <a:lstStyle/>
          <a:p>
            <a:pPr>
              <a:lnSpc>
                <a:spcPct val="80000"/>
              </a:lnSpc>
            </a:pPr>
            <a:r>
              <a:rPr lang="et-EE" sz="2400" dirty="0"/>
              <a:t>Peavoo ekvivalentsiklasse saab testida koos: </a:t>
            </a:r>
          </a:p>
          <a:p>
            <a:pPr lvl="1">
              <a:lnSpc>
                <a:spcPct val="80000"/>
              </a:lnSpc>
            </a:pPr>
            <a:r>
              <a:rPr lang="et-EE" sz="2200" dirty="0"/>
              <a:t>P(3,4,5), P(1,2,3)</a:t>
            </a:r>
          </a:p>
          <a:p>
            <a:pPr>
              <a:lnSpc>
                <a:spcPct val="80000"/>
              </a:lnSpc>
            </a:pPr>
            <a:r>
              <a:rPr lang="et-EE" sz="2400" dirty="0"/>
              <a:t>Alternatiivvoogusid tuleb testida eraldi, et vältida vigade maskeerumist</a:t>
            </a:r>
          </a:p>
          <a:p>
            <a:pPr lvl="1">
              <a:lnSpc>
                <a:spcPct val="80000"/>
              </a:lnSpc>
            </a:pPr>
            <a:r>
              <a:rPr lang="et-EE" sz="2200" dirty="0"/>
              <a:t>P(-1, 2, 3), P(1, -2, 3), P(1, 2, -3) jne</a:t>
            </a:r>
          </a:p>
          <a:p>
            <a:pPr>
              <a:lnSpc>
                <a:spcPct val="80000"/>
              </a:lnSpc>
            </a:pPr>
            <a:r>
              <a:rPr lang="et-EE" sz="2400" dirty="0"/>
              <a:t>Piirväärtuste kombineerimine oleneb olukorrast</a:t>
            </a:r>
          </a:p>
          <a:p>
            <a:pPr>
              <a:lnSpc>
                <a:spcPct val="80000"/>
              </a:lnSpc>
            </a:pPr>
            <a:r>
              <a:rPr lang="et-EE" sz="2400" dirty="0"/>
              <a:t>NB! Ekvivalentsiklassid tulenevad paljus ka tehnoloogiast (web, desktop, mobile…)</a:t>
            </a:r>
          </a:p>
          <a:p>
            <a:pPr lvl="1">
              <a:lnSpc>
                <a:spcPct val="80000"/>
              </a:lnSpc>
            </a:pPr>
            <a:r>
              <a:rPr lang="et-EE" sz="2200" dirty="0"/>
              <a:t>SUUR/väiketähed, diakriitilised märgid, erimärgid</a:t>
            </a:r>
          </a:p>
          <a:p>
            <a:pPr lvl="1">
              <a:lnSpc>
                <a:spcPct val="80000"/>
              </a:lnSpc>
            </a:pPr>
            <a:r>
              <a:rPr lang="et-EE" sz="2200" dirty="0"/>
              <a:t>Minimaalne/maksimaalne pikkus/väärtus</a:t>
            </a:r>
          </a:p>
          <a:p>
            <a:pPr lvl="1">
              <a:lnSpc>
                <a:spcPct val="80000"/>
              </a:lnSpc>
            </a:pPr>
            <a:r>
              <a:rPr lang="et-EE" sz="2200" dirty="0"/>
              <a:t>NULL lubatud?</a:t>
            </a:r>
          </a:p>
          <a:p>
            <a:pPr lvl="1">
              <a:lnSpc>
                <a:spcPct val="80000"/>
              </a:lnSpc>
            </a:pPr>
            <a:r>
              <a:rPr lang="et-EE" sz="2200" dirty="0"/>
              <a:t>Mälupiirangud (mobile)</a:t>
            </a:r>
          </a:p>
          <a:p>
            <a:pPr lvl="1">
              <a:lnSpc>
                <a:spcPct val="80000"/>
              </a:lnSpc>
            </a:pPr>
            <a:r>
              <a:rPr lang="et-EE" sz="2200" i="1" dirty="0"/>
              <a:t>Connectivity</a:t>
            </a:r>
            <a:r>
              <a:rPr lang="et-EE" sz="2200" dirty="0"/>
              <a:t> probleemid (mobile)</a:t>
            </a:r>
            <a:endParaRPr lang="et-EE" dirty="0"/>
          </a:p>
        </p:txBody>
      </p:sp>
    </p:spTree>
    <p:extLst>
      <p:ext uri="{BB962C8B-B14F-4D97-AF65-F5344CB8AC3E}">
        <p14:creationId xmlns:p14="http://schemas.microsoft.com/office/powerpoint/2010/main" val="33788148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Piirolukorrad</a:t>
            </a:r>
            <a:endParaRPr lang="et-EE" b="1" dirty="0"/>
          </a:p>
        </p:txBody>
      </p:sp>
      <p:sp>
        <p:nvSpPr>
          <p:cNvPr id="3" name="Content Placeholder 2"/>
          <p:cNvSpPr>
            <a:spLocks noGrp="1"/>
          </p:cNvSpPr>
          <p:nvPr>
            <p:ph idx="1"/>
          </p:nvPr>
        </p:nvSpPr>
        <p:spPr/>
        <p:txBody>
          <a:bodyPr>
            <a:normAutofit/>
          </a:bodyPr>
          <a:lstStyle/>
          <a:p>
            <a:endParaRPr lang="et-EE" sz="2800" dirty="0" smtClean="0"/>
          </a:p>
          <a:p>
            <a:r>
              <a:rPr lang="et-EE" sz="2800" dirty="0" smtClean="0"/>
              <a:t>On </a:t>
            </a:r>
            <a:r>
              <a:rPr lang="et-EE" sz="2800" dirty="0"/>
              <a:t>leitud, et vigu esineb palju </a:t>
            </a:r>
            <a:r>
              <a:rPr lang="et-EE" sz="2800" dirty="0" smtClean="0"/>
              <a:t>ekvivalentsiklasside piiridel</a:t>
            </a:r>
            <a:r>
              <a:rPr lang="et-EE" sz="2800" dirty="0"/>
              <a:t>, seega tasub teha piirolukordade </a:t>
            </a:r>
            <a:r>
              <a:rPr lang="et-EE" sz="2800" dirty="0" smtClean="0"/>
              <a:t>teste</a:t>
            </a:r>
            <a:r>
              <a:rPr lang="et-EE" sz="2800" dirty="0"/>
              <a:t>. </a:t>
            </a:r>
            <a:endParaRPr lang="et-EE" sz="2800" dirty="0" smtClean="0"/>
          </a:p>
          <a:p>
            <a:endParaRPr lang="et-EE" sz="2800" dirty="0"/>
          </a:p>
          <a:p>
            <a:r>
              <a:rPr lang="et-EE" sz="2800" b="1" dirty="0" smtClean="0"/>
              <a:t>Piirolukorrad</a:t>
            </a:r>
            <a:r>
              <a:rPr lang="et-EE" sz="2800" dirty="0" smtClean="0"/>
              <a:t> </a:t>
            </a:r>
            <a:r>
              <a:rPr lang="et-EE" sz="2800" dirty="0"/>
              <a:t>on seotud ekvivalentsiklassidega, kui klassi moodustavad järjestatud vahemikud. Piiridel esineb kõige rohkem vigu ning programmi käitumist piiridel olevate andmetega tuleb eraldi testida. Piiride kontrollimiseks koostatakse eraldi testid. </a:t>
            </a:r>
          </a:p>
        </p:txBody>
      </p:sp>
    </p:spTree>
    <p:extLst>
      <p:ext uri="{BB962C8B-B14F-4D97-AF65-F5344CB8AC3E}">
        <p14:creationId xmlns:p14="http://schemas.microsoft.com/office/powerpoint/2010/main" val="7924010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Soovitused</a:t>
            </a:r>
            <a:endParaRPr lang="et-EE" b="1" dirty="0"/>
          </a:p>
        </p:txBody>
      </p:sp>
      <p:sp>
        <p:nvSpPr>
          <p:cNvPr id="3" name="Content Placeholder 2"/>
          <p:cNvSpPr>
            <a:spLocks noGrp="1"/>
          </p:cNvSpPr>
          <p:nvPr>
            <p:ph idx="1"/>
          </p:nvPr>
        </p:nvSpPr>
        <p:spPr>
          <a:xfrm>
            <a:off x="1097280" y="1845733"/>
            <a:ext cx="10058400" cy="4315369"/>
          </a:xfrm>
        </p:spPr>
        <p:txBody>
          <a:bodyPr>
            <a:normAutofit fontScale="92500" lnSpcReduction="20000"/>
          </a:bodyPr>
          <a:lstStyle/>
          <a:p>
            <a:pPr>
              <a:buFont typeface="Wingdings" panose="05000000000000000000" pitchFamily="2" charset="2"/>
              <a:buChar char="q"/>
            </a:pPr>
            <a:r>
              <a:rPr lang="et-EE" sz="3000" dirty="0" smtClean="0"/>
              <a:t>    </a:t>
            </a:r>
            <a:r>
              <a:rPr lang="et-EE" sz="3000" dirty="0"/>
              <a:t>Kui piir on </a:t>
            </a:r>
            <a:r>
              <a:rPr lang="et-EE" sz="3000" b="1" dirty="0"/>
              <a:t>ujukomaarv</a:t>
            </a:r>
            <a:r>
              <a:rPr lang="et-EE" sz="3000" dirty="0"/>
              <a:t>, siis tuleb testid valida sellelt piirilt, sellest veidi suuremad väärtused ja väiksemad väärtused. Ujukomaarvude puhul on võimatu määrata täpset arvu, seetõttu ka täpset piiri. Lähtuda saab vaid teatud täpsusest.</a:t>
            </a:r>
          </a:p>
          <a:p>
            <a:pPr>
              <a:buFont typeface="Wingdings" panose="05000000000000000000" pitchFamily="2" charset="2"/>
              <a:buChar char="q"/>
            </a:pPr>
            <a:r>
              <a:rPr lang="et-EE" sz="3000" dirty="0"/>
              <a:t>    Kui ülemist (alumist) </a:t>
            </a:r>
            <a:r>
              <a:rPr lang="et-EE" sz="3000" b="1" dirty="0"/>
              <a:t>piiri pole antud </a:t>
            </a:r>
            <a:r>
              <a:rPr lang="et-EE" sz="3000" dirty="0"/>
              <a:t>(tõkestamata vahemik), tuleb testiks valida absoluutväätuselt väga suur positiivne või negatiivne arv.</a:t>
            </a:r>
          </a:p>
          <a:p>
            <a:pPr>
              <a:buFont typeface="Wingdings" panose="05000000000000000000" pitchFamily="2" charset="2"/>
              <a:buChar char="q"/>
            </a:pPr>
            <a:r>
              <a:rPr lang="et-EE" sz="3000" dirty="0"/>
              <a:t>    Kui piiriks on </a:t>
            </a:r>
            <a:r>
              <a:rPr lang="et-EE" sz="3000" b="1" dirty="0"/>
              <a:t>täisarv</a:t>
            </a:r>
            <a:r>
              <a:rPr lang="et-EE" sz="3000" dirty="0"/>
              <a:t> N, tuleb testideks valida väärtused N, N-1, N+1 - st täpselt piiril olev arv, eelmine arv ja järgmine arv. Täisarvude puhul (erinevalt ujukomaarvudest) on alati võimalik määrata eelnev ja järgnev väärtus.</a:t>
            </a:r>
          </a:p>
          <a:p>
            <a:pPr>
              <a:buFont typeface="Wingdings" panose="05000000000000000000" pitchFamily="2" charset="2"/>
              <a:buChar char="q"/>
            </a:pPr>
            <a:r>
              <a:rPr lang="et-EE" sz="3000" dirty="0"/>
              <a:t>    Kui sisendand</a:t>
            </a:r>
            <a:r>
              <a:rPr lang="et-EE" sz="2800" dirty="0"/>
              <a:t>meteks on järjestamata hulgad, siis piirolukordi ei teki</a:t>
            </a:r>
            <a:r>
              <a:rPr lang="et-EE" sz="2800" dirty="0" smtClean="0"/>
              <a:t>.</a:t>
            </a:r>
            <a:endParaRPr lang="et-EE" sz="2800" dirty="0"/>
          </a:p>
        </p:txBody>
      </p:sp>
    </p:spTree>
    <p:extLst>
      <p:ext uri="{BB962C8B-B14F-4D97-AF65-F5344CB8AC3E}">
        <p14:creationId xmlns:p14="http://schemas.microsoft.com/office/powerpoint/2010/main" val="37291038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b="1" dirty="0"/>
              <a:t>Funktsionaalse testimise </a:t>
            </a:r>
            <a:r>
              <a:rPr lang="et-EE" b="1" dirty="0" smtClean="0"/>
              <a:t>etapid: </a:t>
            </a:r>
            <a:endParaRPr lang="et-EE" b="1"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q"/>
            </a:pPr>
            <a:r>
              <a:rPr lang="et-EE" sz="2400" dirty="0"/>
              <a:t> </a:t>
            </a:r>
            <a:r>
              <a:rPr lang="et-EE" sz="2800" dirty="0" smtClean="0"/>
              <a:t>Eristada </a:t>
            </a:r>
            <a:r>
              <a:rPr lang="et-EE" sz="2800" dirty="0"/>
              <a:t>sisend- ja väljundandmete </a:t>
            </a:r>
            <a:r>
              <a:rPr lang="et-EE" sz="2800" dirty="0" smtClean="0"/>
              <a:t>ekvivalentsiklassid</a:t>
            </a:r>
            <a:r>
              <a:rPr lang="et-EE" sz="2800" dirty="0"/>
              <a:t>, </a:t>
            </a:r>
            <a:r>
              <a:rPr lang="et-EE" sz="2800" dirty="0" smtClean="0"/>
              <a:t>sealhulgas </a:t>
            </a:r>
            <a:r>
              <a:rPr lang="et-EE" sz="2800" dirty="0"/>
              <a:t>erinevate </a:t>
            </a:r>
            <a:r>
              <a:rPr lang="et-EE" sz="2800" dirty="0" smtClean="0"/>
              <a:t>sisendite/väljundite kombinatsioonid</a:t>
            </a:r>
            <a:r>
              <a:rPr lang="et-EE" sz="2800" dirty="0"/>
              <a:t>.</a:t>
            </a:r>
          </a:p>
          <a:p>
            <a:pPr>
              <a:buFont typeface="Wingdings" panose="05000000000000000000" pitchFamily="2" charset="2"/>
              <a:buChar char="q"/>
            </a:pPr>
            <a:r>
              <a:rPr lang="et-EE" sz="2800" dirty="0"/>
              <a:t> </a:t>
            </a:r>
            <a:r>
              <a:rPr lang="et-EE" sz="2800" dirty="0" smtClean="0"/>
              <a:t>Määrata </a:t>
            </a:r>
            <a:r>
              <a:rPr lang="et-EE" sz="2800" dirty="0"/>
              <a:t>igas klassis, </a:t>
            </a:r>
            <a:r>
              <a:rPr lang="et-EE" sz="2800" dirty="0" smtClean="0"/>
              <a:t>nende piiridel </a:t>
            </a:r>
            <a:r>
              <a:rPr lang="et-EE" sz="2800" dirty="0"/>
              <a:t>ja vajadusel </a:t>
            </a:r>
            <a:r>
              <a:rPr lang="et-EE" sz="2800" dirty="0" smtClean="0"/>
              <a:t>kombinatsioonidel testandmed.</a:t>
            </a:r>
            <a:endParaRPr lang="et-EE" sz="2800" dirty="0"/>
          </a:p>
          <a:p>
            <a:pPr>
              <a:buFont typeface="Wingdings" panose="05000000000000000000" pitchFamily="2" charset="2"/>
              <a:buChar char="q"/>
            </a:pPr>
            <a:r>
              <a:rPr lang="et-EE" sz="2800" dirty="0"/>
              <a:t> </a:t>
            </a:r>
            <a:r>
              <a:rPr lang="et-EE" sz="2800" dirty="0" smtClean="0"/>
              <a:t>Ühendada testandmed </a:t>
            </a:r>
            <a:r>
              <a:rPr lang="et-EE" sz="2800" dirty="0"/>
              <a:t>testidesse, määrates </a:t>
            </a:r>
            <a:r>
              <a:rPr lang="et-EE" sz="2800" dirty="0" smtClean="0"/>
              <a:t>ka vastavad </a:t>
            </a:r>
            <a:r>
              <a:rPr lang="et-EE" sz="2800" dirty="0"/>
              <a:t>väljundandmed (või sisendid, kui </a:t>
            </a:r>
            <a:r>
              <a:rPr lang="et-EE" sz="2800" dirty="0" smtClean="0"/>
              <a:t>analüüsiti </a:t>
            </a:r>
            <a:r>
              <a:rPr lang="et-EE" sz="2800" dirty="0"/>
              <a:t>väljundi </a:t>
            </a:r>
            <a:r>
              <a:rPr lang="et-EE" sz="2800" dirty="0" smtClean="0"/>
              <a:t>ekvivalentsiklasse).</a:t>
            </a:r>
            <a:endParaRPr lang="et-EE" sz="2800" dirty="0"/>
          </a:p>
          <a:p>
            <a:pPr>
              <a:buFont typeface="Wingdings" panose="05000000000000000000" pitchFamily="2" charset="2"/>
              <a:buChar char="q"/>
            </a:pPr>
            <a:r>
              <a:rPr lang="et-EE" sz="2800" dirty="0"/>
              <a:t> </a:t>
            </a:r>
            <a:r>
              <a:rPr lang="et-EE" sz="2800" dirty="0" smtClean="0"/>
              <a:t>Identifitseerida </a:t>
            </a:r>
            <a:r>
              <a:rPr lang="et-EE" sz="2800" dirty="0"/>
              <a:t>testid, </a:t>
            </a:r>
            <a:r>
              <a:rPr lang="et-EE" sz="2800" dirty="0" smtClean="0"/>
              <a:t>koostada </a:t>
            </a:r>
            <a:r>
              <a:rPr lang="et-EE" sz="2800" dirty="0"/>
              <a:t>testimise </a:t>
            </a:r>
            <a:r>
              <a:rPr lang="et-EE" sz="2800" dirty="0" smtClean="0"/>
              <a:t>plaan</a:t>
            </a:r>
            <a:r>
              <a:rPr lang="et-EE" sz="2800" dirty="0"/>
              <a:t>.</a:t>
            </a:r>
          </a:p>
          <a:p>
            <a:pPr>
              <a:buFont typeface="Wingdings" panose="05000000000000000000" pitchFamily="2" charset="2"/>
              <a:buChar char="q"/>
            </a:pPr>
            <a:r>
              <a:rPr lang="et-EE" sz="2800" dirty="0"/>
              <a:t> </a:t>
            </a:r>
            <a:r>
              <a:rPr lang="et-EE" sz="2800" dirty="0" smtClean="0"/>
              <a:t>Testida</a:t>
            </a:r>
            <a:r>
              <a:rPr lang="et-EE" sz="2800" dirty="0"/>
              <a:t>, võrrelda tulemusi, hinnata</a:t>
            </a:r>
            <a:r>
              <a:rPr lang="et-EE" sz="2400" dirty="0"/>
              <a:t>. </a:t>
            </a:r>
          </a:p>
        </p:txBody>
      </p:sp>
    </p:spTree>
    <p:extLst>
      <p:ext uri="{BB962C8B-B14F-4D97-AF65-F5344CB8AC3E}">
        <p14:creationId xmlns:p14="http://schemas.microsoft.com/office/powerpoint/2010/main" val="11459887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t-EE" b="1" dirty="0"/>
              <a:t>Kokkuvõte </a:t>
            </a:r>
            <a:r>
              <a:rPr lang="et-EE" b="1" dirty="0" smtClean="0"/>
              <a:t>funktsionaalsest </a:t>
            </a:r>
            <a:r>
              <a:rPr lang="et-EE" b="1" dirty="0"/>
              <a:t>testimisest </a:t>
            </a:r>
            <a:r>
              <a:rPr lang="et-EE" b="1" dirty="0" smtClean="0"/>
              <a:t>ekvivalentsiklasside </a:t>
            </a:r>
            <a:r>
              <a:rPr lang="et-EE" b="1" dirty="0"/>
              <a:t>ja piirjuhtude </a:t>
            </a:r>
            <a:r>
              <a:rPr lang="et-EE" b="1" dirty="0" smtClean="0"/>
              <a:t>põhjal </a:t>
            </a:r>
            <a:endParaRPr lang="et-EE" b="1" dirty="0"/>
          </a:p>
        </p:txBody>
      </p:sp>
      <p:sp>
        <p:nvSpPr>
          <p:cNvPr id="3" name="Content Placeholder 2"/>
          <p:cNvSpPr>
            <a:spLocks noGrp="1"/>
          </p:cNvSpPr>
          <p:nvPr>
            <p:ph idx="1"/>
          </p:nvPr>
        </p:nvSpPr>
        <p:spPr>
          <a:xfrm>
            <a:off x="1097280" y="1828805"/>
            <a:ext cx="10058400" cy="4403319"/>
          </a:xfrm>
        </p:spPr>
        <p:txBody>
          <a:bodyPr>
            <a:normAutofit/>
          </a:bodyPr>
          <a:lstStyle/>
          <a:p>
            <a:pPr>
              <a:buFont typeface="Wingdings" panose="05000000000000000000" pitchFamily="2" charset="2"/>
              <a:buChar char="q"/>
            </a:pPr>
            <a:r>
              <a:rPr lang="et-EE" sz="3200" dirty="0" smtClean="0"/>
              <a:t> </a:t>
            </a:r>
            <a:r>
              <a:rPr lang="et-EE" sz="2800" b="1" dirty="0" smtClean="0"/>
              <a:t>Idee</a:t>
            </a:r>
            <a:r>
              <a:rPr lang="et-EE" sz="2800" dirty="0"/>
              <a:t>: süstemaatiline testimine </a:t>
            </a:r>
            <a:r>
              <a:rPr lang="et-EE" sz="2800" dirty="0" smtClean="0"/>
              <a:t>sisendi/väljundi (spetsifikatsiooni</a:t>
            </a:r>
            <a:r>
              <a:rPr lang="et-EE" sz="2800" dirty="0"/>
              <a:t>, </a:t>
            </a:r>
            <a:r>
              <a:rPr lang="et-EE" sz="2800" dirty="0" smtClean="0"/>
              <a:t>funktsionaalsuse</a:t>
            </a:r>
            <a:r>
              <a:rPr lang="et-EE" sz="2800" dirty="0"/>
              <a:t>) </a:t>
            </a:r>
            <a:r>
              <a:rPr lang="et-EE" sz="2800" dirty="0" smtClean="0"/>
              <a:t>põhjal</a:t>
            </a:r>
          </a:p>
          <a:p>
            <a:pPr>
              <a:buFont typeface="Wingdings" panose="05000000000000000000" pitchFamily="2" charset="2"/>
              <a:buChar char="q"/>
            </a:pPr>
            <a:r>
              <a:rPr lang="et-EE" sz="2800" dirty="0" smtClean="0"/>
              <a:t> </a:t>
            </a:r>
            <a:r>
              <a:rPr lang="et-EE" sz="2800" b="1" dirty="0" smtClean="0"/>
              <a:t>Eeltingimused</a:t>
            </a:r>
            <a:r>
              <a:rPr lang="et-EE" sz="2800" dirty="0"/>
              <a:t>: vajadus; </a:t>
            </a:r>
            <a:r>
              <a:rPr lang="et-EE" sz="2800" dirty="0" smtClean="0"/>
              <a:t>spetsifikatsioon </a:t>
            </a:r>
            <a:r>
              <a:rPr lang="et-EE" sz="2800" dirty="0"/>
              <a:t>on mingil kujul olemas; selle analüüs on </a:t>
            </a:r>
            <a:r>
              <a:rPr lang="et-EE" sz="2800" dirty="0" smtClean="0"/>
              <a:t>teostatav </a:t>
            </a:r>
          </a:p>
          <a:p>
            <a:pPr>
              <a:buFont typeface="Wingdings" panose="05000000000000000000" pitchFamily="2" charset="2"/>
              <a:buChar char="q"/>
            </a:pPr>
            <a:r>
              <a:rPr lang="et-EE" sz="2800" dirty="0" smtClean="0"/>
              <a:t> </a:t>
            </a:r>
            <a:r>
              <a:rPr lang="et-EE" sz="2800" b="1" dirty="0" smtClean="0"/>
              <a:t>Eelised</a:t>
            </a:r>
            <a:r>
              <a:rPr lang="et-EE" sz="2800" dirty="0"/>
              <a:t>: kasutatav </a:t>
            </a:r>
            <a:r>
              <a:rPr lang="et-EE" sz="2800" dirty="0" smtClean="0"/>
              <a:t>funktsionaalsus </a:t>
            </a:r>
            <a:r>
              <a:rPr lang="et-EE" sz="2800" dirty="0"/>
              <a:t>on süstemaatiliselt </a:t>
            </a:r>
            <a:r>
              <a:rPr lang="et-EE" sz="2800" dirty="0" smtClean="0"/>
              <a:t>testitud</a:t>
            </a:r>
            <a:r>
              <a:rPr lang="et-EE" sz="2800" dirty="0"/>
              <a:t>; kasutajale arusaadavam </a:t>
            </a:r>
            <a:r>
              <a:rPr lang="et-EE" sz="2800" dirty="0" smtClean="0"/>
              <a:t>kui </a:t>
            </a:r>
            <a:r>
              <a:rPr lang="et-EE" sz="2800" dirty="0"/>
              <a:t>programmi teksti põhine testimine; </a:t>
            </a:r>
            <a:r>
              <a:rPr lang="et-EE" sz="2800" dirty="0" smtClean="0"/>
              <a:t>õigel </a:t>
            </a:r>
            <a:r>
              <a:rPr lang="et-EE" sz="2800" dirty="0"/>
              <a:t>arendamisel koostatakse testid juba </a:t>
            </a:r>
            <a:r>
              <a:rPr lang="et-EE" sz="2800" dirty="0" smtClean="0"/>
              <a:t>spetsifikatsiooni </a:t>
            </a:r>
            <a:r>
              <a:rPr lang="et-EE" sz="2800" dirty="0"/>
              <a:t>koostamise </a:t>
            </a:r>
            <a:r>
              <a:rPr lang="et-EE" sz="2800" dirty="0" smtClean="0"/>
              <a:t>ajal</a:t>
            </a:r>
            <a:r>
              <a:rPr lang="et-EE" sz="2800" dirty="0"/>
              <a:t>, mis võimaldab ühtlasi </a:t>
            </a:r>
            <a:r>
              <a:rPr lang="et-EE" sz="2800" dirty="0" smtClean="0"/>
              <a:t>testida </a:t>
            </a:r>
            <a:r>
              <a:rPr lang="et-EE" sz="2800" dirty="0"/>
              <a:t>spetsifikatsiooni; </a:t>
            </a:r>
            <a:r>
              <a:rPr lang="et-EE" sz="2800" dirty="0" smtClean="0"/>
              <a:t>hinnaefektiivsem </a:t>
            </a:r>
            <a:r>
              <a:rPr lang="et-EE" sz="2800" dirty="0"/>
              <a:t>kui </a:t>
            </a:r>
            <a:r>
              <a:rPr lang="et-EE" sz="2800" dirty="0" smtClean="0"/>
              <a:t>programmipõhine </a:t>
            </a:r>
            <a:r>
              <a:rPr lang="et-EE" sz="2800" dirty="0"/>
              <a:t>testimine </a:t>
            </a:r>
            <a:endParaRPr lang="et-EE" sz="2800" dirty="0" smtClean="0"/>
          </a:p>
          <a:p>
            <a:pPr>
              <a:buFont typeface="Wingdings" panose="05000000000000000000" pitchFamily="2" charset="2"/>
              <a:buChar char="§"/>
            </a:pPr>
            <a:endParaRPr lang="et-EE" dirty="0"/>
          </a:p>
          <a:p>
            <a:pPr>
              <a:buFont typeface="Wingdings" panose="05000000000000000000" pitchFamily="2" charset="2"/>
              <a:buChar char="§"/>
            </a:pPr>
            <a:endParaRPr lang="et-EE" dirty="0"/>
          </a:p>
          <a:p>
            <a:endParaRPr lang="et-EE" dirty="0"/>
          </a:p>
        </p:txBody>
      </p:sp>
    </p:spTree>
    <p:extLst>
      <p:ext uri="{BB962C8B-B14F-4D97-AF65-F5344CB8AC3E}">
        <p14:creationId xmlns:p14="http://schemas.microsoft.com/office/powerpoint/2010/main" val="78258853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buFont typeface="Wingdings" panose="05000000000000000000" pitchFamily="2" charset="2"/>
              <a:buChar char="q"/>
            </a:pPr>
            <a:r>
              <a:rPr lang="et-EE" sz="2800" dirty="0" smtClean="0"/>
              <a:t> </a:t>
            </a:r>
            <a:r>
              <a:rPr lang="et-EE" sz="2800" b="1" dirty="0" smtClean="0"/>
              <a:t>Puudused</a:t>
            </a:r>
            <a:r>
              <a:rPr lang="et-EE" sz="2800" dirty="0"/>
              <a:t>: spetsifikatsiooni pole alati olemas. Ei pruugi avastada funktsionaalsusega mitte seotud koodi. Kui ekvivalentsiklassid on sõltuvuses, võib testimine olla mahukas </a:t>
            </a:r>
          </a:p>
          <a:p>
            <a:pPr>
              <a:buFont typeface="Wingdings" panose="05000000000000000000" pitchFamily="2" charset="2"/>
              <a:buChar char="q"/>
            </a:pPr>
            <a:r>
              <a:rPr lang="et-EE" sz="2800" dirty="0" smtClean="0"/>
              <a:t> </a:t>
            </a:r>
            <a:r>
              <a:rPr lang="et-EE" sz="2800" b="1" dirty="0" smtClean="0"/>
              <a:t>Tulemused</a:t>
            </a:r>
            <a:r>
              <a:rPr lang="et-EE" sz="2800" dirty="0"/>
              <a:t>: testikomplekt, mis katab funktsionaalsuse </a:t>
            </a:r>
          </a:p>
          <a:p>
            <a:pPr>
              <a:buFont typeface="Wingdings" panose="05000000000000000000" pitchFamily="2" charset="2"/>
              <a:buChar char="q"/>
            </a:pPr>
            <a:r>
              <a:rPr lang="et-EE" sz="2800" dirty="0" smtClean="0"/>
              <a:t> </a:t>
            </a:r>
            <a:r>
              <a:rPr lang="et-EE" sz="2800" b="1" dirty="0" smtClean="0"/>
              <a:t>Suhe </a:t>
            </a:r>
            <a:r>
              <a:rPr lang="et-EE" sz="2800" b="1" dirty="0"/>
              <a:t>teistesse</a:t>
            </a:r>
            <a:r>
              <a:rPr lang="et-EE" sz="2800" dirty="0"/>
              <a:t>: võib kasutada iseseisvalt või koos teiste meetoditega </a:t>
            </a:r>
          </a:p>
          <a:p>
            <a:pPr>
              <a:buFont typeface="Wingdings" panose="05000000000000000000" pitchFamily="2" charset="2"/>
              <a:buChar char="q"/>
            </a:pPr>
            <a:r>
              <a:rPr lang="et-EE" sz="2800" dirty="0" smtClean="0"/>
              <a:t> </a:t>
            </a:r>
            <a:r>
              <a:rPr lang="et-EE" sz="2800" b="1" dirty="0" smtClean="0"/>
              <a:t>Hinnang</a:t>
            </a:r>
            <a:r>
              <a:rPr lang="et-EE" sz="2800" dirty="0"/>
              <a:t>: hea</a:t>
            </a:r>
          </a:p>
          <a:p>
            <a:pPr>
              <a:buFont typeface="Wingdings" panose="05000000000000000000" pitchFamily="2" charset="2"/>
              <a:buChar char="q"/>
            </a:pPr>
            <a:r>
              <a:rPr lang="et-EE" sz="2800" dirty="0" smtClean="0"/>
              <a:t> Vahendid </a:t>
            </a:r>
            <a:r>
              <a:rPr lang="et-EE" sz="2800" dirty="0"/>
              <a:t>sõltuvad spetsifikatsiooni formalismidest. Kuna need pole unifitseeritud, on selle meetodi jaoks vähe üldlevinud testigeneraatoreid </a:t>
            </a:r>
          </a:p>
          <a:p>
            <a:endParaRPr lang="et-EE" dirty="0"/>
          </a:p>
        </p:txBody>
      </p:sp>
      <p:sp>
        <p:nvSpPr>
          <p:cNvPr id="5" name="Title 1"/>
          <p:cNvSpPr>
            <a:spLocks noGrp="1"/>
          </p:cNvSpPr>
          <p:nvPr>
            <p:ph type="title"/>
          </p:nvPr>
        </p:nvSpPr>
        <p:spPr/>
        <p:txBody>
          <a:bodyPr>
            <a:normAutofit/>
          </a:bodyPr>
          <a:lstStyle/>
          <a:p>
            <a:r>
              <a:rPr lang="et-EE" b="1" dirty="0"/>
              <a:t>Kokkuvõte </a:t>
            </a:r>
            <a:r>
              <a:rPr lang="et-EE" b="1" dirty="0" smtClean="0"/>
              <a:t>funktsionaalsest </a:t>
            </a:r>
            <a:r>
              <a:rPr lang="et-EE" b="1" dirty="0"/>
              <a:t>testimisest </a:t>
            </a:r>
            <a:r>
              <a:rPr lang="et-EE" b="1" dirty="0" smtClean="0"/>
              <a:t>ekvivalentsiklasside </a:t>
            </a:r>
            <a:r>
              <a:rPr lang="et-EE" b="1" dirty="0"/>
              <a:t>ja piirjuhtude </a:t>
            </a:r>
            <a:r>
              <a:rPr lang="et-EE" b="1" dirty="0" smtClean="0"/>
              <a:t>põhjal </a:t>
            </a:r>
            <a:endParaRPr lang="et-EE" b="1" dirty="0"/>
          </a:p>
        </p:txBody>
      </p:sp>
    </p:spTree>
    <p:extLst>
      <p:ext uri="{BB962C8B-B14F-4D97-AF65-F5344CB8AC3E}">
        <p14:creationId xmlns:p14="http://schemas.microsoft.com/office/powerpoint/2010/main" val="287621420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Üldine kokkuvõtte</a:t>
            </a:r>
            <a:endParaRPr lang="et-EE" b="1" dirty="0"/>
          </a:p>
        </p:txBody>
      </p:sp>
      <p:sp>
        <p:nvSpPr>
          <p:cNvPr id="3" name="Content Placeholder 2"/>
          <p:cNvSpPr>
            <a:spLocks noGrp="1"/>
          </p:cNvSpPr>
          <p:nvPr>
            <p:ph idx="1"/>
          </p:nvPr>
        </p:nvSpPr>
        <p:spPr>
          <a:xfrm>
            <a:off x="1097280" y="1783588"/>
            <a:ext cx="10058400" cy="4023360"/>
          </a:xfrm>
        </p:spPr>
        <p:txBody>
          <a:bodyPr>
            <a:noAutofit/>
          </a:bodyPr>
          <a:lstStyle/>
          <a:p>
            <a:r>
              <a:rPr lang="et-EE" sz="2400" dirty="0"/>
              <a:t>Ühtegi </a:t>
            </a:r>
            <a:r>
              <a:rPr lang="et-EE" sz="2400" dirty="0" smtClean="0"/>
              <a:t>meetodit </a:t>
            </a:r>
            <a:r>
              <a:rPr lang="et-EE" sz="2400" dirty="0"/>
              <a:t>ei tohiks kasutata ainukesena. Igal meetodil on oma plussid ja miinused. Näiteks:</a:t>
            </a:r>
          </a:p>
          <a:p>
            <a:pPr>
              <a:buFont typeface="Wingdings" panose="05000000000000000000" pitchFamily="2" charset="2"/>
              <a:buChar char="q"/>
            </a:pPr>
            <a:r>
              <a:rPr lang="et-EE" sz="2800" dirty="0" smtClean="0"/>
              <a:t> Musta </a:t>
            </a:r>
            <a:r>
              <a:rPr lang="et-EE" sz="2800" dirty="0"/>
              <a:t>kasti meetodil ei saa leida harusid programmis, kuhu programmi täitmine kunagi ei jõua</a:t>
            </a:r>
          </a:p>
          <a:p>
            <a:pPr>
              <a:buFont typeface="Wingdings" panose="05000000000000000000" pitchFamily="2" charset="2"/>
              <a:buChar char="q"/>
            </a:pPr>
            <a:r>
              <a:rPr lang="et-EE" sz="2800" dirty="0" smtClean="0"/>
              <a:t> Valge </a:t>
            </a:r>
            <a:r>
              <a:rPr lang="et-EE" sz="2800" dirty="0"/>
              <a:t>kasti meetodiga ei saa aga teada, kas üldse tehakse seda, mida tarvis on</a:t>
            </a:r>
          </a:p>
          <a:p>
            <a:pPr>
              <a:buFont typeface="Wingdings" panose="05000000000000000000" pitchFamily="2" charset="2"/>
              <a:buChar char="q"/>
            </a:pPr>
            <a:r>
              <a:rPr lang="et-EE" sz="2800" dirty="0" smtClean="0"/>
              <a:t> Ükski </a:t>
            </a:r>
            <a:r>
              <a:rPr lang="et-EE" sz="2800" dirty="0"/>
              <a:t>testimismeetod ei anna täielikku kindlust ja garantiid, et vead on kõrvaldatud. </a:t>
            </a:r>
            <a:endParaRPr lang="et-EE" sz="2800" dirty="0" smtClean="0"/>
          </a:p>
          <a:p>
            <a:pPr>
              <a:buFont typeface="Wingdings" panose="05000000000000000000" pitchFamily="2" charset="2"/>
              <a:buChar char="q"/>
            </a:pPr>
            <a:r>
              <a:rPr lang="et-EE" sz="2800" dirty="0" smtClean="0"/>
              <a:t> Alati </a:t>
            </a:r>
            <a:r>
              <a:rPr lang="et-EE" sz="2800" dirty="0"/>
              <a:t>on hea, kui keegi teine (st mitte programmi koostaja) testid koostab ja testib, sest see on reeglina tulemuslikum</a:t>
            </a:r>
            <a:r>
              <a:rPr lang="et-EE" sz="2800" dirty="0" smtClean="0"/>
              <a:t>.</a:t>
            </a:r>
            <a:endParaRPr lang="et-EE" sz="2800" dirty="0"/>
          </a:p>
        </p:txBody>
      </p:sp>
    </p:spTree>
    <p:extLst>
      <p:ext uri="{BB962C8B-B14F-4D97-AF65-F5344CB8AC3E}">
        <p14:creationId xmlns:p14="http://schemas.microsoft.com/office/powerpoint/2010/main" val="1983278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Kordamine</a:t>
            </a:r>
            <a:endParaRPr lang="et-EE" b="1" dirty="0"/>
          </a:p>
        </p:txBody>
      </p:sp>
      <p:sp>
        <p:nvSpPr>
          <p:cNvPr id="3" name="Content Placeholder 2"/>
          <p:cNvSpPr>
            <a:spLocks noGrp="1"/>
          </p:cNvSpPr>
          <p:nvPr>
            <p:ph idx="1"/>
          </p:nvPr>
        </p:nvSpPr>
        <p:spPr>
          <a:xfrm>
            <a:off x="1097280" y="1845734"/>
            <a:ext cx="10058400" cy="4386390"/>
          </a:xfrm>
        </p:spPr>
        <p:txBody>
          <a:bodyPr>
            <a:normAutofit/>
          </a:bodyPr>
          <a:lstStyle/>
          <a:p>
            <a:r>
              <a:rPr lang="et-EE" b="1" dirty="0" smtClean="0"/>
              <a:t>Testimine:</a:t>
            </a:r>
          </a:p>
          <a:p>
            <a:pPr>
              <a:buFont typeface="Wingdings" panose="05000000000000000000" pitchFamily="2" charset="2"/>
              <a:buChar char="q"/>
            </a:pPr>
            <a:r>
              <a:rPr lang="et-EE" sz="2600" dirty="0" smtClean="0"/>
              <a:t> On </a:t>
            </a:r>
            <a:r>
              <a:rPr lang="et-EE" sz="2600" dirty="0"/>
              <a:t>programmist vigade otsimine. Vigu võib otsida nii programmi käivitades kui ka koodi läbi vaadates</a:t>
            </a:r>
            <a:r>
              <a:rPr lang="et-EE" sz="2600" dirty="0" smtClean="0"/>
              <a:t>.</a:t>
            </a:r>
          </a:p>
          <a:p>
            <a:pPr>
              <a:buFont typeface="Wingdings" panose="05000000000000000000" pitchFamily="2" charset="2"/>
              <a:buChar char="q"/>
            </a:pPr>
            <a:r>
              <a:rPr lang="et-EE" sz="2600" dirty="0"/>
              <a:t> </a:t>
            </a:r>
            <a:r>
              <a:rPr lang="et-EE" sz="2600" dirty="0" smtClean="0"/>
              <a:t>On arendaja ärritamine. </a:t>
            </a:r>
          </a:p>
          <a:p>
            <a:pPr>
              <a:buFont typeface="Wingdings" panose="05000000000000000000" pitchFamily="2" charset="2"/>
              <a:buChar char="q"/>
            </a:pPr>
            <a:r>
              <a:rPr lang="et-EE" sz="2600" dirty="0"/>
              <a:t> </a:t>
            </a:r>
            <a:r>
              <a:rPr lang="et-EE" sz="2600" dirty="0" smtClean="0"/>
              <a:t>Tegevus, mille käigus näidatakse, et arendaja kirjutab koodi vigadega. </a:t>
            </a:r>
          </a:p>
          <a:p>
            <a:pPr>
              <a:buFont typeface="Wingdings" panose="05000000000000000000" pitchFamily="2" charset="2"/>
              <a:buChar char="q"/>
            </a:pPr>
            <a:r>
              <a:rPr lang="et-EE" sz="2600" dirty="0"/>
              <a:t> </a:t>
            </a:r>
            <a:r>
              <a:rPr lang="et-EE" sz="2600" dirty="0" smtClean="0"/>
              <a:t>On programmist vigade vahele jätmine. </a:t>
            </a:r>
          </a:p>
          <a:p>
            <a:pPr>
              <a:buFont typeface="Wingdings" panose="05000000000000000000" pitchFamily="2" charset="2"/>
              <a:buChar char="q"/>
            </a:pPr>
            <a:r>
              <a:rPr lang="et-EE" sz="2600" dirty="0"/>
              <a:t> </a:t>
            </a:r>
            <a:r>
              <a:rPr lang="et-EE" sz="2600" dirty="0" smtClean="0"/>
              <a:t>On programmist vigade otsimine. Kui leitakse vea üles, öeldakse sellest arendajale. </a:t>
            </a:r>
          </a:p>
          <a:p>
            <a:pPr>
              <a:buFont typeface="Wingdings" panose="05000000000000000000" pitchFamily="2" charset="2"/>
              <a:buChar char="q"/>
            </a:pPr>
            <a:r>
              <a:rPr lang="et-EE" sz="2600" dirty="0"/>
              <a:t> </a:t>
            </a:r>
            <a:r>
              <a:rPr lang="et-EE" sz="2600" dirty="0" smtClean="0"/>
              <a:t>Tegevus, mille käigus saadakse teada, kui palju vigu on tarkvaras.</a:t>
            </a:r>
            <a:endParaRPr lang="et-EE" sz="2600" dirty="0"/>
          </a:p>
          <a:p>
            <a:endParaRPr lang="et-EE" dirty="0"/>
          </a:p>
        </p:txBody>
      </p:sp>
    </p:spTree>
    <p:extLst>
      <p:ext uri="{BB962C8B-B14F-4D97-AF65-F5344CB8AC3E}">
        <p14:creationId xmlns:p14="http://schemas.microsoft.com/office/powerpoint/2010/main" val="694606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Kordamine</a:t>
            </a:r>
            <a:endParaRPr lang="et-EE" b="1" dirty="0"/>
          </a:p>
        </p:txBody>
      </p:sp>
      <p:sp>
        <p:nvSpPr>
          <p:cNvPr id="3" name="Content Placeholder 2"/>
          <p:cNvSpPr>
            <a:spLocks noGrp="1"/>
          </p:cNvSpPr>
          <p:nvPr>
            <p:ph idx="1"/>
          </p:nvPr>
        </p:nvSpPr>
        <p:spPr/>
        <p:txBody>
          <a:bodyPr/>
          <a:lstStyle/>
          <a:p>
            <a:r>
              <a:rPr lang="et-EE" b="1" dirty="0"/>
              <a:t>Testimise eesmärk</a:t>
            </a:r>
            <a:r>
              <a:rPr lang="et-EE" dirty="0"/>
              <a:t> </a:t>
            </a:r>
            <a:endParaRPr lang="et-EE" dirty="0" smtClean="0"/>
          </a:p>
          <a:p>
            <a:pPr>
              <a:buFont typeface="Wingdings" panose="05000000000000000000" pitchFamily="2" charset="2"/>
              <a:buChar char="q"/>
            </a:pPr>
            <a:r>
              <a:rPr lang="et-EE" sz="3200" dirty="0"/>
              <a:t> </a:t>
            </a:r>
            <a:r>
              <a:rPr lang="et-EE" sz="3200" dirty="0" smtClean="0"/>
              <a:t>On </a:t>
            </a:r>
            <a:r>
              <a:rPr lang="et-EE" sz="3200" dirty="0"/>
              <a:t>vigade leidmine, mitte tõestamine, et vigu ei ole</a:t>
            </a:r>
            <a:r>
              <a:rPr lang="et-EE" sz="3200" dirty="0" smtClean="0"/>
              <a:t>.</a:t>
            </a:r>
          </a:p>
          <a:p>
            <a:pPr>
              <a:buFont typeface="Wingdings" panose="05000000000000000000" pitchFamily="2" charset="2"/>
              <a:buChar char="q"/>
            </a:pPr>
            <a:r>
              <a:rPr lang="et-EE" sz="3200" dirty="0"/>
              <a:t> </a:t>
            </a:r>
            <a:r>
              <a:rPr lang="et-EE" sz="3200" dirty="0" smtClean="0"/>
              <a:t>Tõestada, et vigu ei ole.</a:t>
            </a:r>
          </a:p>
          <a:p>
            <a:pPr>
              <a:buFont typeface="Wingdings" panose="05000000000000000000" pitchFamily="2" charset="2"/>
              <a:buChar char="q"/>
            </a:pPr>
            <a:r>
              <a:rPr lang="et-EE" sz="3200" dirty="0"/>
              <a:t> </a:t>
            </a:r>
            <a:r>
              <a:rPr lang="et-EE" sz="3200" dirty="0" smtClean="0"/>
              <a:t>Leida uus töökoht sõbrale. </a:t>
            </a:r>
          </a:p>
          <a:p>
            <a:pPr>
              <a:buFont typeface="Wingdings" panose="05000000000000000000" pitchFamily="2" charset="2"/>
              <a:buChar char="q"/>
            </a:pPr>
            <a:r>
              <a:rPr lang="et-EE" sz="3200" dirty="0"/>
              <a:t> </a:t>
            </a:r>
            <a:r>
              <a:rPr lang="et-EE" sz="3200" dirty="0" smtClean="0"/>
              <a:t>Segada arendustööd. </a:t>
            </a:r>
          </a:p>
          <a:p>
            <a:pPr>
              <a:buFont typeface="Wingdings" panose="05000000000000000000" pitchFamily="2" charset="2"/>
              <a:buChar char="q"/>
            </a:pPr>
            <a:r>
              <a:rPr lang="et-EE" sz="3200" dirty="0"/>
              <a:t> </a:t>
            </a:r>
            <a:r>
              <a:rPr lang="et-EE" sz="3200" dirty="0" smtClean="0"/>
              <a:t>Et arendustiimis oleks rohkem inimest. </a:t>
            </a:r>
            <a:endParaRPr lang="et-EE" sz="3200" dirty="0"/>
          </a:p>
          <a:p>
            <a:endParaRPr lang="et-EE" dirty="0"/>
          </a:p>
        </p:txBody>
      </p:sp>
    </p:spTree>
    <p:extLst>
      <p:ext uri="{BB962C8B-B14F-4D97-AF65-F5344CB8AC3E}">
        <p14:creationId xmlns:p14="http://schemas.microsoft.com/office/powerpoint/2010/main" val="15489454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Kordamine</a:t>
            </a:r>
            <a:endParaRPr lang="et-EE" b="1" dirty="0"/>
          </a:p>
        </p:txBody>
      </p:sp>
      <p:sp>
        <p:nvSpPr>
          <p:cNvPr id="3" name="Content Placeholder 2"/>
          <p:cNvSpPr>
            <a:spLocks noGrp="1"/>
          </p:cNvSpPr>
          <p:nvPr>
            <p:ph idx="1"/>
          </p:nvPr>
        </p:nvSpPr>
        <p:spPr/>
        <p:txBody>
          <a:bodyPr>
            <a:normAutofit fontScale="92500"/>
          </a:bodyPr>
          <a:lstStyle/>
          <a:p>
            <a:r>
              <a:rPr lang="et-EE" b="1" dirty="0"/>
              <a:t>Staatiline </a:t>
            </a:r>
            <a:r>
              <a:rPr lang="et-EE" b="1" dirty="0" smtClean="0"/>
              <a:t>testimine</a:t>
            </a:r>
          </a:p>
          <a:p>
            <a:pPr>
              <a:buFont typeface="Wingdings" panose="05000000000000000000" pitchFamily="2" charset="2"/>
              <a:buChar char="q"/>
            </a:pPr>
            <a:r>
              <a:rPr lang="et-EE" sz="2800" dirty="0" smtClean="0"/>
              <a:t> On arendaja töö.</a:t>
            </a:r>
          </a:p>
          <a:p>
            <a:pPr>
              <a:buFont typeface="Wingdings" panose="05000000000000000000" pitchFamily="2" charset="2"/>
              <a:buChar char="q"/>
            </a:pPr>
            <a:r>
              <a:rPr lang="et-EE" sz="2800" dirty="0"/>
              <a:t> </a:t>
            </a:r>
            <a:r>
              <a:rPr lang="et-EE" sz="2800" dirty="0" smtClean="0"/>
              <a:t>Seenior testija töö. </a:t>
            </a:r>
          </a:p>
          <a:p>
            <a:pPr>
              <a:buFont typeface="Wingdings" panose="05000000000000000000" pitchFamily="2" charset="2"/>
              <a:buChar char="q"/>
            </a:pPr>
            <a:r>
              <a:rPr lang="et-EE" sz="2800" dirty="0"/>
              <a:t> </a:t>
            </a:r>
            <a:r>
              <a:rPr lang="et-EE" sz="2800" dirty="0" smtClean="0"/>
              <a:t>On väga raske testimine, millega testijad ei taha tegeleda. </a:t>
            </a:r>
          </a:p>
          <a:p>
            <a:pPr>
              <a:buFont typeface="Wingdings" panose="05000000000000000000" pitchFamily="2" charset="2"/>
              <a:buChar char="q"/>
            </a:pPr>
            <a:r>
              <a:rPr lang="et-EE" sz="2800" dirty="0"/>
              <a:t> </a:t>
            </a:r>
            <a:r>
              <a:rPr lang="et-EE" sz="2800" dirty="0" smtClean="0"/>
              <a:t>On testimine, </a:t>
            </a:r>
            <a:r>
              <a:rPr lang="et-EE" sz="2800" dirty="0"/>
              <a:t>mille käigus programmi ei käivitata, vigu otsitakse lähtekoodis</a:t>
            </a:r>
            <a:r>
              <a:rPr lang="et-EE" sz="2800" dirty="0" smtClean="0"/>
              <a:t>.</a:t>
            </a:r>
          </a:p>
          <a:p>
            <a:pPr>
              <a:buFont typeface="Wingdings" panose="05000000000000000000" pitchFamily="2" charset="2"/>
              <a:buChar char="q"/>
            </a:pPr>
            <a:r>
              <a:rPr lang="et-EE" sz="2800" dirty="0"/>
              <a:t> </a:t>
            </a:r>
            <a:r>
              <a:rPr lang="et-EE" sz="2800" dirty="0" smtClean="0"/>
              <a:t>On testimine, mille käigus kontrollitakse programmi funktsionaalsust. </a:t>
            </a:r>
          </a:p>
          <a:p>
            <a:pPr>
              <a:buFont typeface="Wingdings" panose="05000000000000000000" pitchFamily="2" charset="2"/>
              <a:buChar char="q"/>
            </a:pPr>
            <a:r>
              <a:rPr lang="et-EE" sz="2800" dirty="0"/>
              <a:t> </a:t>
            </a:r>
            <a:r>
              <a:rPr lang="et-EE" sz="2800" dirty="0" smtClean="0"/>
              <a:t>On testimine, mille käigus kirjutatakse </a:t>
            </a:r>
            <a:r>
              <a:rPr lang="et-EE" sz="2800" dirty="0" err="1" smtClean="0"/>
              <a:t>automaattestid</a:t>
            </a:r>
            <a:r>
              <a:rPr lang="et-EE" sz="2800" dirty="0" smtClean="0"/>
              <a:t>. </a:t>
            </a:r>
            <a:endParaRPr lang="et-EE" sz="2800" dirty="0"/>
          </a:p>
        </p:txBody>
      </p:sp>
    </p:spTree>
    <p:extLst>
      <p:ext uri="{BB962C8B-B14F-4D97-AF65-F5344CB8AC3E}">
        <p14:creationId xmlns:p14="http://schemas.microsoft.com/office/powerpoint/2010/main" val="15518557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Kordamine</a:t>
            </a:r>
            <a:endParaRPr lang="et-EE" b="1" dirty="0"/>
          </a:p>
        </p:txBody>
      </p:sp>
      <p:sp>
        <p:nvSpPr>
          <p:cNvPr id="3" name="Content Placeholder 2"/>
          <p:cNvSpPr>
            <a:spLocks noGrp="1"/>
          </p:cNvSpPr>
          <p:nvPr>
            <p:ph idx="1"/>
          </p:nvPr>
        </p:nvSpPr>
        <p:spPr/>
        <p:txBody>
          <a:bodyPr/>
          <a:lstStyle/>
          <a:p>
            <a:r>
              <a:rPr lang="et-EE" b="1" dirty="0"/>
              <a:t>Dünaamiline testimine</a:t>
            </a:r>
            <a:r>
              <a:rPr lang="et-EE" dirty="0"/>
              <a:t> </a:t>
            </a:r>
            <a:endParaRPr lang="et-EE" dirty="0" smtClean="0"/>
          </a:p>
          <a:p>
            <a:pPr>
              <a:buFont typeface="Wingdings" panose="05000000000000000000" pitchFamily="2" charset="2"/>
              <a:buChar char="q"/>
            </a:pPr>
            <a:r>
              <a:rPr lang="et-EE" sz="2800" dirty="0"/>
              <a:t> </a:t>
            </a:r>
            <a:r>
              <a:rPr lang="et-EE" sz="2800" dirty="0" smtClean="0"/>
              <a:t>On dünaamiline käitumine. </a:t>
            </a:r>
          </a:p>
          <a:p>
            <a:pPr>
              <a:buFont typeface="Wingdings" panose="05000000000000000000" pitchFamily="2" charset="2"/>
              <a:buChar char="q"/>
            </a:pPr>
            <a:r>
              <a:rPr lang="et-EE" sz="2800" dirty="0"/>
              <a:t> </a:t>
            </a:r>
            <a:r>
              <a:rPr lang="et-EE" sz="2800" dirty="0" smtClean="0"/>
              <a:t>On </a:t>
            </a:r>
            <a:r>
              <a:rPr lang="et-EE" sz="2800" dirty="0"/>
              <a:t>programmi käivitamine eesmärgiga seal vigu otsida</a:t>
            </a:r>
            <a:r>
              <a:rPr lang="et-EE" sz="2800" dirty="0" smtClean="0"/>
              <a:t>.</a:t>
            </a:r>
          </a:p>
          <a:p>
            <a:pPr>
              <a:buFont typeface="Wingdings" panose="05000000000000000000" pitchFamily="2" charset="2"/>
              <a:buChar char="q"/>
            </a:pPr>
            <a:r>
              <a:rPr lang="et-EE" sz="2800" dirty="0"/>
              <a:t> </a:t>
            </a:r>
            <a:r>
              <a:rPr lang="et-EE" sz="2800" dirty="0" smtClean="0"/>
              <a:t>On koodi läbivaatamine eesmärgiga seal vigu otsida. </a:t>
            </a:r>
          </a:p>
          <a:p>
            <a:pPr>
              <a:buFont typeface="Wingdings" panose="05000000000000000000" pitchFamily="2" charset="2"/>
              <a:buChar char="q"/>
            </a:pPr>
            <a:r>
              <a:rPr lang="et-EE" sz="2800" dirty="0"/>
              <a:t> </a:t>
            </a:r>
            <a:r>
              <a:rPr lang="et-EE" sz="2800" dirty="0" smtClean="0"/>
              <a:t>On </a:t>
            </a:r>
            <a:r>
              <a:rPr lang="et-EE" sz="2800" dirty="0" err="1" smtClean="0"/>
              <a:t>automaattestide</a:t>
            </a:r>
            <a:r>
              <a:rPr lang="et-EE" sz="2800" dirty="0" smtClean="0"/>
              <a:t> kirjutamine. </a:t>
            </a:r>
          </a:p>
          <a:p>
            <a:pPr>
              <a:buFont typeface="Wingdings" panose="05000000000000000000" pitchFamily="2" charset="2"/>
              <a:buChar char="q"/>
            </a:pPr>
            <a:r>
              <a:rPr lang="et-EE" sz="2800" dirty="0"/>
              <a:t> </a:t>
            </a:r>
            <a:r>
              <a:rPr lang="et-EE" sz="2800" dirty="0" smtClean="0"/>
              <a:t>On programmi käivitamine eesmärgiga vaadata kuidas ta peab töötama.</a:t>
            </a:r>
            <a:endParaRPr lang="et-EE" sz="2800" dirty="0"/>
          </a:p>
          <a:p>
            <a:endParaRPr lang="et-EE" dirty="0"/>
          </a:p>
          <a:p>
            <a:endParaRPr lang="et-EE" dirty="0"/>
          </a:p>
        </p:txBody>
      </p:sp>
    </p:spTree>
    <p:extLst>
      <p:ext uri="{BB962C8B-B14F-4D97-AF65-F5344CB8AC3E}">
        <p14:creationId xmlns:p14="http://schemas.microsoft.com/office/powerpoint/2010/main" val="35522534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Kordamine</a:t>
            </a:r>
            <a:endParaRPr lang="et-EE" b="1" dirty="0"/>
          </a:p>
        </p:txBody>
      </p:sp>
      <p:sp>
        <p:nvSpPr>
          <p:cNvPr id="3" name="Content Placeholder 2"/>
          <p:cNvSpPr>
            <a:spLocks noGrp="1"/>
          </p:cNvSpPr>
          <p:nvPr>
            <p:ph idx="1"/>
          </p:nvPr>
        </p:nvSpPr>
        <p:spPr/>
        <p:txBody>
          <a:bodyPr/>
          <a:lstStyle/>
          <a:p>
            <a:r>
              <a:rPr lang="et-EE" b="1" dirty="0"/>
              <a:t>Edukas test</a:t>
            </a:r>
            <a:r>
              <a:rPr lang="et-EE" dirty="0"/>
              <a:t> </a:t>
            </a:r>
            <a:endParaRPr lang="et-EE" dirty="0" smtClean="0"/>
          </a:p>
          <a:p>
            <a:pPr>
              <a:buFont typeface="Wingdings" panose="05000000000000000000" pitchFamily="2" charset="2"/>
              <a:buChar char="q"/>
            </a:pPr>
            <a:r>
              <a:rPr lang="et-EE" sz="2800" dirty="0"/>
              <a:t> </a:t>
            </a:r>
            <a:r>
              <a:rPr lang="et-EE" sz="2800" dirty="0" smtClean="0"/>
              <a:t>On selline test, mis kukkus maha.</a:t>
            </a:r>
          </a:p>
          <a:p>
            <a:pPr>
              <a:buFont typeface="Wingdings" panose="05000000000000000000" pitchFamily="2" charset="2"/>
              <a:buChar char="q"/>
            </a:pPr>
            <a:r>
              <a:rPr lang="et-EE" sz="2800" dirty="0" smtClean="0"/>
              <a:t> On </a:t>
            </a:r>
            <a:r>
              <a:rPr lang="et-EE" sz="2800" dirty="0"/>
              <a:t>selline test, mis aitas leida vigu</a:t>
            </a:r>
            <a:r>
              <a:rPr lang="et-EE" sz="2800" dirty="0" smtClean="0"/>
              <a:t>.</a:t>
            </a:r>
          </a:p>
          <a:p>
            <a:pPr>
              <a:buFont typeface="Wingdings" panose="05000000000000000000" pitchFamily="2" charset="2"/>
              <a:buChar char="q"/>
            </a:pPr>
            <a:r>
              <a:rPr lang="et-EE" sz="2800" dirty="0"/>
              <a:t> </a:t>
            </a:r>
            <a:r>
              <a:rPr lang="et-EE" sz="2800" dirty="0" smtClean="0"/>
              <a:t>On selline test, mis aitas tõestada, et arendaja kirjutas vigast koodi. </a:t>
            </a:r>
          </a:p>
          <a:p>
            <a:pPr>
              <a:buFont typeface="Wingdings" panose="05000000000000000000" pitchFamily="2" charset="2"/>
              <a:buChar char="q"/>
            </a:pPr>
            <a:r>
              <a:rPr lang="et-EE" sz="2800" dirty="0"/>
              <a:t> </a:t>
            </a:r>
            <a:r>
              <a:rPr lang="et-EE" sz="2800" dirty="0" smtClean="0"/>
              <a:t>On selline test, mis läks läbi. </a:t>
            </a:r>
          </a:p>
          <a:p>
            <a:pPr>
              <a:buFont typeface="Wingdings" panose="05000000000000000000" pitchFamily="2" charset="2"/>
              <a:buChar char="q"/>
            </a:pPr>
            <a:r>
              <a:rPr lang="et-EE" sz="2800" dirty="0"/>
              <a:t> </a:t>
            </a:r>
            <a:r>
              <a:rPr lang="et-EE" sz="2800" dirty="0" smtClean="0"/>
              <a:t>On </a:t>
            </a:r>
            <a:r>
              <a:rPr lang="et-EE" sz="2800" dirty="0" err="1" smtClean="0"/>
              <a:t>automaattestide</a:t>
            </a:r>
            <a:r>
              <a:rPr lang="et-EE" sz="2800" dirty="0" smtClean="0"/>
              <a:t> kirjutamise tehnika. </a:t>
            </a:r>
          </a:p>
          <a:p>
            <a:pPr>
              <a:buFont typeface="Wingdings" panose="05000000000000000000" pitchFamily="2" charset="2"/>
              <a:buChar char="q"/>
            </a:pPr>
            <a:r>
              <a:rPr lang="et-EE" sz="2800" dirty="0"/>
              <a:t> </a:t>
            </a:r>
            <a:r>
              <a:rPr lang="et-EE" sz="2800" dirty="0" smtClean="0"/>
              <a:t>On selline testi, mida käivitas testija. </a:t>
            </a:r>
            <a:endParaRPr lang="et-EE" sz="2800" dirty="0"/>
          </a:p>
          <a:p>
            <a:endParaRPr lang="et-EE" dirty="0"/>
          </a:p>
        </p:txBody>
      </p:sp>
    </p:spTree>
    <p:extLst>
      <p:ext uri="{BB962C8B-B14F-4D97-AF65-F5344CB8AC3E}">
        <p14:creationId xmlns:p14="http://schemas.microsoft.com/office/powerpoint/2010/main" val="26288332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Kordamine</a:t>
            </a:r>
            <a:endParaRPr lang="et-EE" b="1" dirty="0"/>
          </a:p>
        </p:txBody>
      </p:sp>
      <p:sp>
        <p:nvSpPr>
          <p:cNvPr id="3" name="Content Placeholder 2"/>
          <p:cNvSpPr>
            <a:spLocks noGrp="1"/>
          </p:cNvSpPr>
          <p:nvPr>
            <p:ph idx="1"/>
          </p:nvPr>
        </p:nvSpPr>
        <p:spPr/>
        <p:txBody>
          <a:bodyPr/>
          <a:lstStyle/>
          <a:p>
            <a:r>
              <a:rPr lang="et-EE" b="1" dirty="0"/>
              <a:t>Hea test</a:t>
            </a:r>
            <a:r>
              <a:rPr lang="et-EE" dirty="0"/>
              <a:t> </a:t>
            </a:r>
            <a:endParaRPr lang="et-EE" dirty="0" smtClean="0"/>
          </a:p>
          <a:p>
            <a:pPr>
              <a:buFont typeface="Wingdings" panose="05000000000000000000" pitchFamily="2" charset="2"/>
              <a:buChar char="q"/>
            </a:pPr>
            <a:r>
              <a:rPr lang="et-EE" sz="2800" dirty="0"/>
              <a:t> </a:t>
            </a:r>
            <a:r>
              <a:rPr lang="et-EE" sz="2800" dirty="0" smtClean="0"/>
              <a:t>Avastab </a:t>
            </a:r>
            <a:r>
              <a:rPr lang="et-EE" sz="2800" dirty="0"/>
              <a:t>võimalikult palju vigu</a:t>
            </a:r>
            <a:r>
              <a:rPr lang="et-EE" sz="2800" dirty="0" smtClean="0"/>
              <a:t>.</a:t>
            </a:r>
          </a:p>
          <a:p>
            <a:pPr>
              <a:buFont typeface="Wingdings" panose="05000000000000000000" pitchFamily="2" charset="2"/>
              <a:buChar char="q"/>
            </a:pPr>
            <a:r>
              <a:rPr lang="et-EE" sz="2800" dirty="0"/>
              <a:t> </a:t>
            </a:r>
            <a:r>
              <a:rPr lang="et-EE" sz="2800" dirty="0" smtClean="0"/>
              <a:t>Kukub maha.</a:t>
            </a:r>
          </a:p>
          <a:p>
            <a:pPr>
              <a:buFont typeface="Wingdings" panose="05000000000000000000" pitchFamily="2" charset="2"/>
              <a:buChar char="q"/>
            </a:pPr>
            <a:r>
              <a:rPr lang="et-EE" sz="2800" dirty="0"/>
              <a:t> </a:t>
            </a:r>
            <a:r>
              <a:rPr lang="et-EE" sz="2800" dirty="0" smtClean="0"/>
              <a:t>Kunagi ei kuku maha. </a:t>
            </a:r>
          </a:p>
          <a:p>
            <a:pPr>
              <a:buFont typeface="Wingdings" panose="05000000000000000000" pitchFamily="2" charset="2"/>
              <a:buChar char="q"/>
            </a:pPr>
            <a:r>
              <a:rPr lang="et-EE" sz="2800" dirty="0"/>
              <a:t> </a:t>
            </a:r>
            <a:r>
              <a:rPr lang="et-EE" sz="2800" dirty="0" smtClean="0"/>
              <a:t>Tõestab, et tarkvara on vigu täis. </a:t>
            </a:r>
          </a:p>
          <a:p>
            <a:pPr>
              <a:buFont typeface="Wingdings" panose="05000000000000000000" pitchFamily="2" charset="2"/>
              <a:buChar char="q"/>
            </a:pPr>
            <a:r>
              <a:rPr lang="et-EE" sz="2800" dirty="0"/>
              <a:t> </a:t>
            </a:r>
            <a:r>
              <a:rPr lang="et-EE" sz="2800" dirty="0" smtClean="0"/>
              <a:t>Ei tõesta midagi. </a:t>
            </a:r>
          </a:p>
          <a:p>
            <a:pPr>
              <a:buFont typeface="Wingdings" panose="05000000000000000000" pitchFamily="2" charset="2"/>
              <a:buChar char="q"/>
            </a:pPr>
            <a:r>
              <a:rPr lang="et-EE" sz="2800" dirty="0"/>
              <a:t> </a:t>
            </a:r>
            <a:r>
              <a:rPr lang="et-EE" sz="2800" dirty="0" smtClean="0"/>
              <a:t>Tõestab seda, et tarkvara saab kliendile üle anda.</a:t>
            </a:r>
            <a:endParaRPr lang="et-EE" sz="2800" dirty="0"/>
          </a:p>
          <a:p>
            <a:endParaRPr lang="et-EE" dirty="0"/>
          </a:p>
        </p:txBody>
      </p:sp>
    </p:spTree>
    <p:extLst>
      <p:ext uri="{BB962C8B-B14F-4D97-AF65-F5344CB8AC3E}">
        <p14:creationId xmlns:p14="http://schemas.microsoft.com/office/powerpoint/2010/main" val="16725442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b="1" dirty="0" smtClean="0"/>
              <a:t>Jäta meelde!</a:t>
            </a:r>
            <a:endParaRPr lang="et-EE" b="1" dirty="0"/>
          </a:p>
        </p:txBody>
      </p:sp>
      <p:sp>
        <p:nvSpPr>
          <p:cNvPr id="3" name="Content Placeholder 2"/>
          <p:cNvSpPr>
            <a:spLocks noGrp="1"/>
          </p:cNvSpPr>
          <p:nvPr>
            <p:ph idx="1"/>
          </p:nvPr>
        </p:nvSpPr>
        <p:spPr/>
        <p:txBody>
          <a:bodyPr/>
          <a:lstStyle/>
          <a:p>
            <a:r>
              <a:rPr lang="et-EE" sz="4400" b="1" dirty="0"/>
              <a:t>E. W. Dijkstra</a:t>
            </a:r>
            <a:r>
              <a:rPr lang="et-EE" sz="4400" dirty="0"/>
              <a:t> kirjutas 1972 aastal: </a:t>
            </a:r>
            <a:r>
              <a:rPr lang="et-EE" sz="4400" i="1" dirty="0"/>
              <a:t>"Programmi testimise abil saab näidata, et programmis on vigu, kuid ei saa tõestada vigade puudumist."</a:t>
            </a:r>
            <a:endParaRPr lang="et-EE" sz="4400" dirty="0"/>
          </a:p>
          <a:p>
            <a:endParaRPr lang="et-EE" dirty="0"/>
          </a:p>
        </p:txBody>
      </p:sp>
    </p:spTree>
    <p:extLst>
      <p:ext uri="{BB962C8B-B14F-4D97-AF65-F5344CB8AC3E}">
        <p14:creationId xmlns:p14="http://schemas.microsoft.com/office/powerpoint/2010/main" val="298823367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170</TotalTime>
  <Words>1489</Words>
  <Application>Microsoft Office PowerPoint</Application>
  <PresentationFormat>Widescreen</PresentationFormat>
  <Paragraphs>143</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Calibri</vt:lpstr>
      <vt:lpstr>Calibri Light</vt:lpstr>
      <vt:lpstr>Wingdings</vt:lpstr>
      <vt:lpstr>Retrospect</vt:lpstr>
      <vt:lpstr>Funktsionaalne testimine</vt:lpstr>
      <vt:lpstr>Testid</vt:lpstr>
      <vt:lpstr>Kordamine</vt:lpstr>
      <vt:lpstr>Kordamine</vt:lpstr>
      <vt:lpstr>Kordamine</vt:lpstr>
      <vt:lpstr>Kordamine</vt:lpstr>
      <vt:lpstr>Kordamine</vt:lpstr>
      <vt:lpstr>Kordamine</vt:lpstr>
      <vt:lpstr>Jäta meelde!</vt:lpstr>
      <vt:lpstr>Funktsionaalne testimine</vt:lpstr>
      <vt:lpstr>Ekvivalentsiklassid</vt:lpstr>
      <vt:lpstr>PowerPoint Presentation</vt:lpstr>
      <vt:lpstr>PowerPoint Presentation</vt:lpstr>
      <vt:lpstr>PowerPoint Presentation</vt:lpstr>
      <vt:lpstr>PowerPoint Presentation</vt:lpstr>
      <vt:lpstr>Erinevad ekvivalentsiklasside tüübid</vt:lpstr>
      <vt:lpstr>PowerPoint Presentation</vt:lpstr>
      <vt:lpstr>Ekvivalentsiklassid.Näide</vt:lpstr>
      <vt:lpstr>Ekvivalentsiklassid. Näide 2</vt:lpstr>
      <vt:lpstr>Ekvivalentsiklassid. Näide 2</vt:lpstr>
      <vt:lpstr>Piirolukorrad</vt:lpstr>
      <vt:lpstr>Soovitused</vt:lpstr>
      <vt:lpstr>Funktsionaalse testimise etapid: </vt:lpstr>
      <vt:lpstr>Kokkuvõte funktsionaalsest testimisest ekvivalentsiklasside ja piirjuhtude põhjal </vt:lpstr>
      <vt:lpstr>Kokkuvõte funktsionaalsest testimisest ekvivalentsiklasside ja piirjuhtude põhjal </vt:lpstr>
      <vt:lpstr>Üldine kokkuvõtte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Jekaterina Ivask</dc:creator>
  <cp:lastModifiedBy>Jekaterina Ivask</cp:lastModifiedBy>
  <cp:revision>111</cp:revision>
  <dcterms:created xsi:type="dcterms:W3CDTF">2013-11-06T21:01:13Z</dcterms:created>
  <dcterms:modified xsi:type="dcterms:W3CDTF">2014-11-06T15:35:18Z</dcterms:modified>
</cp:coreProperties>
</file>