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0080625" cy="7559675" type="screen4x3"/>
  <p:notesSz cx="7559675" cy="10691813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918" y="-7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t-E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t-E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t-E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205FF02-77C0-4948-929E-B01595543D56}" type="slidenum">
              <a:t>‹#›</a:t>
            </a:fld>
            <a:endParaRPr lang="et-E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171115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t-EE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75573DD-626C-4576-90D0-665B46A1E535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45256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t-EE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E602820-72CF-4A91-B367-8C8A5C81556A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47462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3CA321-2BB8-4041-B66B-C97B4CF9A1A5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45113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DAB61F-609B-41A2-B375-9735E28BFD89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33540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52DA54-9050-4EE3-AEF7-879F7A7E3CAB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49031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20DEBC9-1257-4E9C-AB14-FCCF03778A96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2090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E23999F-77A4-41A2-8895-55A49B8E9C5F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63374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A0AEEF-C875-4D14-AC2A-44C67F5EE8F8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16773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330474-7785-4855-8728-6FF5528901B8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40276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EB235CB-7B15-4BFC-910E-394A758B6411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10614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F8BDF1A-EC80-490A-8BC4-45B6F5A3A03F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4535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6F842E-D3A3-4102-AC37-0B0C5E0EA2CA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68831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t-E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88700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679F95CD-C7F2-413C-A9B9-AF661037BC6C}" type="slidenum"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et-EE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et-EE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Tarkvara tehnika ja standardid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503999" y="1769040"/>
            <a:ext cx="8870040" cy="438444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et-EE"/>
              <a:t>Testimine</a:t>
            </a:r>
          </a:p>
          <a:p>
            <a:pPr marL="0" lvl="0" indent="0" algn="ctr">
              <a:buNone/>
            </a:pPr>
            <a:r>
              <a:rPr lang="et-EE"/>
              <a:t>Harjutus 5.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airbaltic.com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Maksmisega riskid</a:t>
            </a:r>
          </a:p>
          <a:p>
            <a:pPr lvl="0"/>
            <a:r>
              <a:rPr lang="et-EE"/>
              <a:t>Otsinguga riskid</a:t>
            </a:r>
          </a:p>
          <a:p>
            <a:pPr lvl="0"/>
            <a:r>
              <a:rPr lang="et-EE"/>
              <a:t>Süsteemi töökiirus</a:t>
            </a:r>
          </a:p>
          <a:p>
            <a:pPr lvl="0"/>
            <a:r>
              <a:rPr lang="et-EE"/>
              <a:t>Süsteemi töökindlus</a:t>
            </a:r>
          </a:p>
          <a:p>
            <a:pPr lvl="0"/>
            <a:r>
              <a:rPr lang="et-EE"/>
              <a:t>Õige informatsioon lennu ja kohtade kohta</a:t>
            </a:r>
          </a:p>
          <a:p>
            <a:pPr lvl="0"/>
            <a:r>
              <a:rPr lang="et-EE"/>
              <a:t>Keeruline süsteemi loogika</a:t>
            </a:r>
          </a:p>
          <a:p>
            <a:pPr lvl="0"/>
            <a:r>
              <a:rPr lang="et-EE"/>
              <a:t>Ei saa pileteid broneerida</a:t>
            </a:r>
          </a:p>
          <a:p>
            <a:pPr lvl="0"/>
            <a:r>
              <a:rPr lang="et-EE"/>
              <a:t>Kampaania korral valed hinnad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Google.com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endParaRPr lang="et-E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e-mail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endParaRPr lang="et-E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ois.ttu.ee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endParaRPr lang="et-E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Ülesanne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Jagage gruppideks 2-3 inimest</a:t>
            </a:r>
          </a:p>
          <a:p>
            <a:pPr lvl="0"/>
            <a:r>
              <a:rPr lang="et-EE"/>
              <a:t>Võtke oma projekt, võib ka mitu. Pange riskid kirja</a:t>
            </a:r>
          </a:p>
          <a:p>
            <a:pPr lvl="0"/>
            <a:r>
              <a:rPr lang="et-EE"/>
              <a:t>Esita klassile</a:t>
            </a:r>
          </a:p>
          <a:p>
            <a:pPr lvl="0"/>
            <a:r>
              <a:rPr lang="et-EE"/>
              <a:t>Klass kommenteerib ja paneb endale kirja, mille peale ise pole tulnud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Ülesanne 2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Kirja pandud tudengi poolt valitud süsteemi kohta riskid</a:t>
            </a:r>
          </a:p>
          <a:p>
            <a:pPr lvl="0"/>
            <a:r>
              <a:rPr lang="et-EE"/>
              <a:t>Panna kirja 10. riskipõhilist vastuvõtuteste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Ajalugu	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 dirty="0"/>
              <a:t>1981 NEC (</a:t>
            </a:r>
            <a:r>
              <a:rPr lang="et-EE" dirty="0" err="1"/>
              <a:t>Nippon</a:t>
            </a:r>
            <a:r>
              <a:rPr lang="et-EE" dirty="0"/>
              <a:t> </a:t>
            </a:r>
            <a:r>
              <a:rPr lang="et-EE" dirty="0" err="1"/>
              <a:t>Electric</a:t>
            </a:r>
            <a:r>
              <a:rPr lang="et-EE" dirty="0"/>
              <a:t> Corporation) Jaapani ettevõtte, mis toodab elektroonikat, arvuteid ja telekommunikatsiooni soovis, et arendajad ja projektijuhid õpiksid teiste vigadest. NEC kirjutas valmis raamatu, kus olid esitatud vead ja nende lahendused.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251999"/>
            <a:ext cx="9071640" cy="1727637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 sz="3200" b="1" dirty="0"/>
              <a:t>Therac</a:t>
            </a:r>
            <a:r>
              <a:rPr lang="et-EE" sz="2600" b="1" dirty="0">
                <a:solidFill>
                  <a:srgbClr val="FFFFFF"/>
                </a:solidFill>
                <a:ea typeface="ＭＳ Ｐゴシック" pitchFamily="2"/>
              </a:rPr>
              <a:t>-</a:t>
            </a:r>
            <a:r>
              <a:rPr lang="et-EE" sz="3200" b="1" dirty="0"/>
              <a:t>25 </a:t>
            </a:r>
            <a: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  <a:t>- 1982 aastal</a:t>
            </a:r>
            <a:b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</a:br>
            <a: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  <a:t>6 surmajuhtumit kiirituse üledoosist</a:t>
            </a:r>
            <a:b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</a:br>
            <a: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  <a:t>Kõige suurem </a:t>
            </a:r>
            <a:r>
              <a:rPr lang="et-EE" sz="3200" dirty="0" err="1">
                <a:effectLst>
                  <a:outerShdw dist="17961" dir="2700000">
                    <a:scrgbClr r="0" g="0" b="0"/>
                  </a:outerShdw>
                </a:effectLst>
              </a:rPr>
              <a:t>bugi</a:t>
            </a:r>
            <a: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  <a:t> arvuti kasutamisel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655936" y="2051645"/>
            <a:ext cx="6840760" cy="506589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223920"/>
            <a:ext cx="9071640" cy="14173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 sz="3600" b="1" dirty="0">
                <a:solidFill>
                  <a:schemeClr val="tx1"/>
                </a:solidFill>
                <a:ea typeface="ＭＳ Ｐゴシック" pitchFamily="2"/>
              </a:rPr>
              <a:t>Mars </a:t>
            </a:r>
            <a:r>
              <a:rPr lang="et-EE" sz="3600" b="1" dirty="0" err="1">
                <a:solidFill>
                  <a:schemeClr val="tx1"/>
                </a:solidFill>
                <a:ea typeface="ＭＳ Ｐゴシック" pitchFamily="2"/>
              </a:rPr>
              <a:t>Climate</a:t>
            </a:r>
            <a:r>
              <a:rPr lang="et-EE" sz="3600" b="1" dirty="0">
                <a:solidFill>
                  <a:schemeClr val="tx1"/>
                </a:solidFill>
                <a:ea typeface="ＭＳ Ｐゴシック" pitchFamily="2"/>
              </a:rPr>
              <a:t> </a:t>
            </a:r>
            <a:r>
              <a:rPr lang="et-EE" sz="3600" b="1" dirty="0" err="1">
                <a:solidFill>
                  <a:schemeClr val="tx1"/>
                </a:solidFill>
                <a:ea typeface="ＭＳ Ｐゴシック" pitchFamily="2"/>
              </a:rPr>
              <a:t>Orbiter</a:t>
            </a:r>
            <a:r>
              <a:rPr lang="et-EE" sz="3200" dirty="0">
                <a:solidFill>
                  <a:schemeClr val="tx1"/>
                </a:solidFill>
                <a:ea typeface="ＭＳ Ｐゴシック" pitchFamily="2"/>
              </a:rPr>
              <a:t> - 08.09.1999 aastal</a:t>
            </a:r>
            <a:br>
              <a:rPr lang="et-EE" sz="3200" dirty="0">
                <a:solidFill>
                  <a:schemeClr val="tx1"/>
                </a:solidFill>
                <a:ea typeface="ＭＳ Ｐゴシック" pitchFamily="2"/>
              </a:rPr>
            </a:br>
            <a:r>
              <a:rPr lang="et-EE" sz="3200" dirty="0">
                <a:solidFill>
                  <a:schemeClr val="tx1"/>
                </a:solidFill>
                <a:ea typeface="ＭＳ Ｐゴシック" pitchFamily="2"/>
              </a:rPr>
              <a:t>Ameerikas ja Inglismaal on erinev mõõtühikute süsteem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446161" y="1768679"/>
            <a:ext cx="7050535" cy="5323526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187200"/>
            <a:ext cx="9071640" cy="24274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>
              <a:buNone/>
            </a:pPr>
            <a:r>
              <a:rPr lang="et-EE" sz="3200" b="1" dirty="0"/>
              <a:t>Genesis </a:t>
            </a:r>
            <a:r>
              <a:rPr lang="et-EE" sz="3200" b="1" dirty="0" err="1"/>
              <a:t>Space</a:t>
            </a:r>
            <a:r>
              <a:rPr lang="et-EE" sz="3200" b="1" dirty="0"/>
              <a:t> </a:t>
            </a:r>
            <a:r>
              <a:rPr lang="et-EE" sz="3200" b="1" dirty="0" err="1"/>
              <a:t>Capsule</a:t>
            </a:r>
            <a:r>
              <a:rPr lang="et-EE" sz="2800" dirty="0"/>
              <a:t/>
            </a:r>
            <a:br>
              <a:rPr lang="et-EE" sz="2800" dirty="0"/>
            </a:br>
            <a:r>
              <a:rPr lang="et-EE" sz="2800" dirty="0"/>
              <a:t>2001 oli ära saadetud 2004 põrkas kokku maapinnaga. Miks? </a:t>
            </a:r>
            <a:br>
              <a:rPr lang="et-EE" sz="2800" dirty="0"/>
            </a:br>
            <a:r>
              <a:rPr lang="et-EE" sz="2800" dirty="0"/>
              <a:t>Aeglustusandurid, kiirendusmõõturid - kõik olid paigaldatud tagurpidi. Autopiloot ei saanud aru, et ta oli tabanud atmosfäär ja tema ette jõudis maapind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0000" y="2767819"/>
            <a:ext cx="7848664" cy="4504181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7786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Riskid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368000"/>
            <a:ext cx="8870040" cy="478548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Ebasoodne olukord tootmis-, äri- või muus tegevuses. Ebasoodne olukord on siis:</a:t>
            </a:r>
          </a:p>
          <a:p>
            <a:pPr lvl="1" rtl="0" hangingPunct="0"/>
            <a:r>
              <a:rPr lang="et-EE"/>
              <a:t>Jäänud saatmata tulu või kasumi</a:t>
            </a:r>
          </a:p>
          <a:p>
            <a:pPr lvl="1" rtl="0" hangingPunct="0"/>
            <a:r>
              <a:rPr lang="et-EE"/>
              <a:t>Kahjum</a:t>
            </a:r>
          </a:p>
          <a:p>
            <a:pPr lvl="1" rtl="0" hangingPunct="0"/>
            <a:r>
              <a:rPr lang="et-EE"/>
              <a:t>Tulemuste puudus</a:t>
            </a:r>
          </a:p>
          <a:p>
            <a:pPr lvl="1" rtl="0" hangingPunct="0"/>
            <a:r>
              <a:rPr lang="et-EE"/>
              <a:t>Sündmus, mis võib põhjustada kahjumi või saatmata jäänud tulu tulevikus</a:t>
            </a:r>
          </a:p>
          <a:p>
            <a:pPr lvl="0"/>
            <a:endParaRPr lang="et-E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 dirty="0"/>
              <a:t>Riskid üldiselt on: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547589"/>
            <a:ext cx="8870040" cy="5323165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 dirty="0"/>
              <a:t>Tehnoloogilised ohud</a:t>
            </a:r>
          </a:p>
          <a:p>
            <a:pPr lvl="0"/>
            <a:r>
              <a:rPr lang="et-EE" dirty="0"/>
              <a:t>Looduslikud ohud</a:t>
            </a:r>
          </a:p>
          <a:p>
            <a:pPr lvl="0"/>
            <a:r>
              <a:rPr lang="et-EE" dirty="0"/>
              <a:t>Segatud ohud</a:t>
            </a:r>
          </a:p>
          <a:p>
            <a:pPr lvl="0"/>
            <a:r>
              <a:rPr lang="et-EE" dirty="0"/>
              <a:t>Poliitilised riskid</a:t>
            </a:r>
          </a:p>
          <a:p>
            <a:pPr lvl="0"/>
            <a:r>
              <a:rPr lang="et-EE" dirty="0"/>
              <a:t>Sotsiaalsed riskid</a:t>
            </a:r>
          </a:p>
          <a:p>
            <a:pPr lvl="0"/>
            <a:r>
              <a:rPr lang="et-EE" dirty="0"/>
              <a:t>Keskkonna riskid</a:t>
            </a:r>
          </a:p>
          <a:p>
            <a:pPr lvl="0"/>
            <a:r>
              <a:rPr lang="et-EE" dirty="0"/>
              <a:t>Kaubanduslikud riskid</a:t>
            </a:r>
          </a:p>
          <a:p>
            <a:pPr lvl="0"/>
            <a:r>
              <a:rPr lang="et-EE" dirty="0"/>
              <a:t>Riskid seotud töötaja kompetentsusega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Interneti pood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Vale ettekujundus, et teie olete üksinda turul</a:t>
            </a:r>
          </a:p>
          <a:p>
            <a:pPr lvl="0"/>
            <a:r>
              <a:rPr lang="et-EE"/>
              <a:t>Tehnilised rikked</a:t>
            </a:r>
          </a:p>
          <a:p>
            <a:pPr lvl="0"/>
            <a:r>
              <a:rPr lang="et-EE"/>
              <a:t>Kohaletoimetamise tõrge</a:t>
            </a:r>
          </a:p>
          <a:p>
            <a:pPr lvl="0"/>
            <a:r>
              <a:rPr lang="et-EE"/>
              <a:t>Kas teie tarnija on kompetentne</a:t>
            </a:r>
          </a:p>
          <a:p>
            <a:pPr lvl="0"/>
            <a:r>
              <a:rPr lang="et-EE"/>
              <a:t>Tootel puudub kirjeldus</a:t>
            </a:r>
          </a:p>
          <a:p>
            <a:pPr lvl="0"/>
            <a:r>
              <a:rPr lang="et-EE"/>
              <a:t>Maksmine teise kontole</a:t>
            </a:r>
          </a:p>
          <a:p>
            <a:pPr lvl="0"/>
            <a:r>
              <a:rPr lang="et-EE"/>
              <a:t>Maksmine ebaõnnestus</a:t>
            </a:r>
          </a:p>
          <a:p>
            <a:pPr lvl="0"/>
            <a:endParaRPr lang="et-E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Interneti pood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71096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Tooted pole inimestele vajalikud</a:t>
            </a:r>
          </a:p>
          <a:p>
            <a:pPr lvl="0"/>
            <a:r>
              <a:rPr lang="et-EE"/>
              <a:t>Süsteem ei ole turvaline – keegi saab muuta toote hindu või maksmist suunata oma kontole</a:t>
            </a:r>
          </a:p>
          <a:p>
            <a:pPr lvl="0"/>
            <a:r>
              <a:rPr lang="et-EE"/>
              <a:t>Ei ava mõnedes browserites</a:t>
            </a:r>
          </a:p>
          <a:p>
            <a:pPr lvl="0"/>
            <a:r>
              <a:rPr lang="et-EE"/>
              <a:t>Toote otsing ei tööta korrektselt</a:t>
            </a:r>
          </a:p>
          <a:p>
            <a:pPr lvl="0"/>
            <a:r>
              <a:rPr lang="et-EE"/>
              <a:t>Keeruline loogika</a:t>
            </a:r>
          </a:p>
          <a:p>
            <a:pPr lvl="0"/>
            <a:r>
              <a:rPr lang="et-EE"/>
              <a:t>Ülekoormusega probleemid</a:t>
            </a:r>
          </a:p>
          <a:p>
            <a:pPr lvl="0"/>
            <a:r>
              <a:rPr lang="et-EE"/>
              <a:t>Aeglane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255</Words>
  <Application>Microsoft Office PowerPoint</Application>
  <PresentationFormat>On-screen Show (4:3)</PresentationFormat>
  <Paragraphs>59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</vt:lpstr>
      <vt:lpstr>Tarkvara tehnika ja standardid</vt:lpstr>
      <vt:lpstr>Ajalugu </vt:lpstr>
      <vt:lpstr>Therac-25 - 1982 aastal 6 surmajuhtumit kiirituse üledoosist Kõige suurem bugi arvuti kasutamisel</vt:lpstr>
      <vt:lpstr>Mars Climate Orbiter - 08.09.1999 aastal Ameerikas ja Inglismaal on erinev mõõtühikute süsteem</vt:lpstr>
      <vt:lpstr>Genesis Space Capsule 2001 oli ära saadetud 2004 põrkas kokku maapinnaga. Miks?  Aeglustusandurid, kiirendusmõõturid - kõik olid paigaldatud tagurpidi. Autopiloot ei saanud aru, et ta oli tabanud atmosfäär ja tema ette jõudis maapind</vt:lpstr>
      <vt:lpstr>Riskid</vt:lpstr>
      <vt:lpstr>Riskid üldiselt on:</vt:lpstr>
      <vt:lpstr>Interneti pood</vt:lpstr>
      <vt:lpstr>Interneti pood</vt:lpstr>
      <vt:lpstr>airbaltic.com</vt:lpstr>
      <vt:lpstr>Google.com</vt:lpstr>
      <vt:lpstr>e-mail</vt:lpstr>
      <vt:lpstr>ois.ttu.ee</vt:lpstr>
      <vt:lpstr>Ülesanne</vt:lpstr>
      <vt:lpstr>Ülesanne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Tarkvara tehnika ja standardid</dc:title>
  <dc:creator>Jekaterina Ivask</dc:creator>
  <cp:lastModifiedBy>Jekaterina Ivask</cp:lastModifiedBy>
  <cp:revision>32</cp:revision>
  <dcterms:created xsi:type="dcterms:W3CDTF">2013-10-03T09:08:09Z</dcterms:created>
  <dcterms:modified xsi:type="dcterms:W3CDTF">2013-10-03T10:03:24Z</dcterms:modified>
</cp:coreProperties>
</file>