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7" r:id="rId7"/>
    <p:sldId id="264" r:id="rId8"/>
    <p:sldId id="268" r:id="rId9"/>
    <p:sldId id="265" r:id="rId10"/>
    <p:sldId id="266" r:id="rId11"/>
    <p:sldId id="260" r:id="rId12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84341-9B40-48B1-AE9D-5CFAF6AA91E6}" type="datetimeFigureOut">
              <a:rPr lang="et-EE" smtClean="0"/>
              <a:t>28.11.2013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EE24F-DAF1-429A-86FB-4B26037DFCE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809112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84341-9B40-48B1-AE9D-5CFAF6AA91E6}" type="datetimeFigureOut">
              <a:rPr lang="et-EE" smtClean="0"/>
              <a:t>28.11.2013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EE24F-DAF1-429A-86FB-4B26037DFCE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606184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84341-9B40-48B1-AE9D-5CFAF6AA91E6}" type="datetimeFigureOut">
              <a:rPr lang="et-EE" smtClean="0"/>
              <a:t>28.11.2013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EE24F-DAF1-429A-86FB-4B26037DFCE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118346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84341-9B40-48B1-AE9D-5CFAF6AA91E6}" type="datetimeFigureOut">
              <a:rPr lang="et-EE" smtClean="0"/>
              <a:t>28.11.2013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EE24F-DAF1-429A-86FB-4B26037DFCE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320265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84341-9B40-48B1-AE9D-5CFAF6AA91E6}" type="datetimeFigureOut">
              <a:rPr lang="et-EE" smtClean="0"/>
              <a:t>28.11.2013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EE24F-DAF1-429A-86FB-4B26037DFCE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594000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84341-9B40-48B1-AE9D-5CFAF6AA91E6}" type="datetimeFigureOut">
              <a:rPr lang="et-EE" smtClean="0"/>
              <a:t>28.11.2013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EE24F-DAF1-429A-86FB-4B26037DFCE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251071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84341-9B40-48B1-AE9D-5CFAF6AA91E6}" type="datetimeFigureOut">
              <a:rPr lang="et-EE" smtClean="0"/>
              <a:t>28.11.2013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EE24F-DAF1-429A-86FB-4B26037DFCE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057991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84341-9B40-48B1-AE9D-5CFAF6AA91E6}" type="datetimeFigureOut">
              <a:rPr lang="et-EE" smtClean="0"/>
              <a:t>28.11.2013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EE24F-DAF1-429A-86FB-4B26037DFCE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337292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84341-9B40-48B1-AE9D-5CFAF6AA91E6}" type="datetimeFigureOut">
              <a:rPr lang="et-EE" smtClean="0"/>
              <a:t>28.11.2013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EE24F-DAF1-429A-86FB-4B26037DFCE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413210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84341-9B40-48B1-AE9D-5CFAF6AA91E6}" type="datetimeFigureOut">
              <a:rPr lang="et-EE" smtClean="0"/>
              <a:t>28.11.2013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EE24F-DAF1-429A-86FB-4B26037DFCE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777657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84341-9B40-48B1-AE9D-5CFAF6AA91E6}" type="datetimeFigureOut">
              <a:rPr lang="et-EE" smtClean="0"/>
              <a:t>28.11.2013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EE24F-DAF1-429A-86FB-4B26037DFCE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163484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384341-9B40-48B1-AE9D-5CFAF6AA91E6}" type="datetimeFigureOut">
              <a:rPr lang="et-EE" smtClean="0"/>
              <a:t>28.11.2013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DEE24F-DAF1-429A-86FB-4B26037DFCE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419192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deepthought.ttu.ee/users/tepandi/pdf/tk-praks-maksumuse_hinnang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dirty="0" smtClean="0"/>
              <a:t>Tarkvara arenduse mahu hinnang</a:t>
            </a:r>
            <a:endParaRPr lang="et-E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t-EE" dirty="0" smtClean="0"/>
              <a:t>Jekaterina Ivask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0483723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Kuidas töötab?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Tiimi liige või liikmed, kellel on kõige väiksem või/ja suurem number seletavad oma valikut</a:t>
            </a:r>
          </a:p>
          <a:p>
            <a:r>
              <a:rPr lang="et-EE" dirty="0" smtClean="0"/>
              <a:t>Tehakse uus hindamise ring</a:t>
            </a:r>
          </a:p>
          <a:p>
            <a:r>
              <a:rPr lang="et-EE" dirty="0" smtClean="0"/>
              <a:t>Kui konsensusele ei jõuta ka järgmise hindamisega, siis tehakse nii palju kordi kuni kõik tiimi liikmed jõuavad kokkuleppele</a:t>
            </a:r>
          </a:p>
          <a:p>
            <a:pPr marL="0" indent="0">
              <a:buNone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6728292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Mida saame, kui hinnang on käes?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Saame anda hinnangut projektile või projekti osale.</a:t>
            </a:r>
          </a:p>
          <a:p>
            <a:r>
              <a:rPr lang="et-EE" dirty="0" smtClean="0"/>
              <a:t>Selle jaoks kasutame näiteks COCOMO</a:t>
            </a:r>
          </a:p>
          <a:p>
            <a:r>
              <a:rPr lang="et-EE" dirty="0" smtClean="0"/>
              <a:t>Ülesanne: </a:t>
            </a:r>
          </a:p>
          <a:p>
            <a:pPr marL="0" indent="0">
              <a:buNone/>
            </a:pPr>
            <a:r>
              <a:rPr lang="et-EE" dirty="0" smtClean="0">
                <a:hlinkClick r:id="rId2"/>
              </a:rPr>
              <a:t>http://deepthought.ttu.ee/users/tepandi/pdf/tk-praks-maksumuse_hinnang.pdf</a:t>
            </a:r>
            <a:endParaRPr lang="et-EE" dirty="0" smtClean="0"/>
          </a:p>
          <a:p>
            <a:pPr marL="0" indent="0">
              <a:buNone/>
            </a:pPr>
            <a:r>
              <a:rPr lang="et-EE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967294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Projektiplaan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Sisu haldamise planeerimine</a:t>
            </a:r>
          </a:p>
          <a:p>
            <a:r>
              <a:rPr lang="et-EE" dirty="0" smtClean="0"/>
              <a:t>Rollide planeerimine</a:t>
            </a:r>
          </a:p>
          <a:p>
            <a:r>
              <a:rPr lang="et-EE" dirty="0" smtClean="0"/>
              <a:t>Konfiguratsiooni haldamise planeerimine</a:t>
            </a:r>
          </a:p>
          <a:p>
            <a:r>
              <a:rPr lang="et-EE" dirty="0" smtClean="0"/>
              <a:t>Tarkvara kvaliteedi haldamise planeerimine</a:t>
            </a:r>
          </a:p>
          <a:p>
            <a:r>
              <a:rPr lang="et-EE" dirty="0" smtClean="0"/>
              <a:t>Projekti osadeks lahti löömine ja planeerimine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2593198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2656"/>
            <a:ext cx="9116521" cy="57710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352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Edasi?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Projektiplaan osadeks löödud. Mida edasi?</a:t>
            </a:r>
          </a:p>
          <a:p>
            <a:endParaRPr lang="et-EE" dirty="0"/>
          </a:p>
          <a:p>
            <a:r>
              <a:rPr lang="et-EE" dirty="0" smtClean="0"/>
              <a:t>Nõudmised iga osa jaoks. </a:t>
            </a:r>
          </a:p>
          <a:p>
            <a:endParaRPr lang="et-EE" dirty="0"/>
          </a:p>
          <a:p>
            <a:r>
              <a:rPr lang="et-EE" dirty="0" smtClean="0"/>
              <a:t>Nõudmiste hindamine.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552596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Nõudmiste hindamine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t-EE" dirty="0" smtClean="0"/>
              <a:t>A</a:t>
            </a:r>
            <a:r>
              <a:rPr lang="en-US" dirty="0" err="1" smtClean="0"/>
              <a:t>lso</a:t>
            </a:r>
            <a:r>
              <a:rPr lang="en-US" dirty="0" smtClean="0"/>
              <a:t> called Scrum poker, is a consensus-based technique for estimating, mostly used to estimate effort or relative size of user stories in software development</a:t>
            </a:r>
            <a:endParaRPr lang="et-EE" dirty="0" smtClean="0"/>
          </a:p>
          <a:p>
            <a:r>
              <a:rPr lang="en-US" dirty="0" smtClean="0"/>
              <a:t>It is a variation of the Wideband Delphi method</a:t>
            </a:r>
            <a:endParaRPr lang="et-EE" dirty="0" smtClean="0"/>
          </a:p>
          <a:p>
            <a:r>
              <a:rPr lang="en-US" dirty="0" smtClean="0"/>
              <a:t>It is most commonly used in agile software development, in particular the Extreme Programming methodology</a:t>
            </a:r>
            <a:endParaRPr lang="et-EE" dirty="0" smtClean="0"/>
          </a:p>
          <a:p>
            <a:pPr marL="0" indent="0">
              <a:buNone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474529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 smtClean="0"/>
              <a:t>Planning</a:t>
            </a:r>
            <a:r>
              <a:rPr lang="et-EE" dirty="0" smtClean="0"/>
              <a:t> </a:t>
            </a:r>
            <a:r>
              <a:rPr lang="et-EE" dirty="0" err="1" smtClean="0"/>
              <a:t>pocker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Tegemist</a:t>
            </a:r>
            <a:r>
              <a:rPr lang="en-US" dirty="0" smtClean="0"/>
              <a:t> on </a:t>
            </a:r>
            <a:r>
              <a:rPr lang="en-US" dirty="0" err="1" smtClean="0"/>
              <a:t>kokkuleppel</a:t>
            </a:r>
            <a:r>
              <a:rPr lang="en-US" dirty="0" smtClean="0"/>
              <a:t> </a:t>
            </a:r>
            <a:r>
              <a:rPr lang="en-US" dirty="0" err="1" smtClean="0"/>
              <a:t>põhineva</a:t>
            </a:r>
            <a:r>
              <a:rPr lang="en-US" dirty="0" smtClean="0"/>
              <a:t> </a:t>
            </a:r>
            <a:r>
              <a:rPr lang="en-US" dirty="0" err="1" smtClean="0"/>
              <a:t>hindamistehikaga</a:t>
            </a:r>
            <a:endParaRPr lang="en-US" dirty="0" smtClean="0"/>
          </a:p>
          <a:p>
            <a:r>
              <a:rPr lang="en-US" dirty="0" err="1" smtClean="0"/>
              <a:t>Põhiliselt</a:t>
            </a:r>
            <a:r>
              <a:rPr lang="en-US" dirty="0" smtClean="0"/>
              <a:t> </a:t>
            </a:r>
            <a:r>
              <a:rPr lang="en-US" dirty="0" err="1" smtClean="0"/>
              <a:t>kasutuses</a:t>
            </a:r>
            <a:r>
              <a:rPr lang="en-US" dirty="0" smtClean="0"/>
              <a:t> </a:t>
            </a:r>
            <a:r>
              <a:rPr lang="en-US" dirty="0" err="1" smtClean="0"/>
              <a:t>tarkvara</a:t>
            </a:r>
            <a:r>
              <a:rPr lang="en-US" dirty="0" smtClean="0"/>
              <a:t> </a:t>
            </a:r>
            <a:r>
              <a:rPr lang="en-US" dirty="0" err="1" smtClean="0"/>
              <a:t>arenduses</a:t>
            </a:r>
            <a:r>
              <a:rPr lang="en-US" dirty="0" smtClean="0"/>
              <a:t> </a:t>
            </a:r>
            <a:r>
              <a:rPr lang="en-US" dirty="0" err="1" smtClean="0"/>
              <a:t>kasutuslugude</a:t>
            </a:r>
            <a:r>
              <a:rPr lang="en-US" dirty="0" smtClean="0"/>
              <a:t> </a:t>
            </a:r>
            <a:r>
              <a:rPr lang="en-US" dirty="0" err="1" smtClean="0"/>
              <a:t>hindamiseks</a:t>
            </a:r>
            <a:endParaRPr lang="en-US" dirty="0" smtClean="0"/>
          </a:p>
          <a:p>
            <a:r>
              <a:rPr lang="en-US" dirty="0" err="1" smtClean="0"/>
              <a:t>Tulemuseks</a:t>
            </a:r>
            <a:r>
              <a:rPr lang="en-US" dirty="0" smtClean="0"/>
              <a:t> </a:t>
            </a:r>
            <a:r>
              <a:rPr lang="en-US" dirty="0" err="1" smtClean="0"/>
              <a:t>suhteline</a:t>
            </a:r>
            <a:r>
              <a:rPr lang="en-US" dirty="0" smtClean="0"/>
              <a:t> </a:t>
            </a:r>
            <a:r>
              <a:rPr lang="en-US" dirty="0" err="1" smtClean="0"/>
              <a:t>hinnang</a:t>
            </a:r>
            <a:r>
              <a:rPr lang="en-US" dirty="0" smtClean="0"/>
              <a:t> </a:t>
            </a:r>
            <a:r>
              <a:rPr lang="en-US" dirty="0" err="1" smtClean="0"/>
              <a:t>ülesannete</a:t>
            </a:r>
            <a:r>
              <a:rPr lang="en-US" dirty="0" smtClean="0"/>
              <a:t> </a:t>
            </a:r>
            <a:r>
              <a:rPr lang="en-US" dirty="0" err="1" smtClean="0"/>
              <a:t>teostamise</a:t>
            </a:r>
            <a:r>
              <a:rPr lang="en-US" dirty="0" smtClean="0"/>
              <a:t> </a:t>
            </a:r>
            <a:r>
              <a:rPr lang="en-US" dirty="0" err="1" smtClean="0"/>
              <a:t>pingutuse</a:t>
            </a:r>
            <a:r>
              <a:rPr lang="en-US" dirty="0" smtClean="0"/>
              <a:t> </a:t>
            </a:r>
            <a:r>
              <a:rPr lang="en-US" dirty="0" err="1" smtClean="0"/>
              <a:t>kohta</a:t>
            </a:r>
            <a:endParaRPr lang="en-US" dirty="0" smtClean="0"/>
          </a:p>
          <a:p>
            <a:r>
              <a:rPr lang="en-US" dirty="0" err="1" smtClean="0"/>
              <a:t>Tavaliselt</a:t>
            </a:r>
            <a:r>
              <a:rPr lang="en-US" dirty="0" smtClean="0"/>
              <a:t> </a:t>
            </a:r>
            <a:r>
              <a:rPr lang="en-US" dirty="0" err="1" smtClean="0"/>
              <a:t>kasutatakse</a:t>
            </a:r>
            <a:r>
              <a:rPr lang="en-US" dirty="0" smtClean="0"/>
              <a:t> </a:t>
            </a:r>
            <a:r>
              <a:rPr lang="en-US" dirty="0" err="1" smtClean="0"/>
              <a:t>agiilses</a:t>
            </a:r>
            <a:r>
              <a:rPr lang="en-US" dirty="0" smtClean="0"/>
              <a:t> </a:t>
            </a:r>
            <a:r>
              <a:rPr lang="en-US" dirty="0" err="1" smtClean="0"/>
              <a:t>tarkara</a:t>
            </a:r>
            <a:r>
              <a:rPr lang="en-US" dirty="0" smtClean="0"/>
              <a:t> </a:t>
            </a:r>
            <a:r>
              <a:rPr lang="en-US" dirty="0" err="1" smtClean="0"/>
              <a:t>arenduses</a:t>
            </a:r>
            <a:endParaRPr lang="en-US" dirty="0" smtClean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0384069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410" y="404664"/>
            <a:ext cx="7856829" cy="5760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01061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Kaardid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t-EE" dirty="0" smtClean="0"/>
              <a:t>0, ½ - kasutatakse edasijõudnutel</a:t>
            </a:r>
          </a:p>
          <a:p>
            <a:r>
              <a:rPr lang="et-EE" dirty="0" smtClean="0"/>
              <a:t>1, 2, 3, 5, 8, 13 – </a:t>
            </a:r>
            <a:r>
              <a:rPr lang="et-EE" dirty="0" err="1" smtClean="0"/>
              <a:t>Fibonaci</a:t>
            </a:r>
            <a:r>
              <a:rPr lang="et-EE" dirty="0" smtClean="0"/>
              <a:t> rida, tavaliselt peaks hinnangud ülesannetele sinna vahemikku jääma</a:t>
            </a:r>
          </a:p>
          <a:p>
            <a:r>
              <a:rPr lang="et-EE" dirty="0" smtClean="0"/>
              <a:t>20, 40, 100, ... – kasutatakse ka edasijõudnutel, märgivad väga keerukaid või hindamata ülesandeid</a:t>
            </a:r>
          </a:p>
          <a:p>
            <a:r>
              <a:rPr lang="et-EE" dirty="0" err="1" smtClean="0"/>
              <a:t>Coffe</a:t>
            </a:r>
            <a:r>
              <a:rPr lang="et-EE" dirty="0" smtClean="0"/>
              <a:t> – vajan pausi</a:t>
            </a:r>
          </a:p>
          <a:p>
            <a:r>
              <a:rPr lang="et-EE" dirty="0" smtClean="0"/>
              <a:t>... – olenevalt meeskonna vajadustest võib kasutada ka eritähendusega kaarte</a:t>
            </a:r>
          </a:p>
          <a:p>
            <a:r>
              <a:rPr lang="et-EE" dirty="0" smtClean="0"/>
              <a:t>Võib kasutada ka tavalist kaardipakki</a:t>
            </a:r>
          </a:p>
        </p:txBody>
      </p:sp>
    </p:spTree>
    <p:extLst>
      <p:ext uri="{BB962C8B-B14F-4D97-AF65-F5344CB8AC3E}">
        <p14:creationId xmlns:p14="http://schemas.microsoft.com/office/powerpoint/2010/main" val="33666018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Kuidas töötab?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t-EE" dirty="0" smtClean="0"/>
              <a:t>Projekti juht või </a:t>
            </a:r>
            <a:r>
              <a:rPr lang="et-EE" dirty="0" err="1" smtClean="0"/>
              <a:t>Scrum</a:t>
            </a:r>
            <a:r>
              <a:rPr lang="et-EE" dirty="0" smtClean="0"/>
              <a:t> </a:t>
            </a:r>
            <a:r>
              <a:rPr lang="et-EE" dirty="0" err="1" smtClean="0"/>
              <a:t>manager</a:t>
            </a:r>
            <a:r>
              <a:rPr lang="et-EE" dirty="0" smtClean="0"/>
              <a:t> viib koosoleku läbi, seletades lahti iga ülesande sisu</a:t>
            </a:r>
          </a:p>
          <a:p>
            <a:r>
              <a:rPr lang="et-EE" dirty="0" smtClean="0"/>
              <a:t>Tiim küsib lisaküsimusi, et saada ülesande sisust aru. Iga üks otsustab omaette, mis on ülesande punktid</a:t>
            </a:r>
          </a:p>
          <a:p>
            <a:r>
              <a:rPr lang="et-EE" dirty="0" smtClean="0"/>
              <a:t>Iga liige valib kaardi ja paneb lauale. Kui kõik on oma valiku teinud, siis igaüks keerab oma kaardi teistpidi</a:t>
            </a:r>
          </a:p>
          <a:p>
            <a:r>
              <a:rPr lang="et-EE" dirty="0" smtClean="0"/>
              <a:t>Et oleks lihtsam hinnata võib valida hindamisel olevatest või eelnevalt hinnatud ülesannetest ühe ülesande mis on võrdne 1-ga</a:t>
            </a:r>
          </a:p>
        </p:txBody>
      </p:sp>
    </p:spTree>
    <p:extLst>
      <p:ext uri="{BB962C8B-B14F-4D97-AF65-F5344CB8AC3E}">
        <p14:creationId xmlns:p14="http://schemas.microsoft.com/office/powerpoint/2010/main" val="14328606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330</Words>
  <Application>Microsoft Office PowerPoint</Application>
  <PresentationFormat>On-screen Show (4:3)</PresentationFormat>
  <Paragraphs>45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Tarkvara arenduse mahu hinnang</vt:lpstr>
      <vt:lpstr>Projektiplaan</vt:lpstr>
      <vt:lpstr>PowerPoint Presentation</vt:lpstr>
      <vt:lpstr>Edasi?</vt:lpstr>
      <vt:lpstr>Nõudmiste hindamine</vt:lpstr>
      <vt:lpstr>Planning pocker</vt:lpstr>
      <vt:lpstr>PowerPoint Presentation</vt:lpstr>
      <vt:lpstr>Kaardid</vt:lpstr>
      <vt:lpstr>Kuidas töötab?</vt:lpstr>
      <vt:lpstr>Kuidas töötab?</vt:lpstr>
      <vt:lpstr>Mida saame, kui hinnang on käes?</vt:lpstr>
    </vt:vector>
  </TitlesOfParts>
  <Company>Tallinn University of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Tarkvara arenduse mahu hinnang</dc:title>
  <dc:creator>Jekaterina Ivask</dc:creator>
  <cp:lastModifiedBy>Jekaterina Ivask</cp:lastModifiedBy>
  <cp:revision>24</cp:revision>
  <dcterms:created xsi:type="dcterms:W3CDTF">2013-11-28T11:53:26Z</dcterms:created>
  <dcterms:modified xsi:type="dcterms:W3CDTF">2013-11-28T12:18:00Z</dcterms:modified>
</cp:coreProperties>
</file>