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514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2CBA-802F-418B-A3DB-74947D776CC5}" type="datetimeFigureOut">
              <a:rPr lang="et-EE" smtClean="0"/>
              <a:t>17.10.2013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5611-CF81-41AC-AC64-026046119B9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08995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2CBA-802F-418B-A3DB-74947D776CC5}" type="datetimeFigureOut">
              <a:rPr lang="et-EE" smtClean="0"/>
              <a:t>17.10.2013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5611-CF81-41AC-AC64-026046119B9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06034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2CBA-802F-418B-A3DB-74947D776CC5}" type="datetimeFigureOut">
              <a:rPr lang="et-EE" smtClean="0"/>
              <a:t>17.10.2013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5611-CF81-41AC-AC64-026046119B9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51644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2CBA-802F-418B-A3DB-74947D776CC5}" type="datetimeFigureOut">
              <a:rPr lang="et-EE" smtClean="0"/>
              <a:t>17.10.2013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5611-CF81-41AC-AC64-026046119B9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95191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2CBA-802F-418B-A3DB-74947D776CC5}" type="datetimeFigureOut">
              <a:rPr lang="et-EE" smtClean="0"/>
              <a:t>17.10.2013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5611-CF81-41AC-AC64-026046119B9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18548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2CBA-802F-418B-A3DB-74947D776CC5}" type="datetimeFigureOut">
              <a:rPr lang="et-EE" smtClean="0"/>
              <a:t>17.10.2013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5611-CF81-41AC-AC64-026046119B9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54743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2CBA-802F-418B-A3DB-74947D776CC5}" type="datetimeFigureOut">
              <a:rPr lang="et-EE" smtClean="0"/>
              <a:t>17.10.2013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5611-CF81-41AC-AC64-026046119B9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19249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2CBA-802F-418B-A3DB-74947D776CC5}" type="datetimeFigureOut">
              <a:rPr lang="et-EE" smtClean="0"/>
              <a:t>17.10.2013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5611-CF81-41AC-AC64-026046119B9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155651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2CBA-802F-418B-A3DB-74947D776CC5}" type="datetimeFigureOut">
              <a:rPr lang="et-EE" smtClean="0"/>
              <a:t>17.10.2013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5611-CF81-41AC-AC64-026046119B9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40106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2CBA-802F-418B-A3DB-74947D776CC5}" type="datetimeFigureOut">
              <a:rPr lang="et-EE" smtClean="0"/>
              <a:t>17.10.2013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5611-CF81-41AC-AC64-026046119B9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81259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2CBA-802F-418B-A3DB-74947D776CC5}" type="datetimeFigureOut">
              <a:rPr lang="et-EE" smtClean="0"/>
              <a:t>17.10.2013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5611-CF81-41AC-AC64-026046119B9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4558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62CBA-802F-418B-A3DB-74947D776CC5}" type="datetimeFigureOut">
              <a:rPr lang="et-EE" smtClean="0"/>
              <a:t>17.10.2013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15611-CF81-41AC-AC64-026046119B9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38775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se.uwaterloo.ca/~dberry/COURSES/software.engr/lectures.pdf/inspect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/>
              <a:t>Staatilised meetodid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 smtClean="0"/>
              <a:t>Tarkvara </a:t>
            </a:r>
            <a:r>
              <a:rPr lang="et-EE" dirty="0" smtClean="0"/>
              <a:t>kvaliteet </a:t>
            </a:r>
            <a:r>
              <a:rPr lang="et-EE" dirty="0" smtClean="0"/>
              <a:t>ja standardid</a:t>
            </a:r>
          </a:p>
          <a:p>
            <a:r>
              <a:rPr lang="et-EE" dirty="0" smtClean="0"/>
              <a:t>7. Harjutus</a:t>
            </a:r>
          </a:p>
          <a:p>
            <a:r>
              <a:rPr lang="et-EE" dirty="0" smtClean="0"/>
              <a:t>Jekaterina Ivask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61172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6000" b="1" dirty="0" smtClean="0"/>
              <a:t>Ülesanne</a:t>
            </a:r>
            <a:endParaRPr lang="et-EE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Koodi või nõuete läbivaatus</a:t>
            </a:r>
          </a:p>
          <a:p>
            <a:r>
              <a:rPr lang="et-EE" dirty="0" smtClean="0"/>
              <a:t>Arutelu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696828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6000" b="1" dirty="0" smtClean="0"/>
              <a:t>Ülesanne</a:t>
            </a:r>
            <a:endParaRPr lang="et-EE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Läbivaatus SCRUM’is</a:t>
            </a:r>
          </a:p>
          <a:p>
            <a:pPr lvl="1"/>
            <a:r>
              <a:rPr lang="et-EE" dirty="0" smtClean="0"/>
              <a:t>Iga üliõpilane räägib, mis on viimati teinud oma projektis ja mis probleemidega on kokkupuutunud</a:t>
            </a:r>
          </a:p>
          <a:p>
            <a:pPr lvl="1"/>
            <a:r>
              <a:rPr lang="et-EE" dirty="0" smtClean="0"/>
              <a:t>Arutelu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999069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6000" b="1" dirty="0" smtClean="0"/>
              <a:t>Definitsioonid</a:t>
            </a:r>
            <a:endParaRPr lang="et-EE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i-FI" sz="3600" u="sng" dirty="0"/>
              <a:t>Testimine</a:t>
            </a:r>
            <a:r>
              <a:rPr lang="fi-FI" sz="3600" dirty="0"/>
              <a:t> on </a:t>
            </a:r>
            <a:r>
              <a:rPr lang="fi-FI" sz="3600" u="sng" dirty="0"/>
              <a:t>protsess</a:t>
            </a:r>
            <a:r>
              <a:rPr lang="fi-FI" sz="3600" dirty="0"/>
              <a:t>, mis koosneb </a:t>
            </a:r>
            <a:r>
              <a:rPr lang="fi-FI" sz="3600" dirty="0" smtClean="0"/>
              <a:t>k</a:t>
            </a:r>
            <a:r>
              <a:rPr lang="et-EE" sz="3600" dirty="0" smtClean="0"/>
              <a:t>õ</a:t>
            </a:r>
            <a:r>
              <a:rPr lang="fi-FI" sz="3600" dirty="0" smtClean="0"/>
              <a:t>igist tarkvara</a:t>
            </a:r>
            <a:r>
              <a:rPr lang="et-EE" sz="3600" dirty="0" smtClean="0"/>
              <a:t> elutsüklis </a:t>
            </a:r>
            <a:r>
              <a:rPr lang="et-EE" sz="3600" dirty="0"/>
              <a:t>sisalduvatest tegevustest, mis </a:t>
            </a:r>
            <a:r>
              <a:rPr lang="et-EE" sz="3600" dirty="0" smtClean="0"/>
              <a:t>tegelevad </a:t>
            </a:r>
            <a:r>
              <a:rPr lang="fi-FI" sz="3600" u="sng" dirty="0" smtClean="0"/>
              <a:t>tarkvaraprodukti</a:t>
            </a:r>
            <a:r>
              <a:rPr lang="fi-FI" sz="3600" dirty="0" smtClean="0"/>
              <a:t> </a:t>
            </a:r>
            <a:r>
              <a:rPr lang="fi-FI" sz="3600" dirty="0"/>
              <a:t>ja </a:t>
            </a:r>
            <a:r>
              <a:rPr lang="fi-FI" sz="3600" u="sng" dirty="0"/>
              <a:t>seotud </a:t>
            </a:r>
            <a:r>
              <a:rPr lang="fi-FI" sz="3600" u="sng" dirty="0" smtClean="0"/>
              <a:t>t</a:t>
            </a:r>
            <a:r>
              <a:rPr lang="et-EE" sz="3600" u="sng" dirty="0" smtClean="0"/>
              <a:t>öö</a:t>
            </a:r>
            <a:r>
              <a:rPr lang="fi-FI" sz="3600" u="sng" dirty="0" smtClean="0"/>
              <a:t>tulemite hindamise</a:t>
            </a:r>
            <a:r>
              <a:rPr lang="et-EE" sz="3600" u="sng" dirty="0" smtClean="0"/>
              <a:t> </a:t>
            </a:r>
            <a:r>
              <a:rPr lang="fi-FI" sz="3600" u="sng" dirty="0" smtClean="0"/>
              <a:t>planeerimise</a:t>
            </a:r>
            <a:r>
              <a:rPr lang="fi-FI" sz="3600" u="sng" dirty="0"/>
              <a:t>, ettevalmistamise ja </a:t>
            </a:r>
            <a:r>
              <a:rPr lang="fi-FI" sz="3600" u="sng" dirty="0" smtClean="0"/>
              <a:t>l</a:t>
            </a:r>
            <a:r>
              <a:rPr lang="et-EE" sz="3600" u="sng" dirty="0" smtClean="0"/>
              <a:t>ä</a:t>
            </a:r>
            <a:r>
              <a:rPr lang="fi-FI" sz="3600" u="sng" dirty="0" smtClean="0"/>
              <a:t>biviimisega</a:t>
            </a:r>
            <a:r>
              <a:rPr lang="fi-FI" sz="3600" dirty="0"/>
              <a:t>, </a:t>
            </a:r>
            <a:r>
              <a:rPr lang="fi-FI" sz="3600" dirty="0" smtClean="0"/>
              <a:t>et:</a:t>
            </a:r>
            <a:endParaRPr lang="et-EE" sz="3600" dirty="0"/>
          </a:p>
          <a:p>
            <a:pPr lvl="1"/>
            <a:r>
              <a:rPr lang="et-EE" sz="3200" dirty="0" smtClean="0"/>
              <a:t>selgitada välja</a:t>
            </a:r>
            <a:r>
              <a:rPr lang="et-EE" sz="3200" dirty="0"/>
              <a:t>, kas ja mil </a:t>
            </a:r>
            <a:r>
              <a:rPr lang="et-EE" sz="3200" dirty="0" smtClean="0"/>
              <a:t>määral </a:t>
            </a:r>
            <a:r>
              <a:rPr lang="et-EE" sz="3200" dirty="0"/>
              <a:t>nad vastavad </a:t>
            </a:r>
            <a:r>
              <a:rPr lang="et-EE" sz="3200" dirty="0" smtClean="0"/>
              <a:t>nõuetele</a:t>
            </a:r>
          </a:p>
          <a:p>
            <a:pPr lvl="1"/>
            <a:r>
              <a:rPr lang="et-EE" sz="3200" dirty="0" smtClean="0"/>
              <a:t>näidata </a:t>
            </a:r>
            <a:r>
              <a:rPr lang="et-EE" sz="3200" dirty="0"/>
              <a:t>nende sobivust </a:t>
            </a:r>
            <a:r>
              <a:rPr lang="et-EE" sz="3200" dirty="0" smtClean="0"/>
              <a:t>eesmärgi saavutamiseks</a:t>
            </a:r>
          </a:p>
          <a:p>
            <a:pPr lvl="1"/>
            <a:r>
              <a:rPr lang="et-EE" sz="3200" dirty="0" smtClean="0"/>
              <a:t>leida </a:t>
            </a:r>
            <a:r>
              <a:rPr lang="et-EE" sz="3200" dirty="0"/>
              <a:t>vigu</a:t>
            </a:r>
          </a:p>
        </p:txBody>
      </p:sp>
    </p:spTree>
    <p:extLst>
      <p:ext uri="{BB962C8B-B14F-4D97-AF65-F5344CB8AC3E}">
        <p14:creationId xmlns:p14="http://schemas.microsoft.com/office/powerpoint/2010/main" val="341518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6000" b="1" dirty="0" smtClean="0"/>
              <a:t>Definitsioonid</a:t>
            </a:r>
            <a:endParaRPr lang="et-EE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3600" u="sng" dirty="0"/>
              <a:t>Staatiline testimine (static testing) </a:t>
            </a:r>
            <a:r>
              <a:rPr lang="et-EE" sz="3600" dirty="0"/>
              <a:t>– </a:t>
            </a:r>
            <a:r>
              <a:rPr lang="et-EE" sz="3600" dirty="0" smtClean="0"/>
              <a:t>süsteemi või </a:t>
            </a:r>
            <a:r>
              <a:rPr lang="it-IT" sz="3600" dirty="0" smtClean="0"/>
              <a:t>komponendi </a:t>
            </a:r>
            <a:r>
              <a:rPr lang="it-IT" sz="3600" dirty="0"/>
              <a:t>(koodi </a:t>
            </a:r>
            <a:r>
              <a:rPr lang="it-IT" sz="3600" dirty="0" smtClean="0"/>
              <a:t>v</a:t>
            </a:r>
            <a:r>
              <a:rPr lang="et-EE" sz="3600" dirty="0" err="1" smtClean="0"/>
              <a:t>õi</a:t>
            </a:r>
            <a:r>
              <a:rPr lang="it-IT" sz="3600" dirty="0" smtClean="0"/>
              <a:t> </a:t>
            </a:r>
            <a:r>
              <a:rPr lang="it-IT" sz="3600" dirty="0"/>
              <a:t>dokumendi) </a:t>
            </a:r>
            <a:r>
              <a:rPr lang="it-IT" sz="3600" u="sng" dirty="0"/>
              <a:t>testimine </a:t>
            </a:r>
            <a:r>
              <a:rPr lang="it-IT" sz="3600" u="sng" dirty="0" smtClean="0"/>
              <a:t>ilma</a:t>
            </a:r>
            <a:r>
              <a:rPr lang="et-EE" sz="3600" u="sng" dirty="0" smtClean="0"/>
              <a:t> testitavat </a:t>
            </a:r>
            <a:r>
              <a:rPr lang="et-EE" sz="3600" u="sng" dirty="0"/>
              <a:t>tulemit </a:t>
            </a:r>
            <a:r>
              <a:rPr lang="et-EE" sz="3600" u="sng" dirty="0" smtClean="0"/>
              <a:t>käivitamata</a:t>
            </a:r>
          </a:p>
          <a:p>
            <a:pPr lvl="1"/>
            <a:r>
              <a:rPr lang="et-EE" sz="3200" dirty="0" smtClean="0"/>
              <a:t>Läbivaatuse </a:t>
            </a:r>
            <a:r>
              <a:rPr lang="et-EE" sz="3200" dirty="0"/>
              <a:t>(</a:t>
            </a:r>
            <a:r>
              <a:rPr lang="et-EE" sz="3200" dirty="0" smtClean="0"/>
              <a:t>review)</a:t>
            </a:r>
          </a:p>
          <a:p>
            <a:pPr lvl="1"/>
            <a:r>
              <a:rPr lang="et-EE" sz="3200" dirty="0" smtClean="0"/>
              <a:t>Staatiline analüüs </a:t>
            </a:r>
            <a:r>
              <a:rPr lang="et-EE" sz="3200" dirty="0"/>
              <a:t>(static analysis)</a:t>
            </a:r>
          </a:p>
          <a:p>
            <a:r>
              <a:rPr lang="et-EE" sz="3600" u="sng" dirty="0" smtClean="0"/>
              <a:t>Dünaamiline </a:t>
            </a:r>
            <a:r>
              <a:rPr lang="et-EE" sz="3600" u="sng" dirty="0"/>
              <a:t>testimine – testimine</a:t>
            </a:r>
            <a:r>
              <a:rPr lang="et-EE" sz="3600" dirty="0"/>
              <a:t>, mille </a:t>
            </a:r>
            <a:r>
              <a:rPr lang="et-EE" sz="3600" dirty="0" smtClean="0"/>
              <a:t>käigus testitavat </a:t>
            </a:r>
            <a:r>
              <a:rPr lang="et-EE" sz="3600" dirty="0"/>
              <a:t>tarkvara </a:t>
            </a:r>
            <a:r>
              <a:rPr lang="et-EE" sz="3600" u="sng" dirty="0" smtClean="0"/>
              <a:t>käivitatakse </a:t>
            </a:r>
          </a:p>
          <a:p>
            <a:pPr lvl="1"/>
            <a:r>
              <a:rPr lang="et-EE" sz="3200" dirty="0" smtClean="0"/>
              <a:t>“</a:t>
            </a:r>
            <a:r>
              <a:rPr lang="et-EE" sz="3200" dirty="0"/>
              <a:t>tavaline testimine”</a:t>
            </a:r>
          </a:p>
        </p:txBody>
      </p:sp>
    </p:spTree>
    <p:extLst>
      <p:ext uri="{BB962C8B-B14F-4D97-AF65-F5344CB8AC3E}">
        <p14:creationId xmlns:p14="http://schemas.microsoft.com/office/powerpoint/2010/main" val="1304450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6000" b="1" dirty="0"/>
              <a:t>Kuidas testida torti staatiliselt?</a:t>
            </a:r>
          </a:p>
        </p:txBody>
      </p:sp>
      <p:pic>
        <p:nvPicPr>
          <p:cNvPr id="1026" name="Picture 2" descr="&amp;tcy;&amp;ocy;&amp;rcy;&amp;tcy;&amp;ycy; &amp;dcy;&amp;icy;&amp;zcy;&amp;acy;&amp;jcy;&amp;ncy;&amp;iecy;&amp;rcy;&amp;scy;&amp;kcy;&amp;icy;&amp;ie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4830" y="1861912"/>
            <a:ext cx="5382340" cy="4536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8163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6000" b="1" dirty="0" smtClean="0"/>
              <a:t>Läbivaatuste </a:t>
            </a:r>
            <a:r>
              <a:rPr lang="et-EE" sz="6000" b="1" dirty="0"/>
              <a:t>eelised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3200" dirty="0" smtClean="0"/>
              <a:t>Läbivaatusi </a:t>
            </a:r>
            <a:r>
              <a:rPr lang="et-EE" sz="3200" dirty="0"/>
              <a:t>saab teostada arenduse varajases </a:t>
            </a:r>
            <a:r>
              <a:rPr lang="et-EE" sz="3200" dirty="0" smtClean="0"/>
              <a:t>faasis</a:t>
            </a:r>
          </a:p>
          <a:p>
            <a:pPr lvl="1"/>
            <a:r>
              <a:rPr lang="et-EE" sz="2800" dirty="0" smtClean="0"/>
              <a:t>võimalik </a:t>
            </a:r>
            <a:r>
              <a:rPr lang="et-EE" sz="2800" dirty="0"/>
              <a:t>leida </a:t>
            </a:r>
            <a:r>
              <a:rPr lang="et-EE" sz="2800" dirty="0" smtClean="0"/>
              <a:t>nõuetega </a:t>
            </a:r>
            <a:r>
              <a:rPr lang="et-EE" sz="2800" dirty="0"/>
              <a:t>seotud </a:t>
            </a:r>
            <a:r>
              <a:rPr lang="et-EE" sz="2800" dirty="0" smtClean="0"/>
              <a:t>vigu</a:t>
            </a:r>
          </a:p>
          <a:p>
            <a:pPr lvl="1"/>
            <a:r>
              <a:rPr lang="et-EE" sz="2800" dirty="0" smtClean="0"/>
              <a:t>leitud </a:t>
            </a:r>
            <a:r>
              <a:rPr lang="et-EE" sz="2800" dirty="0"/>
              <a:t>vead on odavamad parandada</a:t>
            </a:r>
          </a:p>
          <a:p>
            <a:r>
              <a:rPr lang="fi-FI" sz="3200" dirty="0" smtClean="0"/>
              <a:t>Kuna </a:t>
            </a:r>
            <a:r>
              <a:rPr lang="fi-FI" sz="3200" dirty="0"/>
              <a:t>paljud olulised vead leitakse varakult, siis </a:t>
            </a:r>
            <a:r>
              <a:rPr lang="fi-FI" sz="3200" dirty="0" smtClean="0"/>
              <a:t>t</a:t>
            </a:r>
            <a:r>
              <a:rPr lang="et-EE" sz="3200" dirty="0" smtClean="0"/>
              <a:t>öö tulemuslikkus </a:t>
            </a:r>
            <a:r>
              <a:rPr lang="et-EE" sz="3200" dirty="0"/>
              <a:t>suureneb</a:t>
            </a:r>
          </a:p>
          <a:p>
            <a:r>
              <a:rPr lang="et-EE" sz="3200" dirty="0" smtClean="0"/>
              <a:t>Parandab </a:t>
            </a:r>
            <a:r>
              <a:rPr lang="et-EE" sz="3200" dirty="0"/>
              <a:t>kommunikatsiooni</a:t>
            </a:r>
          </a:p>
          <a:p>
            <a:r>
              <a:rPr lang="et-EE" sz="3200" dirty="0" smtClean="0"/>
              <a:t>Staatiline </a:t>
            </a:r>
            <a:r>
              <a:rPr lang="et-EE" sz="3200" dirty="0"/>
              <a:t>testimine suurendab </a:t>
            </a:r>
            <a:r>
              <a:rPr lang="et-EE" sz="3200" dirty="0" smtClean="0"/>
              <a:t>teadlikkust kvaliteediga </a:t>
            </a:r>
            <a:r>
              <a:rPr lang="et-EE" sz="3200" dirty="0"/>
              <a:t>seotud tegevustest</a:t>
            </a:r>
          </a:p>
        </p:txBody>
      </p:sp>
    </p:spTree>
    <p:extLst>
      <p:ext uri="{BB962C8B-B14F-4D97-AF65-F5344CB8AC3E}">
        <p14:creationId xmlns:p14="http://schemas.microsoft.com/office/powerpoint/2010/main" val="1703982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2597" y="51272"/>
            <a:ext cx="5306095" cy="6718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53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6000" b="1" dirty="0"/>
              <a:t>Statistikat </a:t>
            </a:r>
            <a:r>
              <a:rPr lang="et-EE" sz="6000" b="1" dirty="0" smtClean="0"/>
              <a:t>läbivaatuste </a:t>
            </a:r>
            <a:r>
              <a:rPr lang="et-EE" sz="6000" b="1" dirty="0"/>
              <a:t>kohta*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03295"/>
          </a:xfrm>
        </p:spPr>
        <p:txBody>
          <a:bodyPr>
            <a:normAutofit fontScale="92500" lnSpcReduction="10000"/>
          </a:bodyPr>
          <a:lstStyle/>
          <a:p>
            <a:r>
              <a:rPr lang="et-EE" sz="3500" dirty="0" smtClean="0"/>
              <a:t>Tarkvara </a:t>
            </a:r>
            <a:r>
              <a:rPr lang="et-EE" sz="3500" dirty="0"/>
              <a:t>inspektsioon </a:t>
            </a:r>
            <a:r>
              <a:rPr lang="et-EE" sz="3500" dirty="0" smtClean="0"/>
              <a:t>võimaldab </a:t>
            </a:r>
            <a:r>
              <a:rPr lang="et-EE" sz="3500" dirty="0"/>
              <a:t>leida 70%-80</a:t>
            </a:r>
            <a:r>
              <a:rPr lang="et-EE" sz="3500" dirty="0" smtClean="0"/>
              <a:t>% vigadest </a:t>
            </a:r>
            <a:r>
              <a:rPr lang="et-EE" sz="3500" dirty="0"/>
              <a:t>enne funktsionaalset testimist</a:t>
            </a:r>
          </a:p>
          <a:p>
            <a:r>
              <a:rPr lang="fi-FI" sz="3500" dirty="0" smtClean="0"/>
              <a:t>Tunni </a:t>
            </a:r>
            <a:r>
              <a:rPr lang="fi-FI" sz="3500" dirty="0"/>
              <a:t>jooksul leitav vigade keskmine </a:t>
            </a:r>
            <a:r>
              <a:rPr lang="fi-FI" sz="3500" dirty="0" smtClean="0"/>
              <a:t>arv</a:t>
            </a:r>
            <a:endParaRPr lang="et-EE" sz="3500" dirty="0" smtClean="0"/>
          </a:p>
          <a:p>
            <a:pPr lvl="1"/>
            <a:r>
              <a:rPr lang="et-EE" sz="3000" dirty="0" smtClean="0"/>
              <a:t>Funktsionaalne </a:t>
            </a:r>
            <a:r>
              <a:rPr lang="et-EE" sz="3000" dirty="0"/>
              <a:t>valge kasti testimine – </a:t>
            </a:r>
            <a:r>
              <a:rPr lang="et-EE" sz="3000" dirty="0" smtClean="0"/>
              <a:t>0.282</a:t>
            </a:r>
          </a:p>
          <a:p>
            <a:pPr lvl="1"/>
            <a:r>
              <a:rPr lang="fi-FI" sz="3000" dirty="0" smtClean="0"/>
              <a:t>Funktsionaalne </a:t>
            </a:r>
            <a:r>
              <a:rPr lang="fi-FI" sz="3000" dirty="0"/>
              <a:t>musta kasti testimine – </a:t>
            </a:r>
            <a:r>
              <a:rPr lang="fi-FI" sz="3000" dirty="0" smtClean="0"/>
              <a:t>0.322</a:t>
            </a:r>
            <a:endParaRPr lang="et-EE" sz="3000" dirty="0" smtClean="0"/>
          </a:p>
          <a:p>
            <a:pPr lvl="1"/>
            <a:r>
              <a:rPr lang="et-EE" sz="3000" dirty="0" smtClean="0"/>
              <a:t>Läbvaatused </a:t>
            </a:r>
            <a:r>
              <a:rPr lang="et-EE" sz="3000" dirty="0"/>
              <a:t>– 1.056</a:t>
            </a:r>
          </a:p>
          <a:p>
            <a:r>
              <a:rPr lang="et-EE" sz="3500" dirty="0" smtClean="0"/>
              <a:t>Reeve’i </a:t>
            </a:r>
            <a:r>
              <a:rPr lang="et-EE" sz="3500" dirty="0"/>
              <a:t>rusikareegel – iga inspektsiooni </a:t>
            </a:r>
            <a:r>
              <a:rPr lang="et-EE" sz="3500" dirty="0" smtClean="0"/>
              <a:t>käigus leitud viga säästab </a:t>
            </a:r>
            <a:r>
              <a:rPr lang="et-EE" sz="3500" dirty="0"/>
              <a:t>9.3 </a:t>
            </a:r>
            <a:r>
              <a:rPr lang="et-EE" sz="3500" dirty="0" smtClean="0"/>
              <a:t>töötundi</a:t>
            </a:r>
            <a:endParaRPr lang="et-EE" sz="3500" dirty="0"/>
          </a:p>
          <a:p>
            <a:pPr marL="0" indent="0">
              <a:buNone/>
            </a:pPr>
            <a:r>
              <a:rPr lang="en-US" dirty="0"/>
              <a:t>* Berry, D. Testing, Reviews and Inspections</a:t>
            </a:r>
          </a:p>
          <a:p>
            <a:pPr marL="0" indent="0">
              <a:buNone/>
            </a:pPr>
            <a:r>
              <a:rPr lang="et-EE" dirty="0">
                <a:hlinkClick r:id="rId2"/>
              </a:rPr>
              <a:t>http://se.uwaterloo.ca</a:t>
            </a:r>
            <a:r>
              <a:rPr lang="et-EE" dirty="0" smtClean="0">
                <a:hlinkClick r:id="rId2"/>
              </a:rPr>
              <a:t>/~dberry/COURSES/software.engr/lectures.pdf/inspect.pdf</a:t>
            </a:r>
            <a:r>
              <a:rPr lang="et-EE" dirty="0" smtClean="0"/>
              <a:t> 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112617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6000" b="1" dirty="0" smtClean="0"/>
              <a:t>Läbivaatuste </a:t>
            </a:r>
            <a:r>
              <a:rPr lang="et-EE" sz="6000" b="1" dirty="0"/>
              <a:t>liigid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3600" dirty="0"/>
              <a:t>Ü</a:t>
            </a:r>
            <a:r>
              <a:rPr lang="fi-FI" sz="3600" dirty="0" smtClean="0"/>
              <a:t>hele </a:t>
            </a:r>
            <a:r>
              <a:rPr lang="fi-FI" sz="3600" dirty="0"/>
              <a:t>ja samale dokumendile </a:t>
            </a:r>
            <a:r>
              <a:rPr lang="fi-FI" sz="3600" dirty="0" smtClean="0"/>
              <a:t>v</a:t>
            </a:r>
            <a:r>
              <a:rPr lang="et-EE" sz="3600" dirty="0" smtClean="0"/>
              <a:t>õ</a:t>
            </a:r>
            <a:r>
              <a:rPr lang="fi-FI" sz="3600" dirty="0" smtClean="0"/>
              <a:t>ib </a:t>
            </a:r>
            <a:r>
              <a:rPr lang="fi-FI" sz="3600" dirty="0"/>
              <a:t>selle elu </a:t>
            </a:r>
            <a:r>
              <a:rPr lang="fi-FI" sz="3600" dirty="0" smtClean="0"/>
              <a:t>jooksul</a:t>
            </a:r>
            <a:r>
              <a:rPr lang="et-EE" sz="3600" dirty="0" smtClean="0"/>
              <a:t> teha </a:t>
            </a:r>
            <a:r>
              <a:rPr lang="et-EE" sz="3600" dirty="0"/>
              <a:t>mitu erinevat </a:t>
            </a:r>
            <a:r>
              <a:rPr lang="et-EE" sz="3600" dirty="0" smtClean="0"/>
              <a:t>läbivaatust:</a:t>
            </a:r>
          </a:p>
          <a:p>
            <a:pPr lvl="1"/>
            <a:r>
              <a:rPr lang="fi-FI" sz="3200" dirty="0" smtClean="0"/>
              <a:t>Mitteformaalne l</a:t>
            </a:r>
            <a:r>
              <a:rPr lang="et-EE" sz="3200" dirty="0" smtClean="0"/>
              <a:t>ä</a:t>
            </a:r>
            <a:r>
              <a:rPr lang="fi-FI" sz="3200" dirty="0" smtClean="0"/>
              <a:t>bivaatus </a:t>
            </a:r>
            <a:r>
              <a:rPr lang="fi-FI" sz="3200" dirty="0"/>
              <a:t>enne tehnilist </a:t>
            </a:r>
            <a:r>
              <a:rPr lang="fi-FI" sz="3200" dirty="0" smtClean="0"/>
              <a:t>hindamist</a:t>
            </a:r>
            <a:r>
              <a:rPr lang="et-EE" sz="3200" dirty="0" smtClean="0"/>
              <a:t> (</a:t>
            </a:r>
            <a:r>
              <a:rPr lang="et-EE" sz="3200" dirty="0"/>
              <a:t>techical </a:t>
            </a:r>
            <a:r>
              <a:rPr lang="et-EE" sz="3200" dirty="0" smtClean="0"/>
              <a:t>review)</a:t>
            </a:r>
          </a:p>
          <a:p>
            <a:pPr lvl="1"/>
            <a:r>
              <a:rPr lang="et-EE" sz="3200" dirty="0" smtClean="0"/>
              <a:t>Tehniline läbivaatus või </a:t>
            </a:r>
            <a:r>
              <a:rPr lang="et-EE" sz="3200" dirty="0"/>
              <a:t>inspektsioon enne </a:t>
            </a:r>
            <a:r>
              <a:rPr lang="et-EE" sz="3200" dirty="0" smtClean="0"/>
              <a:t>läbikäimist (</a:t>
            </a:r>
            <a:r>
              <a:rPr lang="et-EE" sz="3200" dirty="0"/>
              <a:t>walkthrough) koos kliendiga</a:t>
            </a:r>
          </a:p>
          <a:p>
            <a:r>
              <a:rPr lang="et-EE" sz="3600" dirty="0" smtClean="0"/>
              <a:t>Erinevad läbivaatused täidavad </a:t>
            </a:r>
            <a:r>
              <a:rPr lang="et-EE" sz="3600" dirty="0"/>
              <a:t>erinevat </a:t>
            </a:r>
            <a:r>
              <a:rPr lang="et-EE" sz="3600" dirty="0" smtClean="0"/>
              <a:t>eesmärki erinevas </a:t>
            </a:r>
            <a:r>
              <a:rPr lang="et-EE" sz="3600" dirty="0"/>
              <a:t>tarkvara </a:t>
            </a:r>
            <a:r>
              <a:rPr lang="et-EE" sz="3600" dirty="0" smtClean="0"/>
              <a:t>elutsüklifaasis</a:t>
            </a:r>
            <a:endParaRPr lang="et-EE" sz="3600" dirty="0"/>
          </a:p>
        </p:txBody>
      </p:sp>
    </p:spTree>
    <p:extLst>
      <p:ext uri="{BB962C8B-B14F-4D97-AF65-F5344CB8AC3E}">
        <p14:creationId xmlns:p14="http://schemas.microsoft.com/office/powerpoint/2010/main" val="222154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6000" b="1" dirty="0"/>
              <a:t>Staatilise </a:t>
            </a:r>
            <a:r>
              <a:rPr lang="et-EE" sz="6000" b="1" dirty="0" smtClean="0"/>
              <a:t>analüüsi </a:t>
            </a:r>
            <a:r>
              <a:rPr lang="et-EE" sz="6000" b="1" dirty="0"/>
              <a:t>eelised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3200" dirty="0" smtClean="0"/>
              <a:t>Vigade </a:t>
            </a:r>
            <a:r>
              <a:rPr lang="et-EE" sz="3200" dirty="0"/>
              <a:t>leidmine varakult, enne </a:t>
            </a:r>
            <a:r>
              <a:rPr lang="et-EE" sz="3200" dirty="0" smtClean="0"/>
              <a:t>dünaamilist testimist </a:t>
            </a:r>
            <a:r>
              <a:rPr lang="fi-FI" sz="3200" dirty="0" smtClean="0"/>
              <a:t>(</a:t>
            </a:r>
            <a:r>
              <a:rPr lang="fi-FI" sz="3200" dirty="0"/>
              <a:t>kood ei pea olema </a:t>
            </a:r>
            <a:r>
              <a:rPr lang="fi-FI" sz="3200" dirty="0" smtClean="0"/>
              <a:t>t</a:t>
            </a:r>
            <a:r>
              <a:rPr lang="et-EE" sz="3200" dirty="0" smtClean="0"/>
              <a:t>ä</a:t>
            </a:r>
            <a:r>
              <a:rPr lang="fi-FI" sz="3200" dirty="0" smtClean="0"/>
              <a:t>iesti </a:t>
            </a:r>
            <a:r>
              <a:rPr lang="fi-FI" sz="3200" dirty="0"/>
              <a:t>valmis)</a:t>
            </a:r>
          </a:p>
          <a:p>
            <a:r>
              <a:rPr lang="et-EE" sz="3200" dirty="0" smtClean="0"/>
              <a:t>Vigade </a:t>
            </a:r>
            <a:r>
              <a:rPr lang="et-EE" sz="3200" dirty="0"/>
              <a:t>leidmine disainifaasis (nt koodi </a:t>
            </a:r>
            <a:r>
              <a:rPr lang="et-EE" sz="3200" dirty="0" smtClean="0"/>
              <a:t>keerukuse kasv</a:t>
            </a:r>
            <a:r>
              <a:rPr lang="et-EE" sz="3200" dirty="0"/>
              <a:t>)</a:t>
            </a:r>
          </a:p>
          <a:p>
            <a:r>
              <a:rPr lang="et-EE" sz="3200" dirty="0" smtClean="0"/>
              <a:t>Vigade</a:t>
            </a:r>
            <a:r>
              <a:rPr lang="et-EE" sz="3200" dirty="0"/>
              <a:t>, mida </a:t>
            </a:r>
            <a:r>
              <a:rPr lang="et-EE" sz="3200" dirty="0" smtClean="0"/>
              <a:t>dünaamiline </a:t>
            </a:r>
            <a:r>
              <a:rPr lang="et-EE" sz="3200" dirty="0"/>
              <a:t>testimine ei leia, leidmine</a:t>
            </a:r>
          </a:p>
          <a:p>
            <a:r>
              <a:rPr lang="et-EE" sz="3200" dirty="0" smtClean="0"/>
              <a:t>Ebakõlade </a:t>
            </a:r>
            <a:r>
              <a:rPr lang="et-EE" sz="3200" dirty="0"/>
              <a:t>leidmine tarkvaras/mudelites</a:t>
            </a:r>
          </a:p>
          <a:p>
            <a:r>
              <a:rPr lang="fi-FI" sz="3200" dirty="0" smtClean="0"/>
              <a:t>Paranenud </a:t>
            </a:r>
            <a:r>
              <a:rPr lang="fi-FI" sz="3200" dirty="0"/>
              <a:t>koodi hallatavus ja disain</a:t>
            </a:r>
          </a:p>
          <a:p>
            <a:r>
              <a:rPr lang="et-EE" sz="3200" dirty="0" smtClean="0"/>
              <a:t>Vigade </a:t>
            </a:r>
            <a:r>
              <a:rPr lang="et-EE" sz="3200" dirty="0"/>
              <a:t>ennetamine </a:t>
            </a:r>
            <a:r>
              <a:rPr lang="et-EE" sz="3200" dirty="0" smtClean="0"/>
              <a:t>järgnevates </a:t>
            </a:r>
            <a:r>
              <a:rPr lang="et-EE" sz="3200" dirty="0"/>
              <a:t>projektides, </a:t>
            </a:r>
            <a:r>
              <a:rPr lang="et-EE" sz="3200" dirty="0" smtClean="0"/>
              <a:t>kui vigadest </a:t>
            </a:r>
            <a:r>
              <a:rPr lang="et-EE" sz="3200" dirty="0"/>
              <a:t>osatakse </a:t>
            </a:r>
            <a:r>
              <a:rPr lang="et-EE" sz="3200" dirty="0" smtClean="0"/>
              <a:t>õppida</a:t>
            </a:r>
            <a:endParaRPr lang="et-EE" sz="3200" dirty="0"/>
          </a:p>
        </p:txBody>
      </p:sp>
    </p:spTree>
    <p:extLst>
      <p:ext uri="{BB962C8B-B14F-4D97-AF65-F5344CB8AC3E}">
        <p14:creationId xmlns:p14="http://schemas.microsoft.com/office/powerpoint/2010/main" val="2450915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343</Words>
  <Application>Microsoft Office PowerPoint</Application>
  <PresentationFormat>Widescreen</PresentationFormat>
  <Paragraphs>51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Staatilised meetodid</vt:lpstr>
      <vt:lpstr>Definitsioonid</vt:lpstr>
      <vt:lpstr>Definitsioonid</vt:lpstr>
      <vt:lpstr>Kuidas testida torti staatiliselt?</vt:lpstr>
      <vt:lpstr>Läbivaatuste eelised</vt:lpstr>
      <vt:lpstr>PowerPoint Presentation</vt:lpstr>
      <vt:lpstr>Statistikat läbivaatuste kohta*</vt:lpstr>
      <vt:lpstr>Läbivaatuste liigid</vt:lpstr>
      <vt:lpstr>Staatilise analüüsi eelised</vt:lpstr>
      <vt:lpstr>Ülesanne</vt:lpstr>
      <vt:lpstr>Ülesanne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Jekaterina Ivask</dc:creator>
  <cp:lastModifiedBy>Jekaterina Ivask</cp:lastModifiedBy>
  <cp:revision>25</cp:revision>
  <dcterms:created xsi:type="dcterms:W3CDTF">2013-10-17T07:38:37Z</dcterms:created>
  <dcterms:modified xsi:type="dcterms:W3CDTF">2013-10-17T12:57:30Z</dcterms:modified>
</cp:coreProperties>
</file>