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C38BBC5-470A-49D9-8B53-1D14D4866FB1}">
  <a:tblStyle styleId="{CC38BBC5-470A-49D9-8B53-1D14D4866FB1}"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8476882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t-EE"/>
              <a:t>Mõned on orienteeritud Java keelele, kuid on ka ruby, php, C#, javascript, python, perl j.n.e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buNone/>
            </a:pPr>
            <a:r>
              <a:rPr lang="et-EE" dirty="0"/>
              <a:t>Tarkvara testimise protsess, mille käigus automatiseeritakse põhilised ja korduvad funktsioonid ja sammud. Tavaliselt need on: sisselogimine, käivitamine, analüüs ja tulemuste väljastamine. Automaat teste </a:t>
            </a:r>
            <a:r>
              <a:rPr lang="et-EE" dirty="0" err="1"/>
              <a:t>käivitakse</a:t>
            </a:r>
            <a:r>
              <a:rPr lang="et-EE" dirty="0"/>
              <a:t> tavaliselt kasutades selle jaoks vajaliku tarkvara</a:t>
            </a:r>
          </a:p>
        </p:txBody>
      </p:sp>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Tx" type="vertTx">
  <p:cSld name="Title and Vertical 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itleAndTx" type="vertTitleAndTx">
  <p:cSld name="Vertical Title and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Title and Conten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tion 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sz="2000">
                <a:solidFill>
                  <a:srgbClr val="888888"/>
                </a:solidFill>
              </a:defRPr>
            </a:lvl1pPr>
            <a:lvl2pPr marL="457200" indent="0" rtl="0">
              <a:buClr>
                <a:srgbClr val="888888"/>
              </a:buClr>
              <a:buFont typeface="Calibri"/>
              <a:buNone/>
              <a:defRPr sz="1800">
                <a:solidFill>
                  <a:srgbClr val="888888"/>
                </a:solidFill>
              </a:defRPr>
            </a:lvl2pPr>
            <a:lvl3pPr marL="914400" indent="0" rtl="0">
              <a:buClr>
                <a:srgbClr val="888888"/>
              </a:buClr>
              <a:buFont typeface="Calibri"/>
              <a:buNone/>
              <a:defRPr sz="1600">
                <a:solidFill>
                  <a:srgbClr val="888888"/>
                </a:solidFill>
              </a:defRPr>
            </a:lvl3pPr>
            <a:lvl4pPr marL="1371600" indent="0" rtl="0">
              <a:buClr>
                <a:srgbClr val="888888"/>
              </a:buClr>
              <a:buFont typeface="Calibri"/>
              <a:buNone/>
              <a:defRPr sz="1400">
                <a:solidFill>
                  <a:srgbClr val="888888"/>
                </a:solidFill>
              </a:defRPr>
            </a:lvl4pPr>
            <a:lvl5pPr marL="1828800" indent="0" rtl="0">
              <a:buClr>
                <a:srgbClr val="888888"/>
              </a:buClr>
              <a:buFont typeface="Calibri"/>
              <a:buNone/>
              <a:defRPr sz="1400">
                <a:solidFill>
                  <a:srgbClr val="888888"/>
                </a:solidFill>
              </a:defRPr>
            </a:lvl5pPr>
            <a:lvl6pPr marL="2286000" indent="0" rtl="0">
              <a:buClr>
                <a:srgbClr val="888888"/>
              </a:buClr>
              <a:buFont typeface="Calibri"/>
              <a:buNone/>
              <a:defRPr sz="1400">
                <a:solidFill>
                  <a:srgbClr val="888888"/>
                </a:solidFill>
              </a:defRPr>
            </a:lvl6pPr>
            <a:lvl7pPr marL="2743200" indent="0" rtl="0">
              <a:buClr>
                <a:srgbClr val="888888"/>
              </a:buClr>
              <a:buFont typeface="Calibri"/>
              <a:buNone/>
              <a:defRPr sz="1400">
                <a:solidFill>
                  <a:srgbClr val="888888"/>
                </a:solidFill>
              </a:defRPr>
            </a:lvl7pPr>
            <a:lvl8pPr marL="3200400" indent="0" rtl="0">
              <a:buClr>
                <a:srgbClr val="888888"/>
              </a:buClr>
              <a:buFont typeface="Calibri"/>
              <a:buNone/>
              <a:defRPr sz="1400">
                <a:solidFill>
                  <a:srgbClr val="888888"/>
                </a:solidFill>
              </a:defRPr>
            </a:lvl8pPr>
            <a:lvl9pPr marL="3657600" indent="0" rtl="0">
              <a:buClr>
                <a:srgbClr val="888888"/>
              </a:buClr>
              <a:buFont typeface="Calibri"/>
              <a:buNone/>
              <a:defRPr sz="1400">
                <a:solidFill>
                  <a:srgbClr val="888888"/>
                </a:solidFill>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Comparison">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ure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eepthought.ttu.ee/users/tepandi/we-tk.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deepthought.ttu.ee/users/tepandi/we-tk.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Automatiseerimine</a:t>
            </a:r>
          </a:p>
        </p:txBody>
      </p:sp>
      <p:sp>
        <p:nvSpPr>
          <p:cNvPr id="81" name="Shape 81"/>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spcBef>
                <a:spcPts val="640"/>
              </a:spcBef>
              <a:buClr>
                <a:srgbClr val="888888"/>
              </a:buClr>
              <a:buSzPct val="25000"/>
              <a:buFont typeface="Calibri"/>
              <a:buNone/>
            </a:pPr>
            <a:r>
              <a:rPr lang="et-EE" sz="3200" b="0" i="0" u="none" strike="noStrike" cap="none" baseline="0">
                <a:solidFill>
                  <a:srgbClr val="888888"/>
                </a:solidFill>
                <a:latin typeface="Calibri"/>
                <a:ea typeface="Calibri"/>
                <a:cs typeface="Calibri"/>
                <a:sym typeface="Calibri"/>
              </a:rPr>
              <a:t>Tarkvara kvaliteet ja standardid</a:t>
            </a:r>
          </a:p>
          <a:p>
            <a:pPr marL="0" marR="0" lvl="0" indent="0" algn="ctr" rtl="0">
              <a:spcBef>
                <a:spcPts val="640"/>
              </a:spcBef>
              <a:buClr>
                <a:srgbClr val="888888"/>
              </a:buClr>
              <a:buSzPct val="25000"/>
              <a:buFont typeface="Calibri"/>
              <a:buNone/>
            </a:pPr>
            <a:r>
              <a:rPr lang="et-EE" sz="3200" b="0" i="0" u="none" strike="noStrike" cap="none" baseline="0">
                <a:solidFill>
                  <a:srgbClr val="888888"/>
                </a:solidFill>
                <a:latin typeface="Calibri"/>
                <a:ea typeface="Calibri"/>
                <a:cs typeface="Calibri"/>
                <a:sym typeface="Calibri"/>
              </a:rPr>
              <a:t>Harjutus 6</a:t>
            </a:r>
          </a:p>
          <a:p>
            <a:pPr marL="0" marR="0" lvl="0" indent="0" algn="ctr" rtl="0">
              <a:spcBef>
                <a:spcPts val="640"/>
              </a:spcBef>
              <a:buClr>
                <a:srgbClr val="888888"/>
              </a:buClr>
              <a:buSzPct val="25000"/>
              <a:buFont typeface="Calibri"/>
              <a:buNone/>
            </a:pPr>
            <a:r>
              <a:rPr lang="et-EE" sz="3200" b="0" i="0" u="none" strike="noStrike" cap="none" baseline="0">
                <a:solidFill>
                  <a:srgbClr val="888888"/>
                </a:solidFill>
                <a:latin typeface="Calibri"/>
                <a:ea typeface="Calibri"/>
                <a:cs typeface="Calibri"/>
                <a:sym typeface="Calibri"/>
              </a:rPr>
              <a:t>Jekaterina Ivask</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3600" b="0" i="0" u="none" strike="noStrike" cap="none" baseline="0">
                <a:solidFill>
                  <a:schemeClr val="dk1"/>
                </a:solidFill>
                <a:latin typeface="Calibri"/>
                <a:ea typeface="Calibri"/>
                <a:cs typeface="Calibri"/>
                <a:sym typeface="Calibri"/>
              </a:rPr>
              <a:t>Soovitusi testimise automatiseerimiseks (Bach, 1999):</a:t>
            </a:r>
          </a:p>
        </p:txBody>
      </p:sp>
      <p:sp>
        <p:nvSpPr>
          <p:cNvPr id="135" name="Shape 135"/>
          <p:cNvSpPr txBox="1">
            <a:spLocks noGrp="1"/>
          </p:cNvSpPr>
          <p:nvPr>
            <p:ph type="body" idx="1"/>
          </p:nvPr>
        </p:nvSpPr>
        <p:spPr>
          <a:xfrm>
            <a:off x="457200" y="1219200"/>
            <a:ext cx="8229600" cy="4526100"/>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Tehke vahet testimisprotsessi ja selle automatiseerimise (vahendite) vahel, ärge neid samastage - testimine peab jääma läbipaistvaks ka automatiseerimise korral</a:t>
            </a:r>
          </a:p>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Vaadake automatiseeritud testimist kui täiendust kogu testimisprotsessile - mitte selle asendust</a:t>
            </a:r>
          </a:p>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Valige vahendid hoolikalt, tutvuge nendega enne, koguge infot</a:t>
            </a:r>
          </a:p>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Valige hoolega testide kogumi struktuuri, et see oleks arusaadav ja toetaks testimisprotsessi</a:t>
            </a:r>
          </a:p>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Kindlustage, et iga automatiseeritud testimise seanss annaks tulemuses raporti, mis kirjeldab täidetud teste ja leitud vigu - see aitab analüüsida testimisvahendite otstarbekust</a:t>
            </a:r>
          </a:p>
          <a:p>
            <a:pPr marL="342900" marR="0" lvl="0" indent="-342900" algn="l" rtl="0">
              <a:spcBef>
                <a:spcPts val="640"/>
              </a:spcBef>
              <a:buClr>
                <a:schemeClr val="dk1"/>
              </a:buClr>
              <a:buSzPct val="139130"/>
              <a:buFont typeface="Calibri"/>
              <a:buChar char="•"/>
            </a:pPr>
            <a:r>
              <a:rPr lang="et-EE" sz="2250" b="0" i="0" u="none" strike="noStrike" cap="none" baseline="0" dirty="0">
                <a:solidFill>
                  <a:schemeClr val="dk1"/>
                </a:solidFill>
                <a:latin typeface="Calibri"/>
                <a:ea typeface="Calibri"/>
                <a:cs typeface="Calibri"/>
                <a:sym typeface="Calibri"/>
              </a:rPr>
              <a:t>Veenduge, et testitav toode on piisavalt välja arendatud - siis on lootust, et testide automatiseerimisest saadavad tulud ületavad testide muutmisele tehtud kulutusi</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algn="l">
              <a:buNone/>
            </a:pPr>
            <a:r>
              <a:rPr lang="et-EE"/>
              <a:t>Kui otsustade automatiseerida:</a:t>
            </a:r>
          </a:p>
        </p:txBody>
      </p:sp>
      <p:sp>
        <p:nvSpPr>
          <p:cNvPr id="141" name="Shape 14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57200" lvl="0" indent="-317500" rtl="0">
              <a:buClr>
                <a:schemeClr val="dk1"/>
              </a:buClr>
              <a:buSzPct val="43750"/>
              <a:buFont typeface="Calibri"/>
              <a:buChar char="●"/>
            </a:pPr>
            <a:r>
              <a:rPr lang="et-EE" dirty="0"/>
              <a:t>Testimine töötab nagu kell</a:t>
            </a:r>
          </a:p>
          <a:p>
            <a:pPr marL="457200" lvl="0" indent="-317500" rtl="0">
              <a:buClr>
                <a:schemeClr val="dk1"/>
              </a:buClr>
              <a:buSzPct val="43750"/>
              <a:buFont typeface="Calibri"/>
              <a:buChar char="●"/>
            </a:pPr>
            <a:r>
              <a:rPr lang="et-EE" dirty="0"/>
              <a:t>Valida häid konsulteerijaid ja spetsialiste, kes aitavad alustada automatiseerimisega ja panevad protsess käima</a:t>
            </a:r>
          </a:p>
          <a:p>
            <a:pPr marL="457200" lvl="0" indent="-317500" rtl="0">
              <a:buClr>
                <a:schemeClr val="dk1"/>
              </a:buClr>
              <a:buSzPct val="43750"/>
              <a:buFont typeface="Calibri"/>
              <a:buChar char="●"/>
            </a:pPr>
            <a:r>
              <a:rPr lang="et-EE" dirty="0"/>
              <a:t>Hoolikalt mõelda, millist </a:t>
            </a:r>
            <a:r>
              <a:rPr lang="et-EE" dirty="0" err="1"/>
              <a:t>tarkvarat</a:t>
            </a:r>
            <a:r>
              <a:rPr lang="et-EE" dirty="0"/>
              <a:t> kasutada testide automatiseerimiseks </a:t>
            </a:r>
          </a:p>
          <a:p>
            <a:pPr marL="914400" lvl="1" indent="-317500">
              <a:buClr>
                <a:schemeClr val="dk1"/>
              </a:buClr>
              <a:buSzPct val="43750"/>
              <a:buFont typeface="Calibri"/>
              <a:buChar char="○"/>
            </a:pPr>
            <a:r>
              <a:rPr lang="et-EE" dirty="0"/>
              <a:t>Võib olla ise kirjutate valmis? Siis hiljem saate programmi modifitseerida nii nagu teil on vaja</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a:buNone/>
            </a:pPr>
            <a:r>
              <a:rPr lang="et-EE" dirty="0"/>
              <a:t>Automatiseerimise etapid</a:t>
            </a:r>
          </a:p>
        </p:txBody>
      </p:sp>
      <p:sp>
        <p:nvSpPr>
          <p:cNvPr id="147" name="Shape 147"/>
          <p:cNvSpPr txBox="1">
            <a:spLocks noGrp="1"/>
          </p:cNvSpPr>
          <p:nvPr>
            <p:ph type="body" idx="1"/>
          </p:nvPr>
        </p:nvSpPr>
        <p:spPr>
          <a:xfrm>
            <a:off x="457200" y="1124744"/>
            <a:ext cx="8229600" cy="4525963"/>
          </a:xfrm>
          <a:prstGeom prst="rect">
            <a:avLst/>
          </a:prstGeom>
          <a:noFill/>
          <a:ln>
            <a:noFill/>
          </a:ln>
        </p:spPr>
        <p:txBody>
          <a:bodyPr lIns="91425" tIns="45700" rIns="91425" bIns="45700" anchor="t" anchorCtr="0">
            <a:noAutofit/>
          </a:bodyPr>
          <a:lstStyle/>
          <a:p>
            <a:pPr marL="457200" lvl="0" indent="-317500" rtl="0">
              <a:buClr>
                <a:schemeClr val="dk1"/>
              </a:buClr>
              <a:buSzPct val="43750"/>
              <a:buFont typeface="Calibri"/>
              <a:buChar char="●"/>
            </a:pPr>
            <a:r>
              <a:rPr lang="et-EE" dirty="0"/>
              <a:t>Tarkvaravahendi valimine</a:t>
            </a:r>
          </a:p>
          <a:p>
            <a:pPr marL="457200" lvl="0" indent="-317500" rtl="0">
              <a:buClr>
                <a:schemeClr val="dk1"/>
              </a:buClr>
              <a:buSzPct val="43750"/>
              <a:buFont typeface="Calibri"/>
              <a:buChar char="●"/>
            </a:pPr>
            <a:r>
              <a:rPr lang="et-EE" dirty="0"/>
              <a:t>Töö rakenduse ja kulukuse hindamine</a:t>
            </a:r>
          </a:p>
          <a:p>
            <a:pPr marL="457200" lvl="0" indent="-317500" rtl="0">
              <a:buClr>
                <a:schemeClr val="dk1"/>
              </a:buClr>
              <a:buSzPct val="43750"/>
              <a:buFont typeface="Calibri"/>
              <a:buChar char="●"/>
            </a:pPr>
            <a:r>
              <a:rPr lang="et-EE" dirty="0" err="1"/>
              <a:t>Automatisatsiooni</a:t>
            </a:r>
            <a:r>
              <a:rPr lang="et-EE" dirty="0"/>
              <a:t> raamistiku arendamine</a:t>
            </a:r>
          </a:p>
          <a:p>
            <a:pPr marL="457200" lvl="0" indent="-317500" rtl="0">
              <a:buClr>
                <a:schemeClr val="dk1"/>
              </a:buClr>
              <a:buSzPct val="43750"/>
              <a:buFont typeface="Calibri"/>
              <a:buChar char="●"/>
            </a:pPr>
            <a:r>
              <a:rPr lang="et-EE" dirty="0"/>
              <a:t>Testimise plaani arendamine ja koostamine</a:t>
            </a:r>
          </a:p>
          <a:p>
            <a:pPr marL="457200" lvl="0" indent="-317500" rtl="0">
              <a:buClr>
                <a:schemeClr val="dk1"/>
              </a:buClr>
              <a:buSzPct val="43750"/>
              <a:buFont typeface="Calibri"/>
              <a:buChar char="●"/>
            </a:pPr>
            <a:r>
              <a:rPr lang="et-EE" dirty="0"/>
              <a:t>Skriptide arendamine</a:t>
            </a:r>
          </a:p>
          <a:p>
            <a:pPr marL="457200" lvl="0" indent="-317500" rtl="0">
              <a:buClr>
                <a:schemeClr val="dk1"/>
              </a:buClr>
              <a:buSzPct val="43750"/>
              <a:buFont typeface="Calibri"/>
              <a:buChar char="●"/>
            </a:pPr>
            <a:r>
              <a:rPr lang="et-EE" dirty="0"/>
              <a:t>Andmete genereerimise lahenduse arendamine</a:t>
            </a:r>
          </a:p>
          <a:p>
            <a:pPr marL="457200" lvl="0" indent="-317500" rtl="0">
              <a:buClr>
                <a:schemeClr val="dk1"/>
              </a:buClr>
              <a:buSzPct val="43750"/>
              <a:buFont typeface="Calibri"/>
              <a:buChar char="●"/>
            </a:pPr>
            <a:r>
              <a:rPr lang="et-EE" dirty="0"/>
              <a:t>Testide käivitamine</a:t>
            </a:r>
          </a:p>
          <a:p>
            <a:pPr marL="457200" lvl="0" indent="-317500" rtl="0">
              <a:buClr>
                <a:schemeClr val="dk1"/>
              </a:buClr>
              <a:buSzPct val="43750"/>
              <a:buFont typeface="Calibri"/>
              <a:buChar char="●"/>
            </a:pPr>
            <a:r>
              <a:rPr lang="et-EE" dirty="0"/>
              <a:t>Protsessi dokumenteerimine</a:t>
            </a:r>
          </a:p>
          <a:p>
            <a:pPr marL="457200" lvl="0" indent="-317500">
              <a:buClr>
                <a:schemeClr val="dk1"/>
              </a:buClr>
              <a:buSzPct val="43750"/>
              <a:buFont typeface="Calibri"/>
              <a:buChar char="●"/>
            </a:pPr>
            <a:r>
              <a:rPr lang="et-EE" dirty="0"/>
              <a:t> Koolitus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t-EE"/>
              <a:t>Automatiseerimise kolm taset	</a:t>
            </a:r>
          </a:p>
        </p:txBody>
      </p:sp>
      <p:sp>
        <p:nvSpPr>
          <p:cNvPr id="153" name="Shape 153"/>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17500" rtl="0">
              <a:buClr>
                <a:schemeClr val="dk1"/>
              </a:buClr>
              <a:buSzPct val="43750"/>
              <a:buFont typeface="Calibri"/>
              <a:buChar char="●"/>
            </a:pPr>
            <a:r>
              <a:rPr lang="et-EE"/>
              <a:t>Unit Tests Layer</a:t>
            </a:r>
          </a:p>
          <a:p>
            <a:pPr marL="914400" lvl="1" indent="-317500" rtl="0">
              <a:buClr>
                <a:schemeClr val="dk1"/>
              </a:buClr>
              <a:buSzPct val="43750"/>
              <a:buFont typeface="Calibri"/>
              <a:buChar char="○"/>
            </a:pPr>
            <a:r>
              <a:rPr lang="et-EE"/>
              <a:t>Koodi testimine (JUnit)</a:t>
            </a:r>
          </a:p>
          <a:p>
            <a:pPr marL="457200" lvl="0" indent="-317500" rtl="0">
              <a:buClr>
                <a:schemeClr val="dk1"/>
              </a:buClr>
              <a:buSzPct val="43750"/>
              <a:buFont typeface="Calibri"/>
              <a:buChar char="●"/>
            </a:pPr>
            <a:r>
              <a:rPr lang="et-EE"/>
              <a:t>Functional Tests Layer </a:t>
            </a:r>
          </a:p>
          <a:p>
            <a:pPr marL="914400" lvl="1" indent="-317500" rtl="0">
              <a:buClr>
                <a:schemeClr val="dk1"/>
              </a:buClr>
              <a:buSzPct val="43750"/>
              <a:buFont typeface="Calibri"/>
              <a:buChar char="○"/>
            </a:pPr>
            <a:r>
              <a:rPr lang="et-EE"/>
              <a:t>Ärinõudmiste testimine, ilma GUI</a:t>
            </a:r>
          </a:p>
          <a:p>
            <a:pPr marL="457200" lvl="0" indent="-317500" rtl="0">
              <a:buClr>
                <a:schemeClr val="dk1"/>
              </a:buClr>
              <a:buSzPct val="43750"/>
              <a:buFont typeface="Calibri"/>
              <a:buChar char="●"/>
            </a:pPr>
            <a:r>
              <a:rPr lang="et-EE"/>
              <a:t>GUI Tests Layer </a:t>
            </a:r>
          </a:p>
          <a:p>
            <a:pPr marL="914400" lvl="1" indent="-317500">
              <a:buClr>
                <a:schemeClr val="dk1"/>
              </a:buClr>
              <a:buSzPct val="43750"/>
              <a:buFont typeface="Calibri"/>
              <a:buChar char="○"/>
            </a:pPr>
            <a:r>
              <a:rPr lang="et-EE"/>
              <a:t>Interface ja funktsionaalsuse testimine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t-EE"/>
              <a:t>Millist tarkvara valida</a:t>
            </a:r>
          </a:p>
        </p:txBody>
      </p:sp>
      <p:graphicFrame>
        <p:nvGraphicFramePr>
          <p:cNvPr id="159" name="Shape 159"/>
          <p:cNvGraphicFramePr/>
          <p:nvPr/>
        </p:nvGraphicFramePr>
        <p:xfrm>
          <a:off x="361850" y="1484750"/>
          <a:ext cx="8525600" cy="4571790"/>
        </p:xfrm>
        <a:graphic>
          <a:graphicData uri="http://schemas.openxmlformats.org/drawingml/2006/table">
            <a:tbl>
              <a:tblPr>
                <a:noFill/>
                <a:tableStyleId>{CC38BBC5-470A-49D9-8B53-1D14D4866FB1}</a:tableStyleId>
              </a:tblPr>
              <a:tblGrid>
                <a:gridCol w="4262800"/>
                <a:gridCol w="4262800"/>
              </a:tblGrid>
              <a:tr h="548475">
                <a:tc>
                  <a:txBody>
                    <a:bodyPr/>
                    <a:lstStyle/>
                    <a:p>
                      <a:pPr algn="ctr">
                        <a:buNone/>
                      </a:pPr>
                      <a:r>
                        <a:rPr lang="et-EE" sz="2400" b="1"/>
                        <a:t>Ettevõtte</a:t>
                      </a:r>
                    </a:p>
                  </a:txBody>
                  <a:tcPr marL="91425" marR="91425" marT="91425" marB="91425"/>
                </a:tc>
                <a:tc>
                  <a:txBody>
                    <a:bodyPr/>
                    <a:lstStyle/>
                    <a:p>
                      <a:pPr algn="ctr">
                        <a:buNone/>
                      </a:pPr>
                      <a:r>
                        <a:rPr lang="et-EE" sz="2400" b="1"/>
                        <a:t>Tööriist</a:t>
                      </a:r>
                    </a:p>
                  </a:txBody>
                  <a:tcPr marL="91425" marR="91425" marT="91425" marB="91425"/>
                </a:tc>
              </a:tr>
              <a:tr h="912875">
                <a:tc>
                  <a:txBody>
                    <a:bodyPr/>
                    <a:lstStyle/>
                    <a:p>
                      <a:pPr>
                        <a:buNone/>
                      </a:pPr>
                      <a:r>
                        <a:rPr lang="et-EE" sz="2400" b="1"/>
                        <a:t>Hewlett-Packard (Mercury Interactive)</a:t>
                      </a:r>
                    </a:p>
                  </a:txBody>
                  <a:tcPr marL="91425" marR="91425" marT="91425" marB="91425"/>
                </a:tc>
                <a:tc>
                  <a:txBody>
                    <a:bodyPr/>
                    <a:lstStyle/>
                    <a:p>
                      <a:pPr>
                        <a:buNone/>
                      </a:pPr>
                      <a:r>
                        <a:rPr lang="et-EE" sz="2400"/>
                        <a:t>QuickTest Professional, WinRunner</a:t>
                      </a:r>
                    </a:p>
                  </a:txBody>
                  <a:tcPr marL="91425" marR="91425" marT="91425" marB="91425"/>
                </a:tc>
              </a:tr>
              <a:tr h="912875">
                <a:tc>
                  <a:txBody>
                    <a:bodyPr/>
                    <a:lstStyle/>
                    <a:p>
                      <a:pPr>
                        <a:buNone/>
                      </a:pPr>
                      <a:r>
                        <a:rPr lang="et-EE" sz="2400" b="1"/>
                        <a:t>IBM Rational</a:t>
                      </a:r>
                    </a:p>
                  </a:txBody>
                  <a:tcPr marL="91425" marR="91425" marT="91425" marB="91425"/>
                </a:tc>
                <a:tc>
                  <a:txBody>
                    <a:bodyPr/>
                    <a:lstStyle/>
                    <a:p>
                      <a:pPr>
                        <a:buNone/>
                      </a:pPr>
                      <a:r>
                        <a:rPr lang="et-EE" sz="2400"/>
                        <a:t>Rational Robot, Rational Functional Tester</a:t>
                      </a:r>
                    </a:p>
                  </a:txBody>
                  <a:tcPr marL="91425" marR="91425" marT="91425" marB="91425"/>
                </a:tc>
              </a:tr>
              <a:tr h="548475">
                <a:tc>
                  <a:txBody>
                    <a:bodyPr/>
                    <a:lstStyle/>
                    <a:p>
                      <a:pPr>
                        <a:buNone/>
                      </a:pPr>
                      <a:r>
                        <a:rPr lang="et-EE" sz="2400" b="1"/>
                        <a:t>Borland (Segue)</a:t>
                      </a:r>
                    </a:p>
                  </a:txBody>
                  <a:tcPr marL="91425" marR="91425" marT="91425" marB="91425"/>
                </a:tc>
                <a:tc>
                  <a:txBody>
                    <a:bodyPr/>
                    <a:lstStyle/>
                    <a:p>
                      <a:pPr>
                        <a:buNone/>
                      </a:pPr>
                      <a:r>
                        <a:rPr lang="et-EE" sz="2400"/>
                        <a:t>SilkTest</a:t>
                      </a:r>
                    </a:p>
                  </a:txBody>
                  <a:tcPr marL="91425" marR="91425" marT="91425" marB="91425"/>
                </a:tc>
              </a:tr>
              <a:tr h="548475">
                <a:tc>
                  <a:txBody>
                    <a:bodyPr/>
                    <a:lstStyle/>
                    <a:p>
                      <a:pPr>
                        <a:buNone/>
                      </a:pPr>
                      <a:r>
                        <a:rPr lang="et-EE" sz="2400" b="1"/>
                        <a:t>AutomatedQA Corp</a:t>
                      </a:r>
                    </a:p>
                  </a:txBody>
                  <a:tcPr marL="91425" marR="91425" marT="91425" marB="91425"/>
                </a:tc>
                <a:tc>
                  <a:txBody>
                    <a:bodyPr/>
                    <a:lstStyle/>
                    <a:p>
                      <a:pPr>
                        <a:buNone/>
                      </a:pPr>
                      <a:r>
                        <a:rPr lang="et-EE" sz="2400"/>
                        <a:t>TestComplete</a:t>
                      </a:r>
                    </a:p>
                  </a:txBody>
                  <a:tcPr marL="91425" marR="91425" marT="91425" marB="91425"/>
                </a:tc>
              </a:tr>
              <a:tr h="548475">
                <a:tc>
                  <a:txBody>
                    <a:bodyPr/>
                    <a:lstStyle/>
                    <a:p>
                      <a:pPr>
                        <a:buNone/>
                      </a:pPr>
                      <a:r>
                        <a:rPr lang="et-EE" sz="2400" b="1"/>
                        <a:t>Microsoft</a:t>
                      </a:r>
                    </a:p>
                  </a:txBody>
                  <a:tcPr marL="91425" marR="91425" marT="91425" marB="91425"/>
                </a:tc>
                <a:tc>
                  <a:txBody>
                    <a:bodyPr/>
                    <a:lstStyle/>
                    <a:p>
                      <a:pPr>
                        <a:buNone/>
                      </a:pPr>
                      <a:r>
                        <a:rPr lang="et-EE" sz="2400"/>
                        <a:t>Microsoft VS 2005</a:t>
                      </a:r>
                    </a:p>
                  </a:txBody>
                  <a:tcPr marL="91425" marR="91425" marT="91425" marB="91425"/>
                </a:tc>
              </a:tr>
              <a:tr h="548475">
                <a:tc>
                  <a:txBody>
                    <a:bodyPr/>
                    <a:lstStyle/>
                    <a:p>
                      <a:pPr rtl="0">
                        <a:buNone/>
                      </a:pPr>
                      <a:r>
                        <a:rPr lang="et-EE" sz="2400" b="1"/>
                        <a:t>SeleniumHQ</a:t>
                      </a:r>
                    </a:p>
                  </a:txBody>
                  <a:tcPr marL="91425" marR="91425" marT="91425" marB="91425"/>
                </a:tc>
                <a:tc>
                  <a:txBody>
                    <a:bodyPr/>
                    <a:lstStyle/>
                    <a:p>
                      <a:pPr rtl="0">
                        <a:buNone/>
                      </a:pPr>
                      <a:r>
                        <a:rPr lang="et-EE" sz="2400"/>
                        <a:t>Selenium</a:t>
                      </a:r>
                    </a:p>
                  </a:txBody>
                  <a:tcPr marL="91425" marR="91425" marT="91425" marB="91425"/>
                </a:tc>
              </a:tr>
            </a:tbl>
          </a:graphicData>
        </a:graphic>
      </p:graphicFrame>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t-EE"/>
              <a:t>Selenium</a:t>
            </a:r>
          </a:p>
        </p:txBody>
      </p:sp>
      <p:sp>
        <p:nvSpPr>
          <p:cNvPr id="165" name="Shape 165"/>
          <p:cNvSpPr txBox="1">
            <a:spLocks noGrp="1"/>
          </p:cNvSpPr>
          <p:nvPr>
            <p:ph type="body" idx="1"/>
          </p:nvPr>
        </p:nvSpPr>
        <p:spPr>
          <a:xfrm>
            <a:off x="457200" y="1124744"/>
            <a:ext cx="8229600" cy="4526100"/>
          </a:xfrm>
          <a:prstGeom prst="rect">
            <a:avLst/>
          </a:prstGeom>
        </p:spPr>
        <p:txBody>
          <a:bodyPr lIns="91425" tIns="91425" rIns="91425" bIns="91425" anchor="t" anchorCtr="0">
            <a:noAutofit/>
          </a:bodyPr>
          <a:lstStyle/>
          <a:p>
            <a:pPr marL="457200" lvl="0" indent="-317500" rtl="0">
              <a:buClr>
                <a:schemeClr val="dk1"/>
              </a:buClr>
              <a:buSzPct val="43750"/>
              <a:buFont typeface="Calibri"/>
              <a:buChar char="●"/>
            </a:pPr>
            <a:r>
              <a:rPr lang="et-EE" dirty="0"/>
              <a:t>Võib installida brauserisse ja sealt käivitada. Populaarsed brauserid</a:t>
            </a:r>
          </a:p>
          <a:p>
            <a:pPr marL="457200" lvl="0" indent="-317500" rtl="0">
              <a:buClr>
                <a:schemeClr val="dk1"/>
              </a:buClr>
              <a:buSzPct val="43750"/>
              <a:buFont typeface="Calibri"/>
              <a:buChar char="●"/>
            </a:pPr>
            <a:r>
              <a:rPr lang="et-EE" dirty="0"/>
              <a:t>Toetab </a:t>
            </a:r>
            <a:r>
              <a:rPr lang="et-EE" dirty="0" err="1"/>
              <a:t>desktop</a:t>
            </a:r>
            <a:r>
              <a:rPr lang="et-EE" dirty="0"/>
              <a:t> ja mobiilseid brausereid</a:t>
            </a:r>
          </a:p>
          <a:p>
            <a:pPr marL="457200" lvl="0" indent="-317500" rtl="0">
              <a:buClr>
                <a:schemeClr val="dk1"/>
              </a:buClr>
              <a:buSzPct val="43750"/>
              <a:buFont typeface="Calibri"/>
              <a:buChar char="●"/>
            </a:pPr>
            <a:r>
              <a:rPr lang="et-EE" dirty="0"/>
              <a:t>Saab </a:t>
            </a:r>
            <a:r>
              <a:rPr lang="et-EE" dirty="0" err="1"/>
              <a:t>androidit</a:t>
            </a:r>
            <a:r>
              <a:rPr lang="et-EE" dirty="0"/>
              <a:t> ka testida</a:t>
            </a:r>
          </a:p>
          <a:p>
            <a:pPr marL="457200" lvl="0" indent="-317500" rtl="0">
              <a:buClr>
                <a:schemeClr val="dk1"/>
              </a:buClr>
              <a:buSzPct val="43750"/>
              <a:buFont typeface="Calibri"/>
              <a:buChar char="●"/>
            </a:pPr>
            <a:r>
              <a:rPr lang="et-EE" dirty="0"/>
              <a:t>Võib kirjutada skripte peaaegu kõikides </a:t>
            </a:r>
            <a:r>
              <a:rPr lang="et-EE" dirty="0" smtClean="0"/>
              <a:t>keeltees</a:t>
            </a:r>
            <a:endParaRPr lang="et-EE" dirty="0"/>
          </a:p>
          <a:p>
            <a:pPr marL="457200" lvl="0" indent="-317500" rtl="0">
              <a:buClr>
                <a:schemeClr val="dk1"/>
              </a:buClr>
              <a:buSzPct val="43750"/>
              <a:buFont typeface="Calibri"/>
              <a:buChar char="●"/>
            </a:pPr>
            <a:r>
              <a:rPr lang="et-EE" dirty="0"/>
              <a:t>Erinevad </a:t>
            </a:r>
            <a:r>
              <a:rPr lang="et-EE" dirty="0" err="1"/>
              <a:t>Op</a:t>
            </a:r>
            <a:r>
              <a:rPr lang="et-EE" dirty="0"/>
              <a:t>. süsteemid</a:t>
            </a:r>
          </a:p>
          <a:p>
            <a:pPr marL="457200" lvl="0" indent="-317500" rtl="0">
              <a:buClr>
                <a:schemeClr val="dk1"/>
              </a:buClr>
              <a:buSzPct val="43750"/>
              <a:buFont typeface="Calibri"/>
              <a:buChar char="●"/>
            </a:pPr>
            <a:r>
              <a:rPr lang="et-EE" dirty="0"/>
              <a:t>Võib käivitada ka pilves</a:t>
            </a:r>
          </a:p>
          <a:p>
            <a:pPr marL="457200" lvl="0" indent="-317500">
              <a:buClr>
                <a:schemeClr val="dk1"/>
              </a:buClr>
              <a:buSzPct val="43750"/>
              <a:buFont typeface="Calibri"/>
              <a:buChar char="●"/>
            </a:pPr>
            <a:r>
              <a:rPr lang="et-EE" dirty="0"/>
              <a:t>Käivitada testid kaudselt erinevatel arvutitel ja erinevatega </a:t>
            </a:r>
            <a:r>
              <a:rPr lang="et-EE" dirty="0" err="1"/>
              <a:t>Op</a:t>
            </a:r>
            <a:r>
              <a:rPr lang="et-EE" dirty="0"/>
              <a:t>. süsteemiga</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t-EE" dirty="0"/>
              <a:t>Ülesanne</a:t>
            </a:r>
          </a:p>
        </p:txBody>
      </p:sp>
      <p:sp>
        <p:nvSpPr>
          <p:cNvPr id="171" name="Shape 171"/>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rtl="0">
              <a:buNone/>
            </a:pPr>
            <a:r>
              <a:rPr lang="et-EE" u="sng" dirty="0">
                <a:solidFill>
                  <a:schemeClr val="hlink"/>
                </a:solidFill>
                <a:hlinkClick r:id="rId3"/>
              </a:rPr>
              <a:t>http://</a:t>
            </a:r>
            <a:r>
              <a:rPr lang="et-EE" u="sng" dirty="0" smtClean="0">
                <a:solidFill>
                  <a:schemeClr val="hlink"/>
                </a:solidFill>
                <a:hlinkClick r:id="rId3"/>
              </a:rPr>
              <a:t>deepthought.ttu.ee/users/tepandi/we-tk.html</a:t>
            </a:r>
          </a:p>
          <a:p>
            <a:pPr lvl="0" rtl="0">
              <a:buNone/>
            </a:pPr>
            <a:endParaRPr lang="et-EE" u="sng" dirty="0" smtClean="0">
              <a:solidFill>
                <a:schemeClr val="hlink"/>
              </a:solidFill>
              <a:hlinkClick r:id="rId3"/>
            </a:endParaRPr>
          </a:p>
          <a:p>
            <a:endParaRPr lang="et-EE" u="sng" dirty="0">
              <a:solidFill>
                <a:schemeClr val="hlink"/>
              </a:solidFill>
              <a:hlinkClick r:id="rId3"/>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Vajalikud lingid</a:t>
            </a:r>
            <a:endParaRPr lang="et-EE" dirty="0"/>
          </a:p>
        </p:txBody>
      </p:sp>
      <p:sp>
        <p:nvSpPr>
          <p:cNvPr id="3" name="Text Placeholder 2"/>
          <p:cNvSpPr>
            <a:spLocks noGrp="1"/>
          </p:cNvSpPr>
          <p:nvPr>
            <p:ph type="body" idx="1"/>
          </p:nvPr>
        </p:nvSpPr>
        <p:spPr/>
        <p:txBody>
          <a:bodyPr/>
          <a:lstStyle/>
          <a:p>
            <a:pPr lvl="0">
              <a:buNone/>
            </a:pPr>
            <a:r>
              <a:rPr lang="et-EE" u="sng" dirty="0">
                <a:solidFill>
                  <a:schemeClr val="hlink"/>
                </a:solidFill>
                <a:hlinkClick r:id="rId2"/>
              </a:rPr>
              <a:t>http://software-testing-tutorials-automation.blogspot.com/2013/07/selenium-ide-complete-list-of-commands.html</a:t>
            </a:r>
          </a:p>
          <a:p>
            <a:pPr lvl="0">
              <a:buNone/>
            </a:pPr>
            <a:r>
              <a:rPr lang="et-EE" u="sng" dirty="0">
                <a:solidFill>
                  <a:schemeClr val="hlink"/>
                </a:solidFill>
                <a:hlinkClick r:id="rId2"/>
              </a:rPr>
              <a:t>http://software-testing-tutorials-automation.blogspot.com/2013/07/list-of-selenium-commands-with-examples.html</a:t>
            </a:r>
          </a:p>
          <a:p>
            <a:endParaRPr lang="et-EE" dirty="0"/>
          </a:p>
        </p:txBody>
      </p:sp>
    </p:spTree>
    <p:extLst>
      <p:ext uri="{BB962C8B-B14F-4D97-AF65-F5344CB8AC3E}">
        <p14:creationId xmlns:p14="http://schemas.microsoft.com/office/powerpoint/2010/main" val="184907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a:t>Sisukord</a:t>
            </a:r>
          </a:p>
        </p:txBody>
      </p:sp>
      <p:sp>
        <p:nvSpPr>
          <p:cNvPr id="87" name="Shape 8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Milleks teha</a:t>
            </a:r>
            <a:r>
              <a:rPr lang="et-EE"/>
              <a:t>?</a:t>
            </a:r>
          </a:p>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Miinused ja plussid</a:t>
            </a:r>
          </a:p>
          <a:p>
            <a:pPr marL="342900" marR="0" lvl="0" indent="-342900" algn="l" rtl="0">
              <a:spcBef>
                <a:spcPts val="640"/>
              </a:spcBef>
              <a:buClr>
                <a:schemeClr val="dk1"/>
              </a:buClr>
              <a:buSzPct val="100000"/>
              <a:buFont typeface="Calibri"/>
              <a:buChar char="•"/>
            </a:pPr>
            <a:r>
              <a:rPr lang="et-EE"/>
              <a:t>Kuidas automatiseerimisega alustada</a:t>
            </a:r>
          </a:p>
          <a:p>
            <a:pPr marL="342900" marR="0" lvl="0" indent="-342900" algn="l" rtl="0">
              <a:spcBef>
                <a:spcPts val="640"/>
              </a:spcBef>
              <a:buClr>
                <a:schemeClr val="dk1"/>
              </a:buClr>
              <a:buSzPct val="100000"/>
              <a:buFont typeface="Calibri"/>
              <a:buChar char="•"/>
            </a:pPr>
            <a:r>
              <a:rPr lang="et-EE"/>
              <a:t>Millised tarkvarad on</a:t>
            </a:r>
          </a:p>
          <a:p>
            <a:pPr marL="342900" marR="0" lvl="0" indent="-342900" algn="l" rtl="0">
              <a:spcBef>
                <a:spcPts val="640"/>
              </a:spcBef>
              <a:buClr>
                <a:schemeClr val="dk1"/>
              </a:buClr>
              <a:buSzPct val="100000"/>
              <a:buFont typeface="Calibri"/>
              <a:buChar char="•"/>
            </a:pPr>
            <a:r>
              <a:rPr lang="et-EE"/>
              <a:t>Selenium</a:t>
            </a:r>
          </a:p>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Näid</a:t>
            </a:r>
            <a:r>
              <a:rPr lang="et-EE"/>
              <a:t>is</a:t>
            </a:r>
            <a:r>
              <a:rPr lang="et-EE" sz="3200" b="0" i="0" u="none" strike="noStrike" cap="none" baseline="0">
                <a:solidFill>
                  <a:schemeClr val="dk1"/>
                </a:solidFill>
                <a:latin typeface="Calibri"/>
                <a:ea typeface="Calibri"/>
                <a:cs typeface="Calibri"/>
                <a:sym typeface="Calibri"/>
              </a:rPr>
              <a:t>-ülesanne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Automatiseerimine</a:t>
            </a:r>
          </a:p>
        </p:txBody>
      </p:sp>
      <p:sp>
        <p:nvSpPr>
          <p:cNvPr id="93" name="Shape 9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In software testing, test automation is the use of special software (separate from the software being tested) to control the execution of tests and the comparison of actual outcomes to predicted outcomes. Test automation can automate some repetitive but necessary tasks in a formalized testing process already in place, or add additional testing that would be difficult to perform manually.</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Milleks teha?</a:t>
            </a:r>
          </a:p>
        </p:txBody>
      </p:sp>
      <p:sp>
        <p:nvSpPr>
          <p:cNvPr id="99" name="Shape 9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Vähendada rutiini (regressiooni testimisel)</a:t>
            </a:r>
          </a:p>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Lihtsustada ja kiirustada eeltööd</a:t>
            </a:r>
          </a:p>
          <a:p>
            <a:pPr marL="742950" marR="0" lvl="1" indent="-196850" algn="l" rtl="0">
              <a:spcBef>
                <a:spcPts val="640"/>
              </a:spcBef>
              <a:buClr>
                <a:schemeClr val="dk1"/>
              </a:buClr>
              <a:buSzPct val="43750"/>
              <a:buFont typeface="Calibri"/>
              <a:buChar char="–"/>
            </a:pPr>
            <a:r>
              <a:rPr lang="et-EE"/>
              <a:t>Sisselogimine</a:t>
            </a:r>
          </a:p>
          <a:p>
            <a:pPr marL="742950" marR="0" lvl="1" indent="-196850" algn="l" rtl="0">
              <a:spcBef>
                <a:spcPts val="640"/>
              </a:spcBef>
              <a:buClr>
                <a:schemeClr val="dk1"/>
              </a:buClr>
              <a:buSzPct val="43750"/>
              <a:buFont typeface="Calibri"/>
              <a:buChar char="–"/>
            </a:pPr>
            <a:r>
              <a:rPr lang="et-EE"/>
              <a:t>Otsimine</a:t>
            </a:r>
          </a:p>
          <a:p>
            <a:pPr marL="742950" marR="0" lvl="1" indent="-196850" algn="l" rtl="0">
              <a:spcBef>
                <a:spcPts val="640"/>
              </a:spcBef>
              <a:buClr>
                <a:schemeClr val="dk1"/>
              </a:buClr>
              <a:buSzPct val="43750"/>
              <a:buFont typeface="Calibri"/>
              <a:buChar char="–"/>
            </a:pPr>
            <a:r>
              <a:rPr lang="et-EE"/>
              <a:t>Andmete lisamine</a:t>
            </a:r>
          </a:p>
          <a:p>
            <a:pPr marL="742950" marR="0" lvl="1" indent="-196850" algn="l" rtl="0">
              <a:spcBef>
                <a:spcPts val="640"/>
              </a:spcBef>
              <a:buClr>
                <a:schemeClr val="dk1"/>
              </a:buClr>
              <a:buSzPct val="43750"/>
              <a:buFont typeface="Calibri"/>
              <a:buChar char="–"/>
            </a:pPr>
            <a:r>
              <a:rPr lang="et-EE"/>
              <a:t>Andmete analüüsimine, kontrollimine ja väljastamine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Automaatiseerimine: Plussid</a:t>
            </a:r>
          </a:p>
        </p:txBody>
      </p:sp>
      <p:sp>
        <p:nvSpPr>
          <p:cNvPr id="105" name="Shape 1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292100" algn="l" rtl="0">
              <a:spcBef>
                <a:spcPts val="640"/>
              </a:spcBef>
              <a:buClr>
                <a:schemeClr val="dk1"/>
              </a:buClr>
              <a:buSzPct val="100000"/>
              <a:buFont typeface="Calibri"/>
              <a:buChar char="•"/>
            </a:pPr>
            <a:r>
              <a:rPr lang="et-EE" sz="2400"/>
              <a:t>Töötab kiiremini, kui inimene</a:t>
            </a:r>
          </a:p>
          <a:p>
            <a:pPr marL="342900" marR="0" lvl="0" indent="-292100" algn="l" rtl="0">
              <a:spcBef>
                <a:spcPts val="640"/>
              </a:spcBef>
              <a:buClr>
                <a:schemeClr val="dk1"/>
              </a:buClr>
              <a:buSzPct val="100000"/>
              <a:buFont typeface="Calibri"/>
              <a:buChar char="•"/>
            </a:pPr>
            <a:r>
              <a:rPr lang="et-EE" sz="2400"/>
              <a:t>Täpsemad kui inimesed (välistatakse “inimfaktor” vigu testimise ajal. Script ei tee vigu hooletuse pärast)</a:t>
            </a:r>
          </a:p>
          <a:p>
            <a:pPr marL="342900" marR="0" lvl="0" indent="-292100" algn="l" rtl="0">
              <a:spcBef>
                <a:spcPts val="640"/>
              </a:spcBef>
              <a:buClr>
                <a:schemeClr val="dk1"/>
              </a:buClr>
              <a:buSzPct val="100000"/>
              <a:buFont typeface="Calibri"/>
              <a:buChar char="•"/>
            </a:pPr>
            <a:r>
              <a:rPr lang="et-EE" sz="2400"/>
              <a:t>Võimaldab kvaliteedi parandada </a:t>
            </a:r>
          </a:p>
          <a:p>
            <a:pPr marL="342900" marR="0" lvl="0" indent="-292100" algn="l" rtl="0">
              <a:spcBef>
                <a:spcPts val="640"/>
              </a:spcBef>
              <a:buClr>
                <a:schemeClr val="dk1"/>
              </a:buClr>
              <a:buSzPct val="100000"/>
              <a:buFont typeface="Calibri"/>
              <a:buChar char="•"/>
            </a:pPr>
            <a:r>
              <a:rPr lang="et-EE" sz="2400"/>
              <a:t>Võib kasutada peaaegu kõikides testimise protsessides</a:t>
            </a:r>
          </a:p>
          <a:p>
            <a:pPr marL="342900" marR="0" lvl="0" indent="-292100" algn="l" rtl="0">
              <a:spcBef>
                <a:spcPts val="640"/>
              </a:spcBef>
              <a:buClr>
                <a:schemeClr val="dk1"/>
              </a:buClr>
              <a:buSzPct val="100000"/>
              <a:buFont typeface="Calibri"/>
              <a:buChar char="•"/>
            </a:pPr>
            <a:r>
              <a:rPr lang="et-EE" sz="2400"/>
              <a:t>Võib käivitada öösel</a:t>
            </a:r>
          </a:p>
          <a:p>
            <a:pPr marL="342900" marR="0" lvl="0" indent="-292100" algn="l" rtl="0">
              <a:spcBef>
                <a:spcPts val="640"/>
              </a:spcBef>
              <a:buClr>
                <a:schemeClr val="dk1"/>
              </a:buClr>
              <a:buSzPct val="100000"/>
              <a:buFont typeface="Calibri"/>
              <a:buChar char="•"/>
            </a:pPr>
            <a:r>
              <a:rPr lang="et-EE" sz="2400"/>
              <a:t>Võib käivitada kaudselt iga kord, kui keskkonda uuendatakse</a:t>
            </a:r>
          </a:p>
          <a:p>
            <a:pPr marL="342900" marR="0" lvl="0" indent="-292100" algn="l" rtl="0">
              <a:spcBef>
                <a:spcPts val="640"/>
              </a:spcBef>
              <a:buClr>
                <a:schemeClr val="dk1"/>
              </a:buClr>
              <a:buSzPct val="100000"/>
              <a:buFont typeface="Calibri"/>
              <a:buChar char="•"/>
            </a:pPr>
            <a:r>
              <a:rPr lang="et-EE" sz="2400"/>
              <a:t>Võib käivitada paralleelselt teise tööga, ei sega Facebooki vaatamist :-) </a:t>
            </a:r>
          </a:p>
          <a:p>
            <a:pPr marL="342900" marR="0" lvl="0" indent="-292100" algn="l" rtl="0">
              <a:spcBef>
                <a:spcPts val="640"/>
              </a:spcBef>
              <a:buClr>
                <a:schemeClr val="dk1"/>
              </a:buClr>
              <a:buSzPct val="100000"/>
              <a:buFont typeface="Calibri"/>
              <a:buChar char="•"/>
            </a:pPr>
            <a:r>
              <a:rPr lang="et-EE" sz="2400"/>
              <a:t>Lihtne ja odav hooldus. Odavam kui teha käsitsi</a:t>
            </a:r>
          </a:p>
          <a:p>
            <a:pPr marL="342900" marR="0" lvl="0" indent="-292100" algn="l" rtl="0">
              <a:spcBef>
                <a:spcPts val="640"/>
              </a:spcBef>
              <a:buClr>
                <a:schemeClr val="dk1"/>
              </a:buClr>
              <a:buSzPct val="100000"/>
              <a:buFont typeface="Calibri"/>
              <a:buChar char="•"/>
            </a:pPr>
            <a:r>
              <a:rPr lang="et-EE" sz="2400"/>
              <a:t>Automaatselt genereerib ja salvestab testimise tulemust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Automatiseerimine: Miinused</a:t>
            </a:r>
          </a:p>
        </p:txBody>
      </p:sp>
      <p:sp>
        <p:nvSpPr>
          <p:cNvPr id="111" name="Shape 11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6666"/>
              <a:buFont typeface="Calibri"/>
              <a:buChar char="•"/>
            </a:pPr>
            <a:r>
              <a:rPr lang="et-EE" sz="2950" b="0" i="0" u="none" strike="noStrike" cap="none" baseline="0">
                <a:solidFill>
                  <a:schemeClr val="dk1"/>
                </a:solidFill>
                <a:latin typeface="Calibri"/>
                <a:ea typeface="Calibri"/>
                <a:cs typeface="Calibri"/>
                <a:sym typeface="Calibri"/>
              </a:rPr>
              <a:t>Mitte kõik test case</a:t>
            </a:r>
            <a:r>
              <a:rPr lang="et-EE" sz="2950"/>
              <a:t>’i</a:t>
            </a:r>
            <a:r>
              <a:rPr lang="et-EE" sz="2950" b="0" i="0" u="none" strike="noStrike" cap="none" baseline="0">
                <a:solidFill>
                  <a:schemeClr val="dk1"/>
                </a:solidFill>
                <a:latin typeface="Calibri"/>
                <a:ea typeface="Calibri"/>
                <a:cs typeface="Calibri"/>
                <a:sym typeface="Calibri"/>
              </a:rPr>
              <a:t>d saab automatiseerida:</a:t>
            </a:r>
          </a:p>
          <a:p>
            <a:pPr marL="742950" marR="0" lvl="1" indent="-285750" algn="l" rtl="0">
              <a:spcBef>
                <a:spcPts val="560"/>
              </a:spcBef>
              <a:buClr>
                <a:schemeClr val="dk1"/>
              </a:buClr>
              <a:buSzPct val="107692"/>
              <a:buFont typeface="Calibri"/>
              <a:buChar char="–"/>
            </a:pPr>
            <a:r>
              <a:rPr lang="et-EE" sz="2600" b="0" i="0" u="none" strike="noStrike" cap="none" baseline="0">
                <a:solidFill>
                  <a:schemeClr val="dk1"/>
                </a:solidFill>
                <a:latin typeface="Calibri"/>
                <a:ea typeface="Calibri"/>
                <a:cs typeface="Calibri"/>
                <a:sym typeface="Calibri"/>
              </a:rPr>
              <a:t>Op</a:t>
            </a:r>
            <a:r>
              <a:rPr lang="et-EE" sz="2600"/>
              <a:t>. </a:t>
            </a:r>
            <a:r>
              <a:rPr lang="et-EE" sz="2600" b="0" i="0" u="none" strike="noStrike" cap="none" baseline="0">
                <a:solidFill>
                  <a:schemeClr val="dk1"/>
                </a:solidFill>
                <a:latin typeface="Calibri"/>
                <a:ea typeface="Calibri"/>
                <a:cs typeface="Calibri"/>
                <a:sym typeface="Calibri"/>
              </a:rPr>
              <a:t>süsteemi installimine</a:t>
            </a:r>
          </a:p>
          <a:p>
            <a:pPr marL="742950" marR="0" lvl="1" indent="-285750" algn="l" rtl="0">
              <a:spcBef>
                <a:spcPts val="560"/>
              </a:spcBef>
              <a:buClr>
                <a:schemeClr val="dk1"/>
              </a:buClr>
              <a:buSzPct val="107692"/>
              <a:buFont typeface="Calibri"/>
              <a:buChar char="–"/>
            </a:pPr>
            <a:r>
              <a:rPr lang="et-EE" sz="2600" b="0" i="0" u="none" strike="noStrike" cap="none" baseline="0">
                <a:solidFill>
                  <a:schemeClr val="dk1"/>
                </a:solidFill>
                <a:latin typeface="Calibri"/>
                <a:ea typeface="Calibri"/>
                <a:cs typeface="Calibri"/>
                <a:sym typeface="Calibri"/>
              </a:rPr>
              <a:t>Prinditud dokumenti kontrollimine</a:t>
            </a:r>
          </a:p>
          <a:p>
            <a:pPr marL="742950" marR="0" lvl="1" indent="-285750" algn="l" rtl="0">
              <a:spcBef>
                <a:spcPts val="560"/>
              </a:spcBef>
              <a:buClr>
                <a:schemeClr val="dk1"/>
              </a:buClr>
              <a:buSzPct val="107692"/>
              <a:buFont typeface="Calibri"/>
              <a:buChar char="–"/>
            </a:pPr>
            <a:r>
              <a:rPr lang="et-EE" sz="2600" b="0" i="0" u="none" strike="noStrike" cap="none" baseline="0">
                <a:solidFill>
                  <a:schemeClr val="dk1"/>
                </a:solidFill>
                <a:latin typeface="Calibri"/>
                <a:ea typeface="Calibri"/>
                <a:cs typeface="Calibri"/>
                <a:sym typeface="Calibri"/>
              </a:rPr>
              <a:t>Pildi või video sisu kontrollimine</a:t>
            </a:r>
          </a:p>
          <a:p>
            <a:pPr marL="342900" marR="0" lvl="0" indent="-342900" algn="l" rtl="0">
              <a:spcBef>
                <a:spcPts val="640"/>
              </a:spcBef>
              <a:buClr>
                <a:schemeClr val="dk1"/>
              </a:buClr>
              <a:buSzPct val="106666"/>
              <a:buFont typeface="Calibri"/>
              <a:buChar char="•"/>
            </a:pPr>
            <a:r>
              <a:rPr lang="et-EE" sz="2950" b="0" i="0" u="none" strike="noStrike" cap="none" baseline="0">
                <a:solidFill>
                  <a:schemeClr val="dk1"/>
                </a:solidFill>
                <a:latin typeface="Calibri"/>
                <a:ea typeface="Calibri"/>
                <a:cs typeface="Calibri"/>
                <a:sym typeface="Calibri"/>
              </a:rPr>
              <a:t>Väga kallis lõbu:</a:t>
            </a:r>
          </a:p>
          <a:p>
            <a:pPr marL="742950" marR="0" lvl="1" indent="-285750" algn="l" rtl="0">
              <a:spcBef>
                <a:spcPts val="560"/>
              </a:spcBef>
              <a:buClr>
                <a:schemeClr val="dk1"/>
              </a:buClr>
              <a:buSzPct val="107692"/>
              <a:buFont typeface="Calibri"/>
              <a:buChar char="–"/>
            </a:pPr>
            <a:r>
              <a:rPr lang="et-EE" sz="2600" b="0" i="0" u="none" strike="noStrike" cap="none" baseline="0">
                <a:solidFill>
                  <a:schemeClr val="dk1"/>
                </a:solidFill>
                <a:latin typeface="Calibri"/>
                <a:ea typeface="Calibri"/>
                <a:cs typeface="Calibri"/>
                <a:sym typeface="Calibri"/>
              </a:rPr>
              <a:t>Osta tarkvara</a:t>
            </a:r>
          </a:p>
          <a:p>
            <a:pPr marL="742950" marR="0" lvl="1" indent="-285750" algn="l" rtl="0">
              <a:spcBef>
                <a:spcPts val="560"/>
              </a:spcBef>
              <a:buClr>
                <a:schemeClr val="dk1"/>
              </a:buClr>
              <a:buSzPct val="107692"/>
              <a:buFont typeface="Calibri"/>
              <a:buChar char="–"/>
            </a:pPr>
            <a:r>
              <a:rPr lang="et-EE" sz="2600" b="0" i="0" u="none" strike="noStrike" cap="none" baseline="0">
                <a:solidFill>
                  <a:schemeClr val="dk1"/>
                </a:solidFill>
                <a:latin typeface="Calibri"/>
                <a:ea typeface="Calibri"/>
                <a:cs typeface="Calibri"/>
                <a:sym typeface="Calibri"/>
              </a:rPr>
              <a:t>Pal</a:t>
            </a:r>
            <a:r>
              <a:rPr lang="et-EE" sz="2600"/>
              <a:t>g</a:t>
            </a:r>
            <a:r>
              <a:rPr lang="et-EE" sz="2600" b="0" i="0" u="none" strike="noStrike" cap="none" baseline="0">
                <a:solidFill>
                  <a:schemeClr val="dk1"/>
                </a:solidFill>
                <a:latin typeface="Calibri"/>
                <a:ea typeface="Calibri"/>
                <a:cs typeface="Calibri"/>
                <a:sym typeface="Calibri"/>
              </a:rPr>
              <a:t>a lisatestijaid, kes oskavad programmeeri</a:t>
            </a:r>
            <a:r>
              <a:rPr lang="et-EE" sz="2600"/>
              <a:t>d</a:t>
            </a:r>
            <a:r>
              <a:rPr lang="et-EE" sz="2600" b="0" i="0" u="none" strike="noStrike" cap="none" baseline="0">
                <a:solidFill>
                  <a:schemeClr val="dk1"/>
                </a:solidFill>
                <a:latin typeface="Calibri"/>
                <a:ea typeface="Calibri"/>
                <a:cs typeface="Calibri"/>
                <a:sym typeface="Calibri"/>
              </a:rPr>
              <a:t>a (teevad valmis test case</a:t>
            </a:r>
            <a:r>
              <a:rPr lang="et-EE" sz="2600"/>
              <a:t>’i</a:t>
            </a:r>
            <a:r>
              <a:rPr lang="et-EE" sz="2600" b="0" i="0" u="none" strike="noStrike" cap="none" baseline="0">
                <a:solidFill>
                  <a:schemeClr val="dk1"/>
                </a:solidFill>
                <a:latin typeface="Calibri"/>
                <a:ea typeface="Calibri"/>
                <a:cs typeface="Calibri"/>
                <a:sym typeface="Calibri"/>
              </a:rPr>
              <a:t>d ja automatiseerivad testid), võib olla ka arendajaid, testija-analüütikuid (analüüsib testide tulemusi)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4400" b="0" i="0" u="none" strike="noStrike" cap="none" baseline="0">
                <a:solidFill>
                  <a:schemeClr val="dk1"/>
                </a:solidFill>
                <a:latin typeface="Calibri"/>
                <a:ea typeface="Calibri"/>
                <a:cs typeface="Calibri"/>
                <a:sym typeface="Calibri"/>
              </a:rPr>
              <a:t>Automatiseerimine: Miinused</a:t>
            </a:r>
          </a:p>
        </p:txBody>
      </p:sp>
      <p:sp>
        <p:nvSpPr>
          <p:cNvPr id="117" name="Shape 11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0000"/>
              <a:buFont typeface="Calibri"/>
              <a:buChar char="•"/>
            </a:pPr>
            <a:r>
              <a:rPr lang="et-EE" sz="3200" b="0" i="0" u="none" strike="noStrike" cap="none" baseline="0">
                <a:solidFill>
                  <a:schemeClr val="dk1"/>
                </a:solidFill>
                <a:latin typeface="Calibri"/>
                <a:ea typeface="Calibri"/>
                <a:cs typeface="Calibri"/>
                <a:sym typeface="Calibri"/>
              </a:rPr>
              <a:t>Testide hooldus/toetus</a:t>
            </a:r>
            <a:r>
              <a:rPr lang="et-EE"/>
              <a:t>. Mida rohkem muudatusi, seda kallim</a:t>
            </a:r>
            <a:r>
              <a:rPr lang="et-EE" sz="3200" b="0" i="0" u="none" strike="noStrike" cap="none" baseline="0">
                <a:solidFill>
                  <a:schemeClr val="dk1"/>
                </a:solidFill>
                <a:latin typeface="Calibri"/>
                <a:ea typeface="Calibri"/>
                <a:cs typeface="Calibri"/>
                <a:sym typeface="Calibri"/>
              </a:rPr>
              <a:t>:</a:t>
            </a:r>
          </a:p>
          <a:p>
            <a:pPr marL="742950" marR="0" lvl="1" indent="-285750" algn="l" rtl="0">
              <a:spcBef>
                <a:spcPts val="560"/>
              </a:spcBef>
              <a:buClr>
                <a:schemeClr val="dk1"/>
              </a:buClr>
              <a:buSzPct val="100000"/>
              <a:buFont typeface="Calibri"/>
              <a:buChar char="–"/>
            </a:pPr>
            <a:r>
              <a:rPr lang="et-EE" sz="2800" b="0" i="0" u="none" strike="noStrike" cap="none" baseline="0">
                <a:solidFill>
                  <a:schemeClr val="dk1"/>
                </a:solidFill>
                <a:latin typeface="Calibri"/>
                <a:ea typeface="Calibri"/>
                <a:cs typeface="Calibri"/>
                <a:sym typeface="Calibri"/>
              </a:rPr>
              <a:t>Lähteandmete muutmine</a:t>
            </a:r>
          </a:p>
          <a:p>
            <a:pPr marL="742950" marR="0" lvl="1" indent="-285750" algn="l" rtl="0">
              <a:spcBef>
                <a:spcPts val="560"/>
              </a:spcBef>
              <a:buClr>
                <a:schemeClr val="dk1"/>
              </a:buClr>
              <a:buSzPct val="100000"/>
              <a:buFont typeface="Calibri"/>
              <a:buChar char="–"/>
            </a:pPr>
            <a:r>
              <a:rPr lang="et-EE" sz="2800" b="0" i="0" u="none" strike="noStrike" cap="none" baseline="0">
                <a:solidFill>
                  <a:schemeClr val="dk1"/>
                </a:solidFill>
                <a:latin typeface="Calibri"/>
                <a:ea typeface="Calibri"/>
                <a:cs typeface="Calibri"/>
                <a:sym typeface="Calibri"/>
              </a:rPr>
              <a:t>Funktsionaalsuse muutmine</a:t>
            </a:r>
          </a:p>
          <a:p>
            <a:pPr marL="342900" marR="0" lvl="0" indent="-342900" algn="l" rtl="0">
              <a:spcBef>
                <a:spcPts val="560"/>
              </a:spcBef>
              <a:buClr>
                <a:schemeClr val="dk1"/>
              </a:buClr>
              <a:buSzPct val="100000"/>
              <a:buFont typeface="Calibri"/>
              <a:buChar char="•"/>
            </a:pPr>
            <a:r>
              <a:rPr lang="et-EE"/>
              <a:t>Kõik testid teostatakse samalaadselt, kasutades iga kord üht ja sama algoritmi</a:t>
            </a:r>
          </a:p>
          <a:p>
            <a:pPr marL="742950" marR="0" lvl="1" indent="-285750" algn="l" rtl="0">
              <a:spcBef>
                <a:spcPts val="560"/>
              </a:spcBef>
              <a:buClr>
                <a:schemeClr val="dk1"/>
              </a:buClr>
              <a:buSzPct val="87500"/>
              <a:buFont typeface="Calibri"/>
              <a:buChar char="–"/>
            </a:pPr>
            <a:r>
              <a:rPr lang="et-EE"/>
              <a:t>Kui testija teeb testid käsitsi, ta võib märgata rohkeb vigu ja testida iga kord teisiti</a:t>
            </a:r>
          </a:p>
          <a:p>
            <a:pPr marL="342900" marR="0" lvl="0" indent="-342900" algn="l" rtl="0">
              <a:spcBef>
                <a:spcPts val="560"/>
              </a:spcBef>
              <a:buClr>
                <a:schemeClr val="dk1"/>
              </a:buClr>
              <a:buSzPct val="100000"/>
              <a:buFont typeface="Calibri"/>
              <a:buChar char="•"/>
            </a:pPr>
            <a:r>
              <a:rPr lang="et-EE"/>
              <a:t>Väikeste vigade vahelejätmine</a:t>
            </a:r>
          </a:p>
          <a:p>
            <a:pPr marL="342900" marR="0" lvl="0" indent="-342900" algn="l" rtl="0">
              <a:spcBef>
                <a:spcPts val="560"/>
              </a:spcBef>
              <a:buClr>
                <a:schemeClr val="dk1"/>
              </a:buClr>
              <a:buSzPct val="100000"/>
              <a:buFont typeface="Calibri"/>
              <a:buChar char="•"/>
            </a:pPr>
            <a:r>
              <a:rPr lang="et-EE"/>
              <a:t>Disainivigu ei leia</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74637"/>
            <a:ext cx="8229600" cy="850106"/>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t-EE" sz="3600" b="0" i="0" u="none" strike="noStrike" cap="none" baseline="0">
                <a:solidFill>
                  <a:schemeClr val="dk1"/>
                </a:solidFill>
                <a:latin typeface="Calibri"/>
                <a:ea typeface="Calibri"/>
                <a:cs typeface="Calibri"/>
                <a:sym typeface="Calibri"/>
              </a:rPr>
              <a:t>Kontrolli automatiseerimiseks on mitmeid võimalusi ja tarkvaravahendeid:</a:t>
            </a:r>
          </a:p>
        </p:txBody>
      </p:sp>
      <p:sp>
        <p:nvSpPr>
          <p:cNvPr id="123" name="Shape 123"/>
          <p:cNvSpPr txBox="1">
            <a:spLocks noGrp="1"/>
          </p:cNvSpPr>
          <p:nvPr>
            <p:ph type="body" idx="1"/>
          </p:nvPr>
        </p:nvSpPr>
        <p:spPr>
          <a:xfrm>
            <a:off x="457200" y="1357536"/>
            <a:ext cx="8229600" cy="5073300"/>
          </a:xfrm>
          <a:prstGeom prst="rect">
            <a:avLst/>
          </a:prstGeom>
          <a:noFill/>
          <a:ln>
            <a:noFill/>
          </a:ln>
        </p:spPr>
        <p:txBody>
          <a:bodyPr lIns="91425" tIns="45700" rIns="91425" bIns="45700" anchor="t" anchorCtr="0">
            <a:noAutofit/>
          </a:bodyPr>
          <a:lstStyle/>
          <a:p>
            <a:pPr marL="342900" marR="0" lvl="0" indent="-381000" algn="l" rtl="0">
              <a:spcBef>
                <a:spcPts val="360"/>
              </a:spcBef>
              <a:buClr>
                <a:schemeClr val="dk1"/>
              </a:buClr>
              <a:buSzPct val="100000"/>
              <a:buFont typeface="Calibri"/>
              <a:buChar char="•"/>
            </a:pPr>
            <a:r>
              <a:rPr lang="et-EE" sz="2400" b="0" i="0" u="none" strike="noStrike" cap="none" baseline="0">
                <a:solidFill>
                  <a:schemeClr val="dk1"/>
                </a:solidFill>
                <a:latin typeface="Calibri"/>
                <a:ea typeface="Calibri"/>
                <a:cs typeface="Calibri"/>
                <a:sym typeface="Calibri"/>
              </a:rPr>
              <a:t>Testide genereerimise automatiseerimine: näiteks, on vahendeid, mis genereerivad automaatselt lause- või haruadekvaatsed testid, samuti vahendeid, mis genereerivad teste mitmesuguste funktsionaalsete kirjelduste põhjal</a:t>
            </a:r>
          </a:p>
          <a:p>
            <a:pPr marL="342900" marR="0" lvl="0" indent="-381000" algn="l" rtl="0">
              <a:spcBef>
                <a:spcPts val="360"/>
              </a:spcBef>
              <a:buClr>
                <a:schemeClr val="dk1"/>
              </a:buClr>
              <a:buSzPct val="100000"/>
              <a:buFont typeface="Calibri"/>
              <a:buChar char="•"/>
            </a:pPr>
            <a:r>
              <a:rPr lang="et-EE" sz="2400" b="0" i="0" u="none" strike="noStrike" cap="none" baseline="0">
                <a:solidFill>
                  <a:schemeClr val="dk1"/>
                </a:solidFill>
                <a:latin typeface="Calibri"/>
                <a:ea typeface="Calibri"/>
                <a:cs typeface="Calibri"/>
                <a:sym typeface="Calibri"/>
              </a:rPr>
              <a:t>GUI testidraiverid ning testide salvestamise ja korduvtestimise vahendid lubavad teste salvestada ning uuesti korrata peale tarkvara muudatusi</a:t>
            </a:r>
          </a:p>
          <a:p>
            <a:pPr marL="342900" marR="0" lvl="0" indent="-381000" algn="l" rtl="0">
              <a:spcBef>
                <a:spcPts val="360"/>
              </a:spcBef>
              <a:buClr>
                <a:schemeClr val="dk1"/>
              </a:buClr>
              <a:buSzPct val="100000"/>
              <a:buFont typeface="Calibri"/>
              <a:buChar char="•"/>
            </a:pPr>
            <a:r>
              <a:rPr lang="et-EE" sz="2400" b="0" i="0" u="none" strike="noStrike" cap="none" baseline="0">
                <a:solidFill>
                  <a:schemeClr val="dk1"/>
                </a:solidFill>
                <a:latin typeface="Calibri"/>
                <a:ea typeface="Calibri"/>
                <a:cs typeface="Calibri"/>
                <a:sym typeface="Calibri"/>
              </a:rPr>
              <a:t>Testide skriptide salvestamine ja korduvtestimine: tekitades, automaatselt genereerides või täitmise ajal salvestades testimise skripte ning neid uuesti täites</a:t>
            </a:r>
          </a:p>
          <a:p>
            <a:pPr marL="342900" marR="0" lvl="0" indent="-381000" algn="l" rtl="0">
              <a:spcBef>
                <a:spcPts val="360"/>
              </a:spcBef>
              <a:buClr>
                <a:schemeClr val="dk1"/>
              </a:buClr>
              <a:buSzPct val="100000"/>
              <a:buFont typeface="Calibri"/>
              <a:buChar char="•"/>
            </a:pPr>
            <a:r>
              <a:rPr lang="et-EE" sz="2400" b="0" i="0" u="none" strike="noStrike" cap="none" baseline="0">
                <a:solidFill>
                  <a:schemeClr val="dk1"/>
                </a:solidFill>
                <a:latin typeface="Calibri"/>
                <a:ea typeface="Calibri"/>
                <a:cs typeface="Calibri"/>
                <a:sym typeface="Calibri"/>
              </a:rPr>
              <a:t>Koormustestimise vahendid võimaldavad tekitada suure töökoormuse serverite ja/või veebirakenduste testimiseks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t-EE" sz="3600"/>
              <a:t>Kontrolli automatiseerimiseks on mitmeid võimalusi ja tarkvaravahendeid:</a:t>
            </a:r>
          </a:p>
        </p:txBody>
      </p:sp>
      <p:sp>
        <p:nvSpPr>
          <p:cNvPr id="129" name="Shape 129"/>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342900" lvl="0" indent="-381000" rtl="0">
              <a:spcBef>
                <a:spcPts val="360"/>
              </a:spcBef>
              <a:buClr>
                <a:schemeClr val="dk1"/>
              </a:buClr>
              <a:buSzPct val="100000"/>
              <a:buFont typeface="Calibri"/>
              <a:buChar char="•"/>
            </a:pPr>
            <a:r>
              <a:rPr lang="et-EE" sz="2400"/>
              <a:t>Mitmesugused vahendid testimise lihtsustamiseks: näiteks tarkvara, mis lihtsustab draiverite (</a:t>
            </a:r>
            <a:r>
              <a:rPr lang="et-EE" sz="2400" i="1"/>
              <a:t>mock objects</a:t>
            </a:r>
            <a:r>
              <a:rPr lang="et-EE" sz="2400"/>
              <a:t>) või lühiste (</a:t>
            </a:r>
            <a:r>
              <a:rPr lang="et-EE" sz="2400" i="1"/>
              <a:t>stub</a:t>
            </a:r>
            <a:r>
              <a:rPr lang="et-EE" sz="2400"/>
              <a:t>) loomist integratsioonitestimisel, juhuslike vigade generaatorid jne.</a:t>
            </a:r>
          </a:p>
          <a:p>
            <a:pPr marL="342900" lvl="0" indent="-381000" rtl="0">
              <a:spcBef>
                <a:spcPts val="360"/>
              </a:spcBef>
              <a:buClr>
                <a:schemeClr val="dk1"/>
              </a:buClr>
              <a:buSzPct val="100000"/>
              <a:buFont typeface="Calibri"/>
              <a:buChar char="•"/>
            </a:pPr>
            <a:r>
              <a:rPr lang="et-EE" sz="2400"/>
              <a:t>Vahendid testimise kvaliteedi hindamiseks, näiteks kontrollimaks, millised programmi komponendid on testidega läbimata</a:t>
            </a:r>
          </a:p>
          <a:p>
            <a:pPr marL="342900" lvl="0" indent="-381000" rtl="0">
              <a:spcBef>
                <a:spcPts val="360"/>
              </a:spcBef>
              <a:buClr>
                <a:schemeClr val="dk1"/>
              </a:buClr>
              <a:buSzPct val="100000"/>
              <a:buFont typeface="Calibri"/>
              <a:buChar char="•"/>
            </a:pPr>
            <a:r>
              <a:rPr lang="et-EE" sz="2400"/>
              <a:t>Staatilise analüüsi vahendid, näiteks programmi meetrikate hindamise tarkvara</a:t>
            </a:r>
          </a:p>
          <a:p>
            <a:pPr marL="342900" lvl="0" indent="-381000" rtl="0">
              <a:spcBef>
                <a:spcPts val="360"/>
              </a:spcBef>
              <a:buClr>
                <a:schemeClr val="dk1"/>
              </a:buClr>
              <a:buSzPct val="100000"/>
              <a:buFont typeface="Calibri"/>
              <a:buChar char="•"/>
            </a:pPr>
            <a:r>
              <a:rPr lang="et-EE" sz="2400"/>
              <a:t>Vigade ja paranduste haldamise abivahendid</a:t>
            </a:r>
          </a:p>
          <a:p>
            <a:pPr marL="342900" lvl="0" indent="-381000" rtl="0">
              <a:spcBef>
                <a:spcPts val="360"/>
              </a:spcBef>
              <a:buClr>
                <a:schemeClr val="dk1"/>
              </a:buClr>
              <a:buSzPct val="100000"/>
              <a:buFont typeface="Calibri"/>
              <a:buChar char="•"/>
            </a:pPr>
            <a:r>
              <a:rPr lang="et-EE" sz="2400"/>
              <a:t>Tarkvara testimisprotsessi kavandamiseks, testimise ressursside hindamiseks jne</a:t>
            </a:r>
          </a:p>
          <a:p>
            <a:pPr marL="342900" lvl="0" indent="-381000">
              <a:spcBef>
                <a:spcPts val="360"/>
              </a:spcBef>
              <a:buClr>
                <a:schemeClr val="dk1"/>
              </a:buClr>
              <a:buSzPct val="100000"/>
              <a:buFont typeface="Calibri"/>
              <a:buChar char="•"/>
            </a:pPr>
            <a:r>
              <a:rPr lang="et-EE" sz="2400"/>
              <a:t>Veebisaitide testimise vahendid jne</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812</Words>
  <Application>Microsoft Office PowerPoint</Application>
  <PresentationFormat>On-screen Show (4:3)</PresentationFormat>
  <Paragraphs>117</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Automatiseerimine</vt:lpstr>
      <vt:lpstr>Sisukord</vt:lpstr>
      <vt:lpstr>Automatiseerimine</vt:lpstr>
      <vt:lpstr>Milleks teha?</vt:lpstr>
      <vt:lpstr>Automaatiseerimine: Plussid</vt:lpstr>
      <vt:lpstr>Automatiseerimine: Miinused</vt:lpstr>
      <vt:lpstr>Automatiseerimine: Miinused</vt:lpstr>
      <vt:lpstr>Kontrolli automatiseerimiseks on mitmeid võimalusi ja tarkvaravahendeid:</vt:lpstr>
      <vt:lpstr>Kontrolli automatiseerimiseks on mitmeid võimalusi ja tarkvaravahendeid:</vt:lpstr>
      <vt:lpstr>Soovitusi testimise automatiseerimiseks (Bach, 1999):</vt:lpstr>
      <vt:lpstr>Kui otsustade automatiseerida:</vt:lpstr>
      <vt:lpstr>Automatiseerimise etapid</vt:lpstr>
      <vt:lpstr>Automatiseerimise kolm taset </vt:lpstr>
      <vt:lpstr>Millist tarkvara valida</vt:lpstr>
      <vt:lpstr>Selenium</vt:lpstr>
      <vt:lpstr>Ülesanne</vt:lpstr>
      <vt:lpstr>Vajalikud lingid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Automatiseerimine</dc:title>
  <cp:lastModifiedBy>Jekaterina Ivask</cp:lastModifiedBy>
  <cp:revision>3</cp:revision>
  <dcterms:modified xsi:type="dcterms:W3CDTF">2013-10-16T10:33:58Z</dcterms:modified>
</cp:coreProperties>
</file>