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7" r:id="rId7"/>
    <p:sldId id="272" r:id="rId8"/>
    <p:sldId id="268" r:id="rId9"/>
    <p:sldId id="261" r:id="rId10"/>
    <p:sldId id="285" r:id="rId11"/>
    <p:sldId id="286" r:id="rId12"/>
    <p:sldId id="287" r:id="rId13"/>
    <p:sldId id="262" r:id="rId14"/>
    <p:sldId id="282" r:id="rId15"/>
    <p:sldId id="283" r:id="rId16"/>
    <p:sldId id="284" r:id="rId17"/>
    <p:sldId id="263" r:id="rId18"/>
    <p:sldId id="264" r:id="rId19"/>
    <p:sldId id="280" r:id="rId20"/>
    <p:sldId id="281" r:id="rId21"/>
    <p:sldId id="270" r:id="rId22"/>
    <p:sldId id="273" r:id="rId23"/>
    <p:sldId id="274" r:id="rId24"/>
    <p:sldId id="271" r:id="rId25"/>
    <p:sldId id="275" r:id="rId26"/>
    <p:sldId id="276" r:id="rId27"/>
    <p:sldId id="265" r:id="rId28"/>
    <p:sldId id="277" r:id="rId29"/>
    <p:sldId id="278" r:id="rId30"/>
    <p:sldId id="279" r:id="rId31"/>
    <p:sldId id="266" r:id="rId32"/>
    <p:sldId id="269" r:id="rId33"/>
    <p:sldId id="288" r:id="rId34"/>
    <p:sldId id="289" r:id="rId35"/>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107" d="100"/>
          <a:sy n="107" d="100"/>
        </p:scale>
        <p:origin x="-10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3D664-8A43-4CFF-A10F-0E1725F242FF}" type="datetimeFigureOut">
              <a:rPr lang="et-EE" smtClean="0"/>
              <a:t>12.12.2013</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C07595-74CE-4D05-99A4-EC7F9D7A312A}" type="slidenum">
              <a:rPr lang="et-EE" smtClean="0"/>
              <a:t>‹#›</a:t>
            </a:fld>
            <a:endParaRPr lang="et-EE"/>
          </a:p>
        </p:txBody>
      </p:sp>
    </p:spTree>
    <p:extLst>
      <p:ext uri="{BB962C8B-B14F-4D97-AF65-F5344CB8AC3E}">
        <p14:creationId xmlns:p14="http://schemas.microsoft.com/office/powerpoint/2010/main" val="3017076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t-EE" sz="1200" kern="1200" dirty="0" smtClean="0">
                <a:solidFill>
                  <a:schemeClr val="tx1"/>
                </a:solidFill>
                <a:effectLst/>
                <a:latin typeface="+mn-lt"/>
                <a:ea typeface="+mn-ea"/>
                <a:cs typeface="+mn-cs"/>
              </a:rPr>
              <a:t>Tarkvara modelleerib tegelikkust </a:t>
            </a:r>
          </a:p>
          <a:p>
            <a:pPr rtl="0"/>
            <a:r>
              <a:rPr lang="et-EE" sz="1200" kern="1200" dirty="0" smtClean="0">
                <a:solidFill>
                  <a:schemeClr val="tx1"/>
                </a:solidFill>
                <a:effectLst/>
                <a:latin typeface="+mn-lt"/>
                <a:ea typeface="+mn-ea"/>
                <a:cs typeface="+mn-cs"/>
              </a:rPr>
              <a:t>ja võib olla väga keerukas, samuti võib olla väga keerukas </a:t>
            </a:r>
          </a:p>
          <a:p>
            <a:pPr rtl="0"/>
            <a:r>
              <a:rPr lang="et-EE" sz="1200" kern="1200" dirty="0" smtClean="0">
                <a:solidFill>
                  <a:schemeClr val="tx1"/>
                </a:solidFill>
                <a:effectLst/>
                <a:latin typeface="+mn-lt"/>
                <a:ea typeface="+mn-ea"/>
                <a:cs typeface="+mn-cs"/>
              </a:rPr>
              <a:t>selle arendus. Käesolevas mate</a:t>
            </a:r>
          </a:p>
          <a:p>
            <a:pPr rtl="0"/>
            <a:r>
              <a:rPr lang="et-EE" sz="1200" kern="1200" dirty="0" err="1" smtClean="0">
                <a:solidFill>
                  <a:schemeClr val="tx1"/>
                </a:solidFill>
                <a:effectLst/>
                <a:latin typeface="+mn-lt"/>
                <a:ea typeface="+mn-ea"/>
                <a:cs typeface="+mn-cs"/>
              </a:rPr>
              <a:t>rjalis</a:t>
            </a:r>
            <a:r>
              <a:rPr lang="et-EE" sz="1200" kern="1200" dirty="0" smtClean="0">
                <a:solidFill>
                  <a:schemeClr val="tx1"/>
                </a:solidFill>
                <a:effectLst/>
                <a:latin typeface="+mn-lt"/>
                <a:ea typeface="+mn-ea"/>
                <a:cs typeface="+mn-cs"/>
              </a:rPr>
              <a:t> on toodud näiteid erineva </a:t>
            </a:r>
          </a:p>
          <a:p>
            <a:pPr rtl="0"/>
            <a:r>
              <a:rPr lang="et-EE" sz="1200" kern="1200" dirty="0" smtClean="0">
                <a:solidFill>
                  <a:schemeClr val="tx1"/>
                </a:solidFill>
                <a:effectLst/>
                <a:latin typeface="+mn-lt"/>
                <a:ea typeface="+mn-ea"/>
                <a:cs typeface="+mn-cs"/>
              </a:rPr>
              <a:t>taseme tarkvara elutsükli </a:t>
            </a:r>
          </a:p>
          <a:p>
            <a:pPr rtl="0"/>
            <a:r>
              <a:rPr lang="et-EE" sz="1200" kern="1200" dirty="0" smtClean="0">
                <a:solidFill>
                  <a:schemeClr val="tx1"/>
                </a:solidFill>
                <a:effectLst/>
                <a:latin typeface="+mn-lt"/>
                <a:ea typeface="+mn-ea"/>
                <a:cs typeface="+mn-cs"/>
              </a:rPr>
              <a:t>mudelite ja protsessiraa</a:t>
            </a:r>
          </a:p>
          <a:p>
            <a:pPr rtl="0"/>
            <a:r>
              <a:rPr lang="et-EE" sz="1200" kern="1200" dirty="0" err="1" smtClean="0">
                <a:solidFill>
                  <a:schemeClr val="tx1"/>
                </a:solidFill>
                <a:effectLst/>
                <a:latin typeface="+mn-lt"/>
                <a:ea typeface="+mn-ea"/>
                <a:cs typeface="+mn-cs"/>
              </a:rPr>
              <a:t>mistikkude</a:t>
            </a:r>
            <a:r>
              <a:rPr lang="et-EE" sz="1200" kern="1200" dirty="0" smtClean="0">
                <a:solidFill>
                  <a:schemeClr val="tx1"/>
                </a:solidFill>
                <a:effectLst/>
                <a:latin typeface="+mn-lt"/>
                <a:ea typeface="+mn-ea"/>
                <a:cs typeface="+mn-cs"/>
              </a:rPr>
              <a:t> kohta, näiteks (</a:t>
            </a:r>
          </a:p>
          <a:p>
            <a:pPr rtl="0"/>
            <a:r>
              <a:rPr lang="et-EE" sz="1200" kern="1200" dirty="0" smtClean="0">
                <a:solidFill>
                  <a:schemeClr val="tx1"/>
                </a:solidFill>
                <a:effectLst/>
                <a:latin typeface="+mn-lt"/>
                <a:ea typeface="+mn-ea"/>
                <a:cs typeface="+mn-cs"/>
              </a:rPr>
              <a:t>liikudes arenduse mudelitest </a:t>
            </a:r>
          </a:p>
          <a:p>
            <a:pPr rtl="0"/>
            <a:r>
              <a:rPr lang="et-EE" sz="1200" kern="1200" dirty="0" smtClean="0">
                <a:solidFill>
                  <a:schemeClr val="tx1"/>
                </a:solidFill>
                <a:effectLst/>
                <a:latin typeface="+mn-lt"/>
                <a:ea typeface="+mn-ea"/>
                <a:cs typeface="+mn-cs"/>
              </a:rPr>
              <a:t>protsessimudelite suunas): </a:t>
            </a:r>
            <a:r>
              <a:rPr lang="et-EE" sz="1200" kern="1200" dirty="0" err="1" smtClean="0">
                <a:solidFill>
                  <a:schemeClr val="tx1"/>
                </a:solidFill>
                <a:effectLst/>
                <a:latin typeface="+mn-lt"/>
                <a:ea typeface="+mn-ea"/>
                <a:cs typeface="+mn-cs"/>
              </a:rPr>
              <a:t>trivi</a:t>
            </a:r>
            <a:endParaRPr lang="et-EE" sz="1200" kern="1200" dirty="0" smtClean="0">
              <a:solidFill>
                <a:schemeClr val="tx1"/>
              </a:solidFill>
              <a:effectLst/>
              <a:latin typeface="+mn-lt"/>
              <a:ea typeface="+mn-ea"/>
              <a:cs typeface="+mn-cs"/>
            </a:endParaRPr>
          </a:p>
          <a:p>
            <a:pPr rtl="0"/>
            <a:r>
              <a:rPr lang="et-EE" sz="1200" kern="1200" dirty="0" err="1" smtClean="0">
                <a:solidFill>
                  <a:schemeClr val="tx1"/>
                </a:solidFill>
                <a:effectLst/>
                <a:latin typeface="+mn-lt"/>
                <a:ea typeface="+mn-ea"/>
                <a:cs typeface="+mn-cs"/>
              </a:rPr>
              <a:t>aalsed</a:t>
            </a:r>
            <a:r>
              <a:rPr lang="et-EE" sz="1200" kern="1200" dirty="0" smtClean="0">
                <a:solidFill>
                  <a:schemeClr val="tx1"/>
                </a:solidFill>
                <a:effectLst/>
                <a:latin typeface="+mn-lt"/>
                <a:ea typeface="+mn-ea"/>
                <a:cs typeface="+mn-cs"/>
              </a:rPr>
              <a:t> elutsükli mudelid, kosemudel, </a:t>
            </a:r>
            <a:r>
              <a:rPr lang="et-EE" sz="1200" kern="1200" dirty="0" err="1" smtClean="0">
                <a:solidFill>
                  <a:schemeClr val="tx1"/>
                </a:solidFill>
                <a:effectLst/>
                <a:latin typeface="+mn-lt"/>
                <a:ea typeface="+mn-ea"/>
                <a:cs typeface="+mn-cs"/>
              </a:rPr>
              <a:t>V-mudel</a:t>
            </a:r>
            <a:r>
              <a:rPr lang="et-EE" sz="1200" kern="1200" dirty="0" smtClean="0">
                <a:solidFill>
                  <a:schemeClr val="tx1"/>
                </a:solidFill>
                <a:effectLst/>
                <a:latin typeface="+mn-lt"/>
                <a:ea typeface="+mn-ea"/>
                <a:cs typeface="+mn-cs"/>
              </a:rPr>
              <a:t>, spiraalmudel, </a:t>
            </a:r>
          </a:p>
          <a:p>
            <a:pPr rtl="0"/>
            <a:r>
              <a:rPr lang="et-EE" sz="1200" kern="1200" dirty="0" err="1" smtClean="0">
                <a:solidFill>
                  <a:schemeClr val="tx1"/>
                </a:solidFill>
                <a:effectLst/>
                <a:latin typeface="+mn-lt"/>
                <a:ea typeface="+mn-ea"/>
                <a:cs typeface="+mn-cs"/>
              </a:rPr>
              <a:t>Rational</a:t>
            </a:r>
            <a:r>
              <a:rPr lang="et-EE" sz="1200" kern="1200" dirty="0" smtClean="0">
                <a:solidFill>
                  <a:schemeClr val="tx1"/>
                </a:solidFill>
                <a:effectLst/>
                <a:latin typeface="+mn-lt"/>
                <a:ea typeface="+mn-ea"/>
                <a:cs typeface="+mn-cs"/>
              </a:rPr>
              <a:t> </a:t>
            </a:r>
            <a:r>
              <a:rPr lang="et-EE" sz="1200" kern="1200" dirty="0" err="1" smtClean="0">
                <a:solidFill>
                  <a:schemeClr val="tx1"/>
                </a:solidFill>
                <a:effectLst/>
                <a:latin typeface="+mn-lt"/>
                <a:ea typeface="+mn-ea"/>
                <a:cs typeface="+mn-cs"/>
              </a:rPr>
              <a:t>Unified</a:t>
            </a:r>
            <a:r>
              <a:rPr lang="et-EE" sz="1200" kern="1200" dirty="0" smtClean="0">
                <a:solidFill>
                  <a:schemeClr val="tx1"/>
                </a:solidFill>
                <a:effectLst/>
                <a:latin typeface="+mn-lt"/>
                <a:ea typeface="+mn-ea"/>
                <a:cs typeface="+mn-cs"/>
              </a:rPr>
              <a:t> </a:t>
            </a:r>
            <a:r>
              <a:rPr lang="et-EE" sz="1200" kern="1200" dirty="0" err="1" smtClean="0">
                <a:solidFill>
                  <a:schemeClr val="tx1"/>
                </a:solidFill>
                <a:effectLst/>
                <a:latin typeface="+mn-lt"/>
                <a:ea typeface="+mn-ea"/>
                <a:cs typeface="+mn-cs"/>
              </a:rPr>
              <a:t>Process</a:t>
            </a:r>
            <a:r>
              <a:rPr lang="et-EE" sz="1200" kern="1200" dirty="0" smtClean="0">
                <a:solidFill>
                  <a:schemeClr val="tx1"/>
                </a:solidFill>
                <a:effectLst/>
                <a:latin typeface="+mn-lt"/>
                <a:ea typeface="+mn-ea"/>
                <a:cs typeface="+mn-cs"/>
              </a:rPr>
              <a:t>, </a:t>
            </a:r>
            <a:r>
              <a:rPr lang="et-EE" sz="1200" kern="1200" dirty="0" err="1" smtClean="0">
                <a:solidFill>
                  <a:schemeClr val="tx1"/>
                </a:solidFill>
                <a:effectLst/>
                <a:latin typeface="+mn-lt"/>
                <a:ea typeface="+mn-ea"/>
                <a:cs typeface="+mn-cs"/>
              </a:rPr>
              <a:t>agiilsed</a:t>
            </a:r>
            <a:r>
              <a:rPr lang="et-EE" sz="1200" kern="1200" dirty="0" smtClean="0">
                <a:solidFill>
                  <a:schemeClr val="tx1"/>
                </a:solidFill>
                <a:effectLst/>
                <a:latin typeface="+mn-lt"/>
                <a:ea typeface="+mn-ea"/>
                <a:cs typeface="+mn-cs"/>
              </a:rPr>
              <a:t> raamistikud (nt </a:t>
            </a:r>
          </a:p>
          <a:p>
            <a:pPr rtl="0"/>
            <a:r>
              <a:rPr lang="et-EE" sz="1200" kern="1200" dirty="0" smtClean="0">
                <a:solidFill>
                  <a:schemeClr val="tx1"/>
                </a:solidFill>
                <a:effectLst/>
                <a:latin typeface="+mn-lt"/>
                <a:ea typeface="+mn-ea"/>
                <a:cs typeface="+mn-cs"/>
              </a:rPr>
              <a:t>XP), </a:t>
            </a:r>
            <a:r>
              <a:rPr lang="et-EE" sz="1200" kern="1200" dirty="0" err="1" smtClean="0">
                <a:solidFill>
                  <a:schemeClr val="tx1"/>
                </a:solidFill>
                <a:effectLst/>
                <a:latin typeface="+mn-lt"/>
                <a:ea typeface="+mn-ea"/>
                <a:cs typeface="+mn-cs"/>
              </a:rPr>
              <a:t>Zachmani</a:t>
            </a:r>
            <a:r>
              <a:rPr lang="et-EE" sz="1200" kern="1200" dirty="0" smtClean="0">
                <a:solidFill>
                  <a:schemeClr val="tx1"/>
                </a:solidFill>
                <a:effectLst/>
                <a:latin typeface="+mn-lt"/>
                <a:ea typeface="+mn-ea"/>
                <a:cs typeface="+mn-cs"/>
              </a:rPr>
              <a:t> raamistik, tarkvara elutsükli </a:t>
            </a:r>
          </a:p>
          <a:p>
            <a:pPr rtl="0"/>
            <a:r>
              <a:rPr lang="et-EE" sz="1200" kern="1200" dirty="0" smtClean="0">
                <a:solidFill>
                  <a:schemeClr val="tx1"/>
                </a:solidFill>
                <a:effectLst/>
                <a:latin typeface="+mn-lt"/>
                <a:ea typeface="+mn-ea"/>
                <a:cs typeface="+mn-cs"/>
              </a:rPr>
              <a:t>protsesside standardid, CMMI</a:t>
            </a:r>
          </a:p>
          <a:p>
            <a:pPr rtl="0"/>
            <a:r>
              <a:rPr lang="et-EE" sz="1200" kern="1200" dirty="0" smtClean="0">
                <a:solidFill>
                  <a:schemeClr val="tx1"/>
                </a:solidFill>
                <a:effectLst/>
                <a:latin typeface="+mn-lt"/>
                <a:ea typeface="+mn-ea"/>
                <a:cs typeface="+mn-cs"/>
              </a:rPr>
              <a:t>, SPICE, ISO/IEC TR 15504. </a:t>
            </a:r>
          </a:p>
          <a:p>
            <a:pPr rtl="0"/>
            <a:r>
              <a:rPr lang="et-EE" sz="1200" kern="1200" dirty="0" smtClean="0">
                <a:solidFill>
                  <a:schemeClr val="tx1"/>
                </a:solidFill>
                <a:effectLst/>
                <a:latin typeface="+mn-lt"/>
                <a:ea typeface="+mn-ea"/>
                <a:cs typeface="+mn-cs"/>
              </a:rPr>
              <a:t>Alguseks ja väikeste projektide puhul </a:t>
            </a:r>
          </a:p>
          <a:p>
            <a:pPr rtl="0"/>
            <a:r>
              <a:rPr lang="et-EE" sz="1200" kern="1200" dirty="0" smtClean="0">
                <a:solidFill>
                  <a:schemeClr val="tx1"/>
                </a:solidFill>
                <a:effectLst/>
                <a:latin typeface="+mn-lt"/>
                <a:ea typeface="+mn-ea"/>
                <a:cs typeface="+mn-cs"/>
              </a:rPr>
              <a:t>on detailsed raamistikud mahukad ja keerukad. </a:t>
            </a:r>
          </a:p>
          <a:p>
            <a:pPr rtl="0"/>
            <a:r>
              <a:rPr lang="et-EE" sz="1200" kern="1200" dirty="0" smtClean="0">
                <a:solidFill>
                  <a:schemeClr val="tx1"/>
                </a:solidFill>
                <a:effectLst/>
                <a:latin typeface="+mn-lt"/>
                <a:ea typeface="+mn-ea"/>
                <a:cs typeface="+mn-cs"/>
              </a:rPr>
              <a:t>Tegelikult nõuab siiski iga mittetriviaalne r</a:t>
            </a:r>
          </a:p>
          <a:p>
            <a:pPr rtl="0"/>
            <a:r>
              <a:rPr lang="et-EE" sz="1200" kern="1200" dirty="0" smtClean="0">
                <a:solidFill>
                  <a:schemeClr val="tx1"/>
                </a:solidFill>
                <a:effectLst/>
                <a:latin typeface="+mn-lt"/>
                <a:ea typeface="+mn-ea"/>
                <a:cs typeface="+mn-cs"/>
              </a:rPr>
              <a:t>aamistik kasutuselevõtuks pingutust. Kas oleks </a:t>
            </a:r>
          </a:p>
          <a:p>
            <a:pPr rtl="0"/>
            <a:r>
              <a:rPr lang="et-EE" sz="1200" kern="1200" dirty="0" smtClean="0">
                <a:solidFill>
                  <a:schemeClr val="tx1"/>
                </a:solidFill>
                <a:effectLst/>
                <a:latin typeface="+mn-lt"/>
                <a:ea typeface="+mn-ea"/>
                <a:cs typeface="+mn-cs"/>
              </a:rPr>
              <a:t>võimalik sellistest raamistikkudest </a:t>
            </a:r>
          </a:p>
          <a:p>
            <a:pPr rtl="0"/>
            <a:r>
              <a:rPr lang="et-EE" sz="1200" kern="1200" dirty="0" smtClean="0">
                <a:solidFill>
                  <a:schemeClr val="tx1"/>
                </a:solidFill>
                <a:effectLst/>
                <a:latin typeface="+mn-lt"/>
                <a:ea typeface="+mn-ea"/>
                <a:cs typeface="+mn-cs"/>
              </a:rPr>
              <a:t>loobuda ja pigem püüda määratleda</a:t>
            </a:r>
          </a:p>
          <a:p>
            <a:pPr rtl="0"/>
            <a:r>
              <a:rPr lang="et-EE" sz="1200" kern="1200" dirty="0" smtClean="0">
                <a:solidFill>
                  <a:schemeClr val="tx1"/>
                </a:solidFill>
                <a:effectLst/>
                <a:latin typeface="+mn-lt"/>
                <a:ea typeface="+mn-ea"/>
                <a:cs typeface="+mn-cs"/>
              </a:rPr>
              <a:t>, millised aga võiksid olla </a:t>
            </a:r>
          </a:p>
          <a:p>
            <a:pPr rtl="0"/>
            <a:r>
              <a:rPr lang="et-EE" sz="1200" kern="1200" dirty="0" smtClean="0">
                <a:solidFill>
                  <a:schemeClr val="tx1"/>
                </a:solidFill>
                <a:effectLst/>
                <a:latin typeface="+mn-lt"/>
                <a:ea typeface="+mn-ea"/>
                <a:cs typeface="+mn-cs"/>
              </a:rPr>
              <a:t>tarkvara arenduse ja juhtimise põhikomponendid? </a:t>
            </a:r>
          </a:p>
          <a:p>
            <a:pPr rtl="0"/>
            <a:r>
              <a:rPr lang="et-EE" sz="1200" kern="1200" dirty="0" smtClean="0">
                <a:solidFill>
                  <a:schemeClr val="tx1"/>
                </a:solidFill>
                <a:effectLst/>
                <a:latin typeface="+mn-lt"/>
                <a:ea typeface="+mn-ea"/>
                <a:cs typeface="+mn-cs"/>
              </a:rPr>
              <a:t>Siis võiksime nendest ise oma metoodikaid </a:t>
            </a:r>
          </a:p>
          <a:p>
            <a:pPr rtl="0"/>
            <a:r>
              <a:rPr lang="et-EE" sz="1200" kern="1200" dirty="0" smtClean="0">
                <a:solidFill>
                  <a:schemeClr val="tx1"/>
                </a:solidFill>
                <a:effectLst/>
                <a:latin typeface="+mn-lt"/>
                <a:ea typeface="+mn-ea"/>
                <a:cs typeface="+mn-cs"/>
              </a:rPr>
              <a:t>koostada. </a:t>
            </a:r>
          </a:p>
          <a:p>
            <a:endParaRPr lang="et-EE" dirty="0"/>
          </a:p>
        </p:txBody>
      </p:sp>
      <p:sp>
        <p:nvSpPr>
          <p:cNvPr id="4" name="Slide Number Placeholder 3"/>
          <p:cNvSpPr>
            <a:spLocks noGrp="1"/>
          </p:cNvSpPr>
          <p:nvPr>
            <p:ph type="sldNum" sz="quarter" idx="10"/>
          </p:nvPr>
        </p:nvSpPr>
        <p:spPr/>
        <p:txBody>
          <a:bodyPr/>
          <a:lstStyle/>
          <a:p>
            <a:fld id="{A5C07595-74CE-4D05-99A4-EC7F9D7A312A}" type="slidenum">
              <a:rPr lang="et-EE" smtClean="0"/>
              <a:t>8</a:t>
            </a:fld>
            <a:endParaRPr lang="et-EE"/>
          </a:p>
        </p:txBody>
      </p:sp>
    </p:spTree>
    <p:extLst>
      <p:ext uri="{BB962C8B-B14F-4D97-AF65-F5344CB8AC3E}">
        <p14:creationId xmlns:p14="http://schemas.microsoft.com/office/powerpoint/2010/main" val="235540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t-E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p>
            <a:fld id="{9FAFF25E-74EC-4BBB-A3C7-C79D14B24F8D}" type="datetimeFigureOut">
              <a:rPr lang="et-EE" smtClean="0"/>
              <a:t>12.12.2013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4F08A5B1-C9B5-4C95-B2AE-EC47224DF61F}" type="slidenum">
              <a:rPr lang="et-EE" smtClean="0"/>
              <a:t>‹#›</a:t>
            </a:fld>
            <a:endParaRPr lang="et-EE"/>
          </a:p>
        </p:txBody>
      </p:sp>
    </p:spTree>
    <p:extLst>
      <p:ext uri="{BB962C8B-B14F-4D97-AF65-F5344CB8AC3E}">
        <p14:creationId xmlns:p14="http://schemas.microsoft.com/office/powerpoint/2010/main" val="2162680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9FAFF25E-74EC-4BBB-A3C7-C79D14B24F8D}" type="datetimeFigureOut">
              <a:rPr lang="et-EE" smtClean="0"/>
              <a:t>12.12.2013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4F08A5B1-C9B5-4C95-B2AE-EC47224DF61F}" type="slidenum">
              <a:rPr lang="et-EE" smtClean="0"/>
              <a:t>‹#›</a:t>
            </a:fld>
            <a:endParaRPr lang="et-EE"/>
          </a:p>
        </p:txBody>
      </p:sp>
    </p:spTree>
    <p:extLst>
      <p:ext uri="{BB962C8B-B14F-4D97-AF65-F5344CB8AC3E}">
        <p14:creationId xmlns:p14="http://schemas.microsoft.com/office/powerpoint/2010/main" val="2167244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9FAFF25E-74EC-4BBB-A3C7-C79D14B24F8D}" type="datetimeFigureOut">
              <a:rPr lang="et-EE" smtClean="0"/>
              <a:t>12.12.2013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4F08A5B1-C9B5-4C95-B2AE-EC47224DF61F}" type="slidenum">
              <a:rPr lang="et-EE" smtClean="0"/>
              <a:t>‹#›</a:t>
            </a:fld>
            <a:endParaRPr lang="et-EE"/>
          </a:p>
        </p:txBody>
      </p:sp>
    </p:spTree>
    <p:extLst>
      <p:ext uri="{BB962C8B-B14F-4D97-AF65-F5344CB8AC3E}">
        <p14:creationId xmlns:p14="http://schemas.microsoft.com/office/powerpoint/2010/main" val="1040716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9FAFF25E-74EC-4BBB-A3C7-C79D14B24F8D}" type="datetimeFigureOut">
              <a:rPr lang="et-EE" smtClean="0"/>
              <a:t>12.12.2013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4F08A5B1-C9B5-4C95-B2AE-EC47224DF61F}" type="slidenum">
              <a:rPr lang="et-EE" smtClean="0"/>
              <a:t>‹#›</a:t>
            </a:fld>
            <a:endParaRPr lang="et-EE"/>
          </a:p>
        </p:txBody>
      </p:sp>
    </p:spTree>
    <p:extLst>
      <p:ext uri="{BB962C8B-B14F-4D97-AF65-F5344CB8AC3E}">
        <p14:creationId xmlns:p14="http://schemas.microsoft.com/office/powerpoint/2010/main" val="2737012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t-E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AFF25E-74EC-4BBB-A3C7-C79D14B24F8D}" type="datetimeFigureOut">
              <a:rPr lang="et-EE" smtClean="0"/>
              <a:t>12.12.2013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4F08A5B1-C9B5-4C95-B2AE-EC47224DF61F}" type="slidenum">
              <a:rPr lang="et-EE" smtClean="0"/>
              <a:t>‹#›</a:t>
            </a:fld>
            <a:endParaRPr lang="et-EE"/>
          </a:p>
        </p:txBody>
      </p:sp>
    </p:spTree>
    <p:extLst>
      <p:ext uri="{BB962C8B-B14F-4D97-AF65-F5344CB8AC3E}">
        <p14:creationId xmlns:p14="http://schemas.microsoft.com/office/powerpoint/2010/main" val="48167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4"/>
          <p:cNvSpPr>
            <a:spLocks noGrp="1"/>
          </p:cNvSpPr>
          <p:nvPr>
            <p:ph type="dt" sz="half" idx="10"/>
          </p:nvPr>
        </p:nvSpPr>
        <p:spPr/>
        <p:txBody>
          <a:bodyPr/>
          <a:lstStyle/>
          <a:p>
            <a:fld id="{9FAFF25E-74EC-4BBB-A3C7-C79D14B24F8D}" type="datetimeFigureOut">
              <a:rPr lang="et-EE" smtClean="0"/>
              <a:t>12.12.2013</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4F08A5B1-C9B5-4C95-B2AE-EC47224DF61F}" type="slidenum">
              <a:rPr lang="et-EE" smtClean="0"/>
              <a:t>‹#›</a:t>
            </a:fld>
            <a:endParaRPr lang="et-EE"/>
          </a:p>
        </p:txBody>
      </p:sp>
    </p:spTree>
    <p:extLst>
      <p:ext uri="{BB962C8B-B14F-4D97-AF65-F5344CB8AC3E}">
        <p14:creationId xmlns:p14="http://schemas.microsoft.com/office/powerpoint/2010/main" val="3442098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t-E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6"/>
          <p:cNvSpPr>
            <a:spLocks noGrp="1"/>
          </p:cNvSpPr>
          <p:nvPr>
            <p:ph type="dt" sz="half" idx="10"/>
          </p:nvPr>
        </p:nvSpPr>
        <p:spPr/>
        <p:txBody>
          <a:bodyPr/>
          <a:lstStyle/>
          <a:p>
            <a:fld id="{9FAFF25E-74EC-4BBB-A3C7-C79D14B24F8D}" type="datetimeFigureOut">
              <a:rPr lang="et-EE" smtClean="0"/>
              <a:t>12.12.2013</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4F08A5B1-C9B5-4C95-B2AE-EC47224DF61F}" type="slidenum">
              <a:rPr lang="et-EE" smtClean="0"/>
              <a:t>‹#›</a:t>
            </a:fld>
            <a:endParaRPr lang="et-EE"/>
          </a:p>
        </p:txBody>
      </p:sp>
    </p:spTree>
    <p:extLst>
      <p:ext uri="{BB962C8B-B14F-4D97-AF65-F5344CB8AC3E}">
        <p14:creationId xmlns:p14="http://schemas.microsoft.com/office/powerpoint/2010/main" val="226221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sz="half" idx="10"/>
          </p:nvPr>
        </p:nvSpPr>
        <p:spPr/>
        <p:txBody>
          <a:bodyPr/>
          <a:lstStyle/>
          <a:p>
            <a:fld id="{9FAFF25E-74EC-4BBB-A3C7-C79D14B24F8D}" type="datetimeFigureOut">
              <a:rPr lang="et-EE" smtClean="0"/>
              <a:t>12.12.2013</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4F08A5B1-C9B5-4C95-B2AE-EC47224DF61F}" type="slidenum">
              <a:rPr lang="et-EE" smtClean="0"/>
              <a:t>‹#›</a:t>
            </a:fld>
            <a:endParaRPr lang="et-EE"/>
          </a:p>
        </p:txBody>
      </p:sp>
    </p:spTree>
    <p:extLst>
      <p:ext uri="{BB962C8B-B14F-4D97-AF65-F5344CB8AC3E}">
        <p14:creationId xmlns:p14="http://schemas.microsoft.com/office/powerpoint/2010/main" val="1460099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FF25E-74EC-4BBB-A3C7-C79D14B24F8D}" type="datetimeFigureOut">
              <a:rPr lang="et-EE" smtClean="0"/>
              <a:t>12.12.2013</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4F08A5B1-C9B5-4C95-B2AE-EC47224DF61F}" type="slidenum">
              <a:rPr lang="et-EE" smtClean="0"/>
              <a:t>‹#›</a:t>
            </a:fld>
            <a:endParaRPr lang="et-EE"/>
          </a:p>
        </p:txBody>
      </p:sp>
    </p:spTree>
    <p:extLst>
      <p:ext uri="{BB962C8B-B14F-4D97-AF65-F5344CB8AC3E}">
        <p14:creationId xmlns:p14="http://schemas.microsoft.com/office/powerpoint/2010/main" val="534987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t-E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AFF25E-74EC-4BBB-A3C7-C79D14B24F8D}" type="datetimeFigureOut">
              <a:rPr lang="et-EE" smtClean="0"/>
              <a:t>12.12.2013</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4F08A5B1-C9B5-4C95-B2AE-EC47224DF61F}" type="slidenum">
              <a:rPr lang="et-EE" smtClean="0"/>
              <a:t>‹#›</a:t>
            </a:fld>
            <a:endParaRPr lang="et-EE"/>
          </a:p>
        </p:txBody>
      </p:sp>
    </p:spTree>
    <p:extLst>
      <p:ext uri="{BB962C8B-B14F-4D97-AF65-F5344CB8AC3E}">
        <p14:creationId xmlns:p14="http://schemas.microsoft.com/office/powerpoint/2010/main" val="88233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t-E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AFF25E-74EC-4BBB-A3C7-C79D14B24F8D}" type="datetimeFigureOut">
              <a:rPr lang="et-EE" smtClean="0"/>
              <a:t>12.12.2013</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4F08A5B1-C9B5-4C95-B2AE-EC47224DF61F}" type="slidenum">
              <a:rPr lang="et-EE" smtClean="0"/>
              <a:t>‹#›</a:t>
            </a:fld>
            <a:endParaRPr lang="et-EE"/>
          </a:p>
        </p:txBody>
      </p:sp>
    </p:spTree>
    <p:extLst>
      <p:ext uri="{BB962C8B-B14F-4D97-AF65-F5344CB8AC3E}">
        <p14:creationId xmlns:p14="http://schemas.microsoft.com/office/powerpoint/2010/main" val="1495694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t-E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FF25E-74EC-4BBB-A3C7-C79D14B24F8D}" type="datetimeFigureOut">
              <a:rPr lang="et-EE" smtClean="0"/>
              <a:t>12.12.2013</a:t>
            </a:fld>
            <a:endParaRPr lang="et-E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08A5B1-C9B5-4C95-B2AE-EC47224DF61F}" type="slidenum">
              <a:rPr lang="et-EE" smtClean="0"/>
              <a:t>‹#›</a:t>
            </a:fld>
            <a:endParaRPr lang="et-EE"/>
          </a:p>
        </p:txBody>
      </p:sp>
    </p:spTree>
    <p:extLst>
      <p:ext uri="{BB962C8B-B14F-4D97-AF65-F5344CB8AC3E}">
        <p14:creationId xmlns:p14="http://schemas.microsoft.com/office/powerpoint/2010/main" val="416965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t-EE" dirty="0" smtClean="0"/>
              <a:t>Raamistikud</a:t>
            </a:r>
            <a:endParaRPr lang="et-EE" dirty="0"/>
          </a:p>
        </p:txBody>
      </p:sp>
      <p:sp>
        <p:nvSpPr>
          <p:cNvPr id="3" name="Subtitle 2"/>
          <p:cNvSpPr>
            <a:spLocks noGrp="1"/>
          </p:cNvSpPr>
          <p:nvPr>
            <p:ph type="subTitle" idx="1"/>
          </p:nvPr>
        </p:nvSpPr>
        <p:spPr/>
        <p:txBody>
          <a:bodyPr/>
          <a:lstStyle/>
          <a:p>
            <a:r>
              <a:rPr lang="et-EE" dirty="0" smtClean="0"/>
              <a:t>Jekaterina Ivask</a:t>
            </a:r>
            <a:endParaRPr lang="et-EE" dirty="0"/>
          </a:p>
        </p:txBody>
      </p:sp>
    </p:spTree>
    <p:extLst>
      <p:ext uri="{BB962C8B-B14F-4D97-AF65-F5344CB8AC3E}">
        <p14:creationId xmlns:p14="http://schemas.microsoft.com/office/powerpoint/2010/main" val="1849492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92824" y="-40908"/>
            <a:ext cx="7561514" cy="6898908"/>
          </a:xfrm>
          <a:prstGeom prst="rect">
            <a:avLst/>
          </a:prstGeom>
        </p:spPr>
      </p:pic>
    </p:spTree>
    <p:extLst>
      <p:ext uri="{BB962C8B-B14F-4D97-AF65-F5344CB8AC3E}">
        <p14:creationId xmlns:p14="http://schemas.microsoft.com/office/powerpoint/2010/main" val="188235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488" y="0"/>
            <a:ext cx="10901461" cy="6908978"/>
          </a:xfrm>
          <a:prstGeom prst="rect">
            <a:avLst/>
          </a:prstGeom>
        </p:spPr>
      </p:pic>
    </p:spTree>
    <p:extLst>
      <p:ext uri="{BB962C8B-B14F-4D97-AF65-F5344CB8AC3E}">
        <p14:creationId xmlns:p14="http://schemas.microsoft.com/office/powerpoint/2010/main" val="1716424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7792" y="189167"/>
            <a:ext cx="6490278" cy="6375406"/>
          </a:xfrm>
          <a:prstGeom prst="rect">
            <a:avLst/>
          </a:prstGeom>
        </p:spPr>
      </p:pic>
    </p:spTree>
    <p:extLst>
      <p:ext uri="{BB962C8B-B14F-4D97-AF65-F5344CB8AC3E}">
        <p14:creationId xmlns:p14="http://schemas.microsoft.com/office/powerpoint/2010/main" val="97226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CMMI</a:t>
            </a:r>
            <a:endParaRPr lang="et-EE" dirty="0"/>
          </a:p>
        </p:txBody>
      </p:sp>
      <p:sp>
        <p:nvSpPr>
          <p:cNvPr id="3" name="Content Placeholder 2"/>
          <p:cNvSpPr>
            <a:spLocks noGrp="1"/>
          </p:cNvSpPr>
          <p:nvPr>
            <p:ph idx="1"/>
          </p:nvPr>
        </p:nvSpPr>
        <p:spPr/>
        <p:txBody>
          <a:bodyPr>
            <a:normAutofit fontScale="85000" lnSpcReduction="20000"/>
          </a:bodyPr>
          <a:lstStyle/>
          <a:p>
            <a:pPr marL="0" indent="0">
              <a:buNone/>
            </a:pPr>
            <a:r>
              <a:rPr lang="et-EE" dirty="0" smtClean="0"/>
              <a:t>Sisu:</a:t>
            </a:r>
          </a:p>
          <a:p>
            <a:r>
              <a:rPr lang="et-EE" dirty="0" smtClean="0"/>
              <a:t>sisaldab mitut mudelit (hange, arendus, teenused)</a:t>
            </a:r>
          </a:p>
          <a:p>
            <a:r>
              <a:rPr lang="et-EE" dirty="0" smtClean="0"/>
              <a:t>laiendab ja kombineerib eelnevaid mudeleid - </a:t>
            </a:r>
            <a:r>
              <a:rPr lang="et-EE" dirty="0" err="1" smtClean="0"/>
              <a:t>the</a:t>
            </a:r>
            <a:r>
              <a:rPr lang="et-EE" dirty="0" smtClean="0"/>
              <a:t> </a:t>
            </a:r>
            <a:r>
              <a:rPr lang="et-EE" dirty="0" err="1" smtClean="0"/>
              <a:t>Capability</a:t>
            </a:r>
            <a:r>
              <a:rPr lang="et-EE" dirty="0" smtClean="0"/>
              <a:t> </a:t>
            </a:r>
            <a:r>
              <a:rPr lang="et-EE" dirty="0" err="1" smtClean="0"/>
              <a:t>Maturity</a:t>
            </a:r>
            <a:r>
              <a:rPr lang="et-EE" dirty="0" smtClean="0"/>
              <a:t> </a:t>
            </a:r>
            <a:r>
              <a:rPr lang="et-EE" dirty="0" err="1" smtClean="0"/>
              <a:t>Model</a:t>
            </a:r>
            <a:r>
              <a:rPr lang="et-EE" dirty="0" smtClean="0"/>
              <a:t> </a:t>
            </a:r>
            <a:r>
              <a:rPr lang="et-EE" dirty="0" err="1" smtClean="0"/>
              <a:t>for</a:t>
            </a:r>
            <a:r>
              <a:rPr lang="et-EE" dirty="0" smtClean="0"/>
              <a:t> </a:t>
            </a:r>
            <a:r>
              <a:rPr lang="et-EE" dirty="0" err="1" smtClean="0"/>
              <a:t>Software</a:t>
            </a:r>
            <a:r>
              <a:rPr lang="et-EE" dirty="0" smtClean="0"/>
              <a:t> (SW-CMM), </a:t>
            </a:r>
            <a:r>
              <a:rPr lang="et-EE" dirty="0" err="1" smtClean="0"/>
              <a:t>the</a:t>
            </a:r>
            <a:r>
              <a:rPr lang="et-EE" dirty="0" smtClean="0"/>
              <a:t> </a:t>
            </a:r>
            <a:r>
              <a:rPr lang="et-EE" dirty="0" err="1" smtClean="0"/>
              <a:t>Systems</a:t>
            </a:r>
            <a:r>
              <a:rPr lang="et-EE" dirty="0" smtClean="0"/>
              <a:t> </a:t>
            </a:r>
            <a:r>
              <a:rPr lang="et-EE" dirty="0" err="1" smtClean="0"/>
              <a:t>Engineering</a:t>
            </a:r>
            <a:r>
              <a:rPr lang="et-EE" dirty="0" smtClean="0"/>
              <a:t> </a:t>
            </a:r>
            <a:r>
              <a:rPr lang="et-EE" dirty="0" err="1" smtClean="0"/>
              <a:t>Capability</a:t>
            </a:r>
            <a:r>
              <a:rPr lang="et-EE" dirty="0" smtClean="0"/>
              <a:t> </a:t>
            </a:r>
            <a:r>
              <a:rPr lang="et-EE" dirty="0" err="1" smtClean="0"/>
              <a:t>Model</a:t>
            </a:r>
            <a:r>
              <a:rPr lang="et-EE" dirty="0" smtClean="0"/>
              <a:t> and </a:t>
            </a:r>
            <a:r>
              <a:rPr lang="et-EE" dirty="0" err="1" smtClean="0"/>
              <a:t>the</a:t>
            </a:r>
            <a:r>
              <a:rPr lang="et-EE" dirty="0" smtClean="0"/>
              <a:t> </a:t>
            </a:r>
            <a:r>
              <a:rPr lang="et-EE" dirty="0" err="1" smtClean="0"/>
              <a:t>Integrated</a:t>
            </a:r>
            <a:r>
              <a:rPr lang="et-EE" dirty="0" smtClean="0"/>
              <a:t> </a:t>
            </a:r>
            <a:r>
              <a:rPr lang="et-EE" dirty="0" err="1" smtClean="0"/>
              <a:t>Product</a:t>
            </a:r>
            <a:r>
              <a:rPr lang="et-EE" dirty="0" smtClean="0"/>
              <a:t> </a:t>
            </a:r>
            <a:r>
              <a:rPr lang="et-EE" dirty="0" err="1" smtClean="0"/>
              <a:t>Development</a:t>
            </a:r>
            <a:r>
              <a:rPr lang="et-EE" dirty="0" smtClean="0"/>
              <a:t> </a:t>
            </a:r>
            <a:r>
              <a:rPr lang="et-EE" dirty="0" err="1" smtClean="0"/>
              <a:t>Capability</a:t>
            </a:r>
            <a:r>
              <a:rPr lang="et-EE" dirty="0" smtClean="0"/>
              <a:t> </a:t>
            </a:r>
            <a:r>
              <a:rPr lang="et-EE" dirty="0" err="1" smtClean="0"/>
              <a:t>Maturity</a:t>
            </a:r>
            <a:r>
              <a:rPr lang="et-EE" dirty="0" smtClean="0"/>
              <a:t> </a:t>
            </a:r>
            <a:r>
              <a:rPr lang="et-EE" dirty="0" err="1" smtClean="0"/>
              <a:t>Model</a:t>
            </a:r>
            <a:r>
              <a:rPr lang="et-EE" dirty="0" smtClean="0"/>
              <a:t>.</a:t>
            </a:r>
          </a:p>
          <a:p>
            <a:r>
              <a:rPr lang="et-EE" dirty="0" smtClean="0"/>
              <a:t>tarkvara hanke, arenduse, hoolduse ja muude protsesside head tavad</a:t>
            </a:r>
          </a:p>
          <a:p>
            <a:r>
              <a:rPr lang="et-EE" dirty="0" smtClean="0"/>
              <a:t>enesehindamine, võrdlus teistega</a:t>
            </a:r>
          </a:p>
          <a:p>
            <a:r>
              <a:rPr lang="et-EE" dirty="0" smtClean="0"/>
              <a:t>5 taset: </a:t>
            </a:r>
            <a:r>
              <a:rPr lang="et-EE" dirty="0" err="1" smtClean="0"/>
              <a:t>Level</a:t>
            </a:r>
            <a:r>
              <a:rPr lang="et-EE" dirty="0" smtClean="0"/>
              <a:t> 1 (</a:t>
            </a:r>
            <a:r>
              <a:rPr lang="et-EE" dirty="0" err="1" smtClean="0"/>
              <a:t>initial</a:t>
            </a:r>
            <a:r>
              <a:rPr lang="et-EE" dirty="0" smtClean="0"/>
              <a:t>), 2 (</a:t>
            </a:r>
            <a:r>
              <a:rPr lang="et-EE" dirty="0" err="1" smtClean="0"/>
              <a:t>managed</a:t>
            </a:r>
            <a:r>
              <a:rPr lang="et-EE" dirty="0" smtClean="0"/>
              <a:t>), 3 (</a:t>
            </a:r>
            <a:r>
              <a:rPr lang="et-EE" dirty="0" err="1" smtClean="0"/>
              <a:t>defined</a:t>
            </a:r>
            <a:r>
              <a:rPr lang="et-EE" dirty="0" smtClean="0"/>
              <a:t>), 4 (</a:t>
            </a:r>
            <a:r>
              <a:rPr lang="et-EE" dirty="0" err="1" smtClean="0"/>
              <a:t>predictable</a:t>
            </a:r>
            <a:r>
              <a:rPr lang="et-EE" dirty="0" smtClean="0"/>
              <a:t>) and 5 (</a:t>
            </a:r>
            <a:r>
              <a:rPr lang="et-EE" dirty="0" err="1" smtClean="0"/>
              <a:t>optimizing</a:t>
            </a:r>
            <a:r>
              <a:rPr lang="et-EE" dirty="0" smtClean="0"/>
              <a:t>) </a:t>
            </a:r>
          </a:p>
          <a:p>
            <a:r>
              <a:rPr lang="et-EE" dirty="0" smtClean="0"/>
              <a:t>taseme- ja jätkuv mudel</a:t>
            </a:r>
          </a:p>
          <a:p>
            <a:r>
              <a:rPr lang="et-EE" dirty="0" smtClean="0"/>
              <a:t>protsessid ütlevad, mida tehakse</a:t>
            </a:r>
          </a:p>
          <a:p>
            <a:r>
              <a:rPr lang="et-EE" dirty="0" smtClean="0"/>
              <a:t>tasemed ütlevad, kui hästi seda tehakse </a:t>
            </a:r>
            <a:endParaRPr lang="et-EE" dirty="0"/>
          </a:p>
        </p:txBody>
      </p:sp>
    </p:spTree>
    <p:extLst>
      <p:ext uri="{BB962C8B-B14F-4D97-AF65-F5344CB8AC3E}">
        <p14:creationId xmlns:p14="http://schemas.microsoft.com/office/powerpoint/2010/main" val="3863914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55594" y="177420"/>
            <a:ext cx="8898340" cy="6621736"/>
          </a:xfrm>
          <a:prstGeom prst="rect">
            <a:avLst/>
          </a:prstGeom>
        </p:spPr>
      </p:pic>
    </p:spTree>
    <p:extLst>
      <p:ext uri="{BB962C8B-B14F-4D97-AF65-F5344CB8AC3E}">
        <p14:creationId xmlns:p14="http://schemas.microsoft.com/office/powerpoint/2010/main" val="4116258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3331" y="103329"/>
            <a:ext cx="10768084" cy="6665422"/>
          </a:xfrm>
          <a:prstGeom prst="rect">
            <a:avLst/>
          </a:prstGeom>
        </p:spPr>
      </p:pic>
    </p:spTree>
    <p:extLst>
      <p:ext uri="{BB962C8B-B14F-4D97-AF65-F5344CB8AC3E}">
        <p14:creationId xmlns:p14="http://schemas.microsoft.com/office/powerpoint/2010/main" val="1813290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3076" y="52508"/>
            <a:ext cx="6987652" cy="6735444"/>
          </a:xfrm>
          <a:prstGeom prst="rect">
            <a:avLst/>
          </a:prstGeom>
        </p:spPr>
      </p:pic>
    </p:spTree>
    <p:extLst>
      <p:ext uri="{BB962C8B-B14F-4D97-AF65-F5344CB8AC3E}">
        <p14:creationId xmlns:p14="http://schemas.microsoft.com/office/powerpoint/2010/main" val="1817208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Teenusehaldus: </a:t>
            </a:r>
            <a:r>
              <a:rPr lang="fi-FI" dirty="0" smtClean="0"/>
              <a:t>ISO/IEC 20000 standardite seeria ja ITIL </a:t>
            </a:r>
            <a:endParaRPr lang="et-EE" dirty="0"/>
          </a:p>
        </p:txBody>
      </p:sp>
      <p:sp>
        <p:nvSpPr>
          <p:cNvPr id="3" name="Content Placeholder 2"/>
          <p:cNvSpPr>
            <a:spLocks noGrp="1"/>
          </p:cNvSpPr>
          <p:nvPr>
            <p:ph idx="1"/>
          </p:nvPr>
        </p:nvSpPr>
        <p:spPr>
          <a:xfrm>
            <a:off x="838200" y="1690688"/>
            <a:ext cx="10515600" cy="4928475"/>
          </a:xfrm>
        </p:spPr>
        <p:txBody>
          <a:bodyPr>
            <a:normAutofit/>
          </a:bodyPr>
          <a:lstStyle/>
          <a:p>
            <a:pPr marL="0" indent="0">
              <a:buNone/>
            </a:pPr>
            <a:r>
              <a:rPr lang="et-EE" dirty="0" smtClean="0"/>
              <a:t>ISO/IEC 20000 on teenusehaldust käsitlevate standardite pere. Selle esimeses osas (ISO/IEC 20000-1) püstitatakse teenusehalduse süsteemi nõuded. Need sisaldavad teenuse nõuetele vastavate ning nii kliendile kui ka </a:t>
            </a:r>
            <a:r>
              <a:rPr lang="et-EE" dirty="0" err="1" smtClean="0"/>
              <a:t>teenuseosutajale</a:t>
            </a:r>
            <a:r>
              <a:rPr lang="et-EE" dirty="0" smtClean="0"/>
              <a:t> väärtust pakkuvate teenuste projekteerimist, üleminekut, tarnimist ja täiustamist. </a:t>
            </a:r>
            <a:r>
              <a:rPr lang="fi-FI" dirty="0" smtClean="0"/>
              <a:t>Standardis pakutakse järgmisi</a:t>
            </a:r>
            <a:r>
              <a:rPr lang="et-EE" dirty="0" smtClean="0"/>
              <a:t> </a:t>
            </a:r>
            <a:r>
              <a:rPr lang="fi-FI" dirty="0" smtClean="0"/>
              <a:t>teenuste protsesse</a:t>
            </a:r>
            <a:r>
              <a:rPr lang="et-EE" dirty="0" smtClean="0"/>
              <a:t>: </a:t>
            </a:r>
          </a:p>
          <a:p>
            <a:r>
              <a:rPr lang="et-EE" dirty="0" smtClean="0"/>
              <a:t>Teenuse tarne protsessid</a:t>
            </a:r>
          </a:p>
          <a:p>
            <a:r>
              <a:rPr lang="et-EE" dirty="0" smtClean="0"/>
              <a:t>Suhtekorralduse protsessid</a:t>
            </a:r>
          </a:p>
          <a:p>
            <a:r>
              <a:rPr lang="et-EE" dirty="0" smtClean="0"/>
              <a:t>Lahendusprotsessid</a:t>
            </a:r>
          </a:p>
          <a:p>
            <a:r>
              <a:rPr lang="et-EE" dirty="0" err="1" smtClean="0"/>
              <a:t>Ohjeprotsessid</a:t>
            </a:r>
            <a:r>
              <a:rPr lang="et-EE" dirty="0" smtClean="0"/>
              <a:t> (Konfiguratsioonihaldus, Muudatusehaldus, </a:t>
            </a:r>
            <a:r>
              <a:rPr lang="et-EE" dirty="0" err="1" smtClean="0"/>
              <a:t>Reliisi</a:t>
            </a:r>
            <a:r>
              <a:rPr lang="et-EE" dirty="0" smtClean="0"/>
              <a:t>- ja paigaldamise haldus)</a:t>
            </a:r>
            <a:endParaRPr lang="et-EE" dirty="0"/>
          </a:p>
        </p:txBody>
      </p:sp>
    </p:spTree>
    <p:extLst>
      <p:ext uri="{BB962C8B-B14F-4D97-AF65-F5344CB8AC3E}">
        <p14:creationId xmlns:p14="http://schemas.microsoft.com/office/powerpoint/2010/main" val="1491908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Teenusehaldus: </a:t>
            </a:r>
            <a:r>
              <a:rPr lang="fi-FI" dirty="0" smtClean="0"/>
              <a:t>ISO/IEC 20000 standardite seeria ja ITIL </a:t>
            </a:r>
            <a:endParaRPr lang="et-EE" dirty="0"/>
          </a:p>
        </p:txBody>
      </p:sp>
      <p:sp>
        <p:nvSpPr>
          <p:cNvPr id="3" name="Content Placeholder 2"/>
          <p:cNvSpPr>
            <a:spLocks noGrp="1"/>
          </p:cNvSpPr>
          <p:nvPr>
            <p:ph idx="1"/>
          </p:nvPr>
        </p:nvSpPr>
        <p:spPr/>
        <p:txBody>
          <a:bodyPr>
            <a:normAutofit/>
          </a:bodyPr>
          <a:lstStyle/>
          <a:p>
            <a:pPr marL="0" indent="0">
              <a:buNone/>
            </a:pPr>
            <a:r>
              <a:rPr lang="et-EE" dirty="0" smtClean="0"/>
              <a:t>Teises osas (ISO/IEC 20000-2) antakse juhiseid teenusehalduse süsteemide (SMS) rakendamiseks standardi ISO/IEC 20000-1 põhjal. Teine osa ei lisa uusi nõudeid standardis ISO/IEC 20000-1 sätestatud nõuetele. Mõlemad osad on sõltumatud konkreetsetest parima praktika raamistikest ja </a:t>
            </a:r>
            <a:r>
              <a:rPr lang="et-EE" dirty="0" err="1" smtClean="0"/>
              <a:t>teenuseosutaja</a:t>
            </a:r>
            <a:r>
              <a:rPr lang="et-EE" dirty="0" smtClean="0"/>
              <a:t> võib rakendada üldiselt aktsepteeritud juhiste ning oma meetodite kombinatsiooni. </a:t>
            </a:r>
            <a:endParaRPr lang="et-EE" dirty="0"/>
          </a:p>
        </p:txBody>
      </p:sp>
    </p:spTree>
    <p:extLst>
      <p:ext uri="{BB962C8B-B14F-4D97-AF65-F5344CB8AC3E}">
        <p14:creationId xmlns:p14="http://schemas.microsoft.com/office/powerpoint/2010/main" val="1222174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8375" y="177421"/>
            <a:ext cx="10952809" cy="6537278"/>
          </a:xfrm>
          <a:prstGeom prst="rect">
            <a:avLst/>
          </a:prstGeom>
        </p:spPr>
      </p:pic>
    </p:spTree>
    <p:extLst>
      <p:ext uri="{BB962C8B-B14F-4D97-AF65-F5344CB8AC3E}">
        <p14:creationId xmlns:p14="http://schemas.microsoft.com/office/powerpoint/2010/main" val="932488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Arendusprotsessid</a:t>
            </a:r>
            <a:endParaRPr lang="et-EE" dirty="0"/>
          </a:p>
        </p:txBody>
      </p:sp>
      <p:sp>
        <p:nvSpPr>
          <p:cNvPr id="3" name="Content Placeholder 2"/>
          <p:cNvSpPr>
            <a:spLocks noGrp="1"/>
          </p:cNvSpPr>
          <p:nvPr>
            <p:ph idx="1"/>
          </p:nvPr>
        </p:nvSpPr>
        <p:spPr>
          <a:xfrm>
            <a:off x="838200" y="1313644"/>
            <a:ext cx="10515600" cy="5267459"/>
          </a:xfrm>
        </p:spPr>
        <p:txBody>
          <a:bodyPr>
            <a:noAutofit/>
          </a:bodyPr>
          <a:lstStyle/>
          <a:p>
            <a:r>
              <a:rPr lang="et-EE" b="1" dirty="0" smtClean="0"/>
              <a:t>Eesmärgid, ärivaade</a:t>
            </a:r>
          </a:p>
          <a:p>
            <a:pPr lvl="1"/>
            <a:r>
              <a:rPr lang="et-EE" dirty="0" smtClean="0"/>
              <a:t>Laiem taust, eesmärgid, tasuvuse analüüs. Milleks seda tarkvara üldse tehakse, mis probleeme lahendatakse? Kas ta tasub ennast ära? </a:t>
            </a:r>
          </a:p>
          <a:p>
            <a:r>
              <a:rPr lang="et-EE" b="1" dirty="0" smtClean="0"/>
              <a:t>Nõuded</a:t>
            </a:r>
          </a:p>
          <a:p>
            <a:pPr lvl="1"/>
            <a:r>
              <a:rPr lang="et-EE" dirty="0" smtClean="0"/>
              <a:t>Nõuded võivad olla formaalselt või mitteformaalselt esitatud. Mis probleeme lahendatakse? Kes on huvipooled, millised on nende ootused? Kes on kasutajad, millised on nende vajadused? Millised on põhiterminid/mõisted? Mida tarkvara peab tegema, mida mitte? Millises keskkonnas (nt. seadusandlus, organisatsioon, tehnoloogia) hakatakse tarkvara kasutama? Millised on funktsionaalsed nõuded? Mittefunktsionaalsed nõuded? Kavandamise kitsendused? (standardit ANSI/IEEE </a:t>
            </a:r>
            <a:r>
              <a:rPr lang="et-EE" dirty="0" err="1" smtClean="0"/>
              <a:t>Std</a:t>
            </a:r>
            <a:r>
              <a:rPr lang="et-EE" dirty="0" smtClean="0"/>
              <a:t> 830-1984 nõuete vormistamiseks, standardis ISO/IEC 25010/9126 toodud kvaliteedi atribuute, standardis EVS-ISO/IEC 12207 toodud elutsükli protsesside kirjeldusi, ITIL või ISKE raamistikku jne. )</a:t>
            </a:r>
          </a:p>
        </p:txBody>
      </p:sp>
    </p:spTree>
    <p:extLst>
      <p:ext uri="{BB962C8B-B14F-4D97-AF65-F5344CB8AC3E}">
        <p14:creationId xmlns:p14="http://schemas.microsoft.com/office/powerpoint/2010/main" val="168000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8490" y="125404"/>
            <a:ext cx="11368585" cy="6851190"/>
          </a:xfrm>
          <a:prstGeom prst="rect">
            <a:avLst/>
          </a:prstGeom>
        </p:spPr>
      </p:pic>
    </p:spTree>
    <p:extLst>
      <p:ext uri="{BB962C8B-B14F-4D97-AF65-F5344CB8AC3E}">
        <p14:creationId xmlns:p14="http://schemas.microsoft.com/office/powerpoint/2010/main" val="226535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ITIL</a:t>
            </a:r>
            <a:endParaRPr lang="et-EE" dirty="0"/>
          </a:p>
        </p:txBody>
      </p:sp>
      <p:sp>
        <p:nvSpPr>
          <p:cNvPr id="3" name="Content Placeholder 2"/>
          <p:cNvSpPr>
            <a:spLocks noGrp="1"/>
          </p:cNvSpPr>
          <p:nvPr>
            <p:ph idx="1"/>
          </p:nvPr>
        </p:nvSpPr>
        <p:spPr/>
        <p:txBody>
          <a:bodyPr>
            <a:normAutofit fontScale="92500" lnSpcReduction="20000"/>
          </a:bodyPr>
          <a:lstStyle/>
          <a:p>
            <a:r>
              <a:rPr lang="et-EE" dirty="0" smtClean="0"/>
              <a:t>ITIL (</a:t>
            </a:r>
            <a:r>
              <a:rPr lang="et-EE" dirty="0" err="1" smtClean="0"/>
              <a:t>Information</a:t>
            </a:r>
            <a:r>
              <a:rPr lang="et-EE" dirty="0" smtClean="0"/>
              <a:t> </a:t>
            </a:r>
            <a:r>
              <a:rPr lang="et-EE" dirty="0" err="1" smtClean="0"/>
              <a:t>Technology</a:t>
            </a:r>
            <a:r>
              <a:rPr lang="et-EE" dirty="0" smtClean="0"/>
              <a:t> </a:t>
            </a:r>
            <a:r>
              <a:rPr lang="et-EE" dirty="0" err="1" smtClean="0"/>
              <a:t>Infrastructure</a:t>
            </a:r>
            <a:r>
              <a:rPr lang="et-EE" dirty="0" smtClean="0"/>
              <a:t> </a:t>
            </a:r>
            <a:r>
              <a:rPr lang="et-EE" dirty="0" err="1" smtClean="0"/>
              <a:t>Library</a:t>
            </a:r>
            <a:r>
              <a:rPr lang="et-EE" dirty="0" smtClean="0"/>
              <a:t>; 'infotehnoloogia infrastruktuuride loetelu') on infotehnoloogia haldamise tavade ja protsesside standardite kogu.</a:t>
            </a:r>
          </a:p>
          <a:p>
            <a:endParaRPr lang="et-EE" dirty="0" smtClean="0"/>
          </a:p>
          <a:p>
            <a:r>
              <a:rPr lang="et-EE" dirty="0" smtClean="0"/>
              <a:t>ITIL on avaldatud mitmeid raamatuid, millest igaüks hõlmab IT juhtimise teemasid. Nimed ITIL ja IT </a:t>
            </a:r>
            <a:r>
              <a:rPr lang="et-EE" dirty="0" err="1" smtClean="0"/>
              <a:t>Infrastructure</a:t>
            </a:r>
            <a:r>
              <a:rPr lang="et-EE" dirty="0" smtClean="0"/>
              <a:t> </a:t>
            </a:r>
            <a:r>
              <a:rPr lang="et-EE" dirty="0" err="1" smtClean="0"/>
              <a:t>Library</a:t>
            </a:r>
            <a:r>
              <a:rPr lang="et-EE" dirty="0" smtClean="0"/>
              <a:t> on registreeritud kaubamärgid Ühendkuningriigis Office of </a:t>
            </a:r>
            <a:r>
              <a:rPr lang="et-EE" dirty="0" err="1" smtClean="0"/>
              <a:t>Government</a:t>
            </a:r>
            <a:r>
              <a:rPr lang="et-EE" dirty="0" smtClean="0"/>
              <a:t> </a:t>
            </a:r>
            <a:r>
              <a:rPr lang="et-EE" dirty="0" err="1" smtClean="0"/>
              <a:t>Commerce</a:t>
            </a:r>
            <a:r>
              <a:rPr lang="et-EE" dirty="0" smtClean="0"/>
              <a:t> (OGC)-</a:t>
            </a:r>
            <a:r>
              <a:rPr lang="et-EE" dirty="0" err="1" smtClean="0"/>
              <a:t>le</a:t>
            </a:r>
            <a:r>
              <a:rPr lang="et-EE" dirty="0" smtClean="0"/>
              <a:t>. ITIL annab üksikasjalikke kirjeldusi mitmetele olulistele IT tavadele, põhjalikke kontrollnimekirju, ülesandeid ja menetlusi, mida on võimalik kohandada mis tahes IT organisatsioonis.</a:t>
            </a:r>
          </a:p>
          <a:p>
            <a:endParaRPr lang="et-EE" dirty="0" smtClean="0"/>
          </a:p>
          <a:p>
            <a:r>
              <a:rPr lang="et-EE" dirty="0" smtClean="0"/>
              <a:t>ITIL on ülemaailmselt tunnustatud protsessi raamistik, mida on kasutatud ja arendatud juba 20 aastat.</a:t>
            </a:r>
            <a:endParaRPr lang="et-EE" dirty="0"/>
          </a:p>
        </p:txBody>
      </p:sp>
    </p:spTree>
    <p:extLst>
      <p:ext uri="{BB962C8B-B14F-4D97-AF65-F5344CB8AC3E}">
        <p14:creationId xmlns:p14="http://schemas.microsoft.com/office/powerpoint/2010/main" val="3951019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28298" y="172605"/>
            <a:ext cx="9280478" cy="6577034"/>
          </a:xfrm>
          <a:prstGeom prst="rect">
            <a:avLst/>
          </a:prstGeom>
        </p:spPr>
      </p:pic>
    </p:spTree>
    <p:extLst>
      <p:ext uri="{BB962C8B-B14F-4D97-AF65-F5344CB8AC3E}">
        <p14:creationId xmlns:p14="http://schemas.microsoft.com/office/powerpoint/2010/main" val="318702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3330" y="507522"/>
            <a:ext cx="11013571" cy="5988812"/>
          </a:xfrm>
          <a:prstGeom prst="rect">
            <a:avLst/>
          </a:prstGeom>
          <a:ln>
            <a:noFill/>
          </a:ln>
          <a:effectLst>
            <a:softEdge rad="112500"/>
          </a:effectLst>
        </p:spPr>
      </p:pic>
    </p:spTree>
    <p:extLst>
      <p:ext uri="{BB962C8B-B14F-4D97-AF65-F5344CB8AC3E}">
        <p14:creationId xmlns:p14="http://schemas.microsoft.com/office/powerpoint/2010/main" val="647823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ISO9000</a:t>
            </a:r>
            <a:endParaRPr lang="et-EE" dirty="0"/>
          </a:p>
        </p:txBody>
      </p:sp>
      <p:sp>
        <p:nvSpPr>
          <p:cNvPr id="3" name="Content Placeholder 2"/>
          <p:cNvSpPr>
            <a:spLocks noGrp="1"/>
          </p:cNvSpPr>
          <p:nvPr>
            <p:ph idx="1"/>
          </p:nvPr>
        </p:nvSpPr>
        <p:spPr/>
        <p:txBody>
          <a:bodyPr/>
          <a:lstStyle/>
          <a:p>
            <a:r>
              <a:rPr lang="et-EE" dirty="0" smtClean="0"/>
              <a:t>ISO 9000 on Rahvusvahelise Standardiorganisatsiooni (ISO) standardite rühm, mis reglementeerib kvaliteedi tagamissüsteeme toodete hankimisel, tarnimisel, väljatöötamisel ja tootehooldusel. Peaeesmärgiks on tarbija rahulolu toote või teenuse kvaliteedi üle, mille tagab motiveeritud ja pühendunud töötaja. ISO 9000 kvaliteedistandardite sari on kehtestatud ka Eesti standarditena.</a:t>
            </a:r>
            <a:endParaRPr lang="et-EE" dirty="0"/>
          </a:p>
        </p:txBody>
      </p:sp>
    </p:spTree>
    <p:extLst>
      <p:ext uri="{BB962C8B-B14F-4D97-AF65-F5344CB8AC3E}">
        <p14:creationId xmlns:p14="http://schemas.microsoft.com/office/powerpoint/2010/main" val="1687421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9116" y="249593"/>
            <a:ext cx="9863786" cy="6301332"/>
          </a:xfrm>
          <a:prstGeom prst="rect">
            <a:avLst/>
          </a:prstGeom>
        </p:spPr>
      </p:pic>
    </p:spTree>
    <p:extLst>
      <p:ext uri="{BB962C8B-B14F-4D97-AF65-F5344CB8AC3E}">
        <p14:creationId xmlns:p14="http://schemas.microsoft.com/office/powerpoint/2010/main" val="1164374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9567" y="1"/>
            <a:ext cx="8119778" cy="6858000"/>
          </a:xfrm>
          <a:prstGeom prst="rect">
            <a:avLst/>
          </a:prstGeom>
        </p:spPr>
      </p:pic>
    </p:spTree>
    <p:extLst>
      <p:ext uri="{BB962C8B-B14F-4D97-AF65-F5344CB8AC3E}">
        <p14:creationId xmlns:p14="http://schemas.microsoft.com/office/powerpoint/2010/main" val="1403117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smtClean="0"/>
              <a:t>ISO/IEC 27000 standardipere,</a:t>
            </a:r>
            <a:r>
              <a:rPr lang="et-EE" dirty="0" smtClean="0"/>
              <a:t> </a:t>
            </a:r>
            <a:r>
              <a:rPr lang="fi-FI" dirty="0" smtClean="0"/>
              <a:t>ISKE ja IT talonturbe</a:t>
            </a:r>
            <a:br>
              <a:rPr lang="fi-FI" dirty="0" smtClean="0"/>
            </a:br>
            <a:r>
              <a:rPr lang="fi-FI" dirty="0" smtClean="0"/>
              <a:t>käsiraamat </a:t>
            </a:r>
            <a:endParaRPr lang="et-EE" dirty="0"/>
          </a:p>
        </p:txBody>
      </p:sp>
      <p:sp>
        <p:nvSpPr>
          <p:cNvPr id="3" name="Content Placeholder 2"/>
          <p:cNvSpPr>
            <a:spLocks noGrp="1"/>
          </p:cNvSpPr>
          <p:nvPr>
            <p:ph idx="1"/>
          </p:nvPr>
        </p:nvSpPr>
        <p:spPr>
          <a:xfrm>
            <a:off x="838200" y="1555846"/>
            <a:ext cx="10515600" cy="5076966"/>
          </a:xfrm>
        </p:spPr>
        <p:txBody>
          <a:bodyPr>
            <a:normAutofit fontScale="92500"/>
          </a:bodyPr>
          <a:lstStyle/>
          <a:p>
            <a:pPr marL="0" indent="0">
              <a:buNone/>
            </a:pPr>
            <a:r>
              <a:rPr lang="et-EE" dirty="0" smtClean="0"/>
              <a:t>Infoturve ei ole kaugeltki vaid IT teema, vaid hõlmab inimesi, organisatsiooni, hooneid, tööprotsesse, IT vahendeid jne. Infoturvet on soovitatav hallata, luues info turbe halduse süsteemi (ISMS, </a:t>
            </a:r>
            <a:r>
              <a:rPr lang="et-EE" dirty="0" err="1" smtClean="0"/>
              <a:t>Information</a:t>
            </a:r>
            <a:r>
              <a:rPr lang="et-EE" dirty="0" smtClean="0"/>
              <a:t> </a:t>
            </a:r>
            <a:r>
              <a:rPr lang="et-EE" dirty="0" err="1" smtClean="0"/>
              <a:t>Security</a:t>
            </a:r>
            <a:r>
              <a:rPr lang="et-EE" dirty="0" smtClean="0"/>
              <a:t> </a:t>
            </a:r>
            <a:r>
              <a:rPr lang="et-EE" dirty="0" err="1" smtClean="0"/>
              <a:t>Management</a:t>
            </a:r>
            <a:r>
              <a:rPr lang="et-EE" dirty="0" smtClean="0"/>
              <a:t> </a:t>
            </a:r>
            <a:r>
              <a:rPr lang="et-EE" dirty="0" err="1" smtClean="0"/>
              <a:t>System</a:t>
            </a:r>
            <a:r>
              <a:rPr lang="et-EE" dirty="0" smtClean="0"/>
              <a:t>) - poliitikad, protseduurid, juhised ning nendega seotud ressursid ja tegevused, mille abil organisatsi on kaitseb oma infovarasid. </a:t>
            </a:r>
          </a:p>
          <a:p>
            <a:pPr marL="0" indent="0">
              <a:buNone/>
            </a:pPr>
            <a:r>
              <a:rPr lang="et-EE" dirty="0" smtClean="0"/>
              <a:t>ISO/IEC 27000 standardipere aitab organisatsioone </a:t>
            </a:r>
            <a:r>
              <a:rPr lang="et-EE" dirty="0" err="1" smtClean="0"/>
              <a:t>ISMSi</a:t>
            </a:r>
            <a:r>
              <a:rPr lang="et-EE" dirty="0" smtClean="0"/>
              <a:t> teostamisel ja käigus hoiul ning sisaldab üle 15 olemasoleva või kavandatava standardi. Mõned on esitatud: </a:t>
            </a:r>
          </a:p>
          <a:p>
            <a:r>
              <a:rPr lang="et-EE" dirty="0" smtClean="0"/>
              <a:t>ISO/IEC 27000:2009. Infoturbe halduse süsteemid. Ülevaade ja sõnavara</a:t>
            </a:r>
          </a:p>
          <a:p>
            <a:r>
              <a:rPr lang="et-EE" dirty="0" smtClean="0"/>
              <a:t>ISO/IEC 27001:2005. Infoturbe halduse süsteemid. Nõuded</a:t>
            </a:r>
          </a:p>
          <a:p>
            <a:r>
              <a:rPr lang="et-EE" dirty="0" smtClean="0"/>
              <a:t>ISO/IEC 27002:2005. Infoturbe halduse tegevusjuhis</a:t>
            </a:r>
          </a:p>
          <a:p>
            <a:r>
              <a:rPr lang="et-EE" dirty="0" smtClean="0"/>
              <a:t>ISO/IEC 27005:2011. Infoturvariski haldus </a:t>
            </a:r>
            <a:endParaRPr lang="et-EE" dirty="0"/>
          </a:p>
        </p:txBody>
      </p:sp>
    </p:spTree>
    <p:extLst>
      <p:ext uri="{BB962C8B-B14F-4D97-AF65-F5344CB8AC3E}">
        <p14:creationId xmlns:p14="http://schemas.microsoft.com/office/powerpoint/2010/main" val="3583302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9015" y="0"/>
            <a:ext cx="9698048" cy="6858000"/>
          </a:xfrm>
          <a:prstGeom prst="rect">
            <a:avLst/>
          </a:prstGeom>
        </p:spPr>
      </p:pic>
    </p:spTree>
    <p:extLst>
      <p:ext uri="{BB962C8B-B14F-4D97-AF65-F5344CB8AC3E}">
        <p14:creationId xmlns:p14="http://schemas.microsoft.com/office/powerpoint/2010/main" val="354495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7354" y="1"/>
            <a:ext cx="9635319"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3914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Arendusprotsessid</a:t>
            </a:r>
            <a:endParaRPr lang="et-EE" dirty="0"/>
          </a:p>
        </p:txBody>
      </p:sp>
      <p:sp>
        <p:nvSpPr>
          <p:cNvPr id="3" name="Content Placeholder 2"/>
          <p:cNvSpPr>
            <a:spLocks noGrp="1"/>
          </p:cNvSpPr>
          <p:nvPr>
            <p:ph idx="1"/>
          </p:nvPr>
        </p:nvSpPr>
        <p:spPr>
          <a:xfrm>
            <a:off x="838200" y="1506829"/>
            <a:ext cx="10515600" cy="4790940"/>
          </a:xfrm>
        </p:spPr>
        <p:txBody>
          <a:bodyPr>
            <a:normAutofit/>
          </a:bodyPr>
          <a:lstStyle/>
          <a:p>
            <a:r>
              <a:rPr lang="et-EE" b="1" dirty="0" smtClean="0"/>
              <a:t>Plaanid</a:t>
            </a:r>
          </a:p>
          <a:p>
            <a:pPr lvl="1"/>
            <a:r>
              <a:rPr lang="et-EE" dirty="0"/>
              <a:t>P</a:t>
            </a:r>
            <a:r>
              <a:rPr lang="et-EE" dirty="0" smtClean="0"/>
              <a:t>rojektorganisatsiooni, projektijuhtimise, ajakavade, nõudmiste haldamise, kvaliteedihalduse, konfiguratsioonijuhtimise, testimise, hindamise, vastuvõtmise ja muud plaanid. (võib kasutada näiteks standardis EVS-ISO/IEC 12207 toodud elutsükli protsesside kirjeldusi, standardit ANSI/IEE </a:t>
            </a:r>
            <a:r>
              <a:rPr lang="et-EE" dirty="0" err="1" smtClean="0"/>
              <a:t>Std</a:t>
            </a:r>
            <a:r>
              <a:rPr lang="et-EE" dirty="0" smtClean="0"/>
              <a:t> 829 testide planeerimiseks ja dokumenteerimiseks või erinevaid infoturbe standardeid turvapoliitika ja –meetmete kavandamiseks. Vastuvõtmise plaani koostamiseks võib kasutada funktsionaalse testimise meetodeid (nt. riskipõhine testimine, ekvivalentsiklassid, piirjuhud), vormistades neid vajadusel standardi ANSI/IEE </a:t>
            </a:r>
            <a:r>
              <a:rPr lang="et-EE" dirty="0" err="1" smtClean="0"/>
              <a:t>Std</a:t>
            </a:r>
            <a:r>
              <a:rPr lang="et-EE" dirty="0" smtClean="0"/>
              <a:t> 829 põhjal.)</a:t>
            </a:r>
          </a:p>
          <a:p>
            <a:r>
              <a:rPr lang="et-EE" b="1" dirty="0" smtClean="0"/>
              <a:t>Riskid ja nende maandamise võimalused</a:t>
            </a:r>
          </a:p>
          <a:p>
            <a:pPr lvl="1"/>
            <a:r>
              <a:rPr lang="et-EE" dirty="0" smtClean="0"/>
              <a:t>Kuidas projekt võib nurjuda ja milliseid meetmeid tuleks kavandada. Võib kasutada näiteks standardit EVS-ISO/IEC 27005 infoturbe riskide analüüsiks.</a:t>
            </a:r>
          </a:p>
        </p:txBody>
      </p:sp>
    </p:spTree>
    <p:extLst>
      <p:ext uri="{BB962C8B-B14F-4D97-AF65-F5344CB8AC3E}">
        <p14:creationId xmlns:p14="http://schemas.microsoft.com/office/powerpoint/2010/main" val="2661592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4084" y="10198"/>
            <a:ext cx="8093121" cy="6875093"/>
          </a:xfrm>
          <a:prstGeom prst="rect">
            <a:avLst/>
          </a:prstGeom>
          <a:ln>
            <a:noFill/>
          </a:ln>
          <a:effectLst>
            <a:softEdge rad="112500"/>
          </a:effectLst>
        </p:spPr>
      </p:pic>
    </p:spTree>
    <p:extLst>
      <p:ext uri="{BB962C8B-B14F-4D97-AF65-F5344CB8AC3E}">
        <p14:creationId xmlns:p14="http://schemas.microsoft.com/office/powerpoint/2010/main" val="600677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ISKE</a:t>
            </a:r>
            <a:endParaRPr lang="et-EE" dirty="0"/>
          </a:p>
        </p:txBody>
      </p:sp>
      <p:sp>
        <p:nvSpPr>
          <p:cNvPr id="3" name="Content Placeholder 2"/>
          <p:cNvSpPr>
            <a:spLocks noGrp="1"/>
          </p:cNvSpPr>
          <p:nvPr>
            <p:ph idx="1"/>
          </p:nvPr>
        </p:nvSpPr>
        <p:spPr>
          <a:xfrm>
            <a:off x="838200" y="1528549"/>
            <a:ext cx="10515600" cy="4926841"/>
          </a:xfrm>
        </p:spPr>
        <p:txBody>
          <a:bodyPr>
            <a:normAutofit/>
          </a:bodyPr>
          <a:lstStyle/>
          <a:p>
            <a:r>
              <a:rPr lang="et-EE" dirty="0" smtClean="0"/>
              <a:t>Riigi ja kohaliku omavalitsuse andmekogude kaitseks tuleb rakendada infosüsteemide kolmeastmelise etalonturbe süsteemi (ISKE). ISKE põhineb infovarade kaardistamisel, nende turbeastmete määramisel, tüüpmoodulite kasutamisel, turvameetmete valikul vastavalt tüüpmoodulitele ning turbeastmele ning turvameetmete rakendamisel. </a:t>
            </a:r>
          </a:p>
          <a:p>
            <a:r>
              <a:rPr lang="et-EE" dirty="0" smtClean="0"/>
              <a:t>ISKE põhineb Saksamaa Infoturbeameti (</a:t>
            </a:r>
            <a:r>
              <a:rPr lang="et-EE" dirty="0" err="1" smtClean="0"/>
              <a:t>Bundesamt</a:t>
            </a:r>
            <a:r>
              <a:rPr lang="et-EE" dirty="0" smtClean="0"/>
              <a:t> </a:t>
            </a:r>
            <a:r>
              <a:rPr lang="et-EE" dirty="0" err="1" smtClean="0"/>
              <a:t>für</a:t>
            </a:r>
            <a:r>
              <a:rPr lang="et-EE" dirty="0" smtClean="0"/>
              <a:t> </a:t>
            </a:r>
            <a:r>
              <a:rPr lang="et-EE" dirty="0" err="1" smtClean="0"/>
              <a:t>Sicherheit</a:t>
            </a:r>
            <a:r>
              <a:rPr lang="et-EE" dirty="0" smtClean="0"/>
              <a:t> in </a:t>
            </a:r>
            <a:r>
              <a:rPr lang="et-EE" dirty="0" err="1" smtClean="0"/>
              <a:t>der</a:t>
            </a:r>
            <a:r>
              <a:rPr lang="et-EE" dirty="0" smtClean="0"/>
              <a:t> </a:t>
            </a:r>
            <a:r>
              <a:rPr lang="et-EE" dirty="0" err="1" smtClean="0"/>
              <a:t>Informationstechnik</a:t>
            </a:r>
            <a:r>
              <a:rPr lang="et-EE" dirty="0" smtClean="0"/>
              <a:t>, BSI) poolt publitseeritaval IT etalonturbe käsiraamatul (IT </a:t>
            </a:r>
            <a:r>
              <a:rPr lang="et-EE" dirty="0" err="1" smtClean="0"/>
              <a:t>Grundsch</a:t>
            </a:r>
            <a:r>
              <a:rPr lang="et-EE" dirty="0" smtClean="0"/>
              <a:t> </a:t>
            </a:r>
            <a:r>
              <a:rPr lang="et-EE" dirty="0" err="1" smtClean="0"/>
              <a:t>utzhandbuch’il</a:t>
            </a:r>
            <a:r>
              <a:rPr lang="et-EE" dirty="0" smtClean="0"/>
              <a:t>). BSI süsteem on väga ulatuslikult ja detailselt dokumenteeritud, on kooskõlas ISO/IEC 27000 seeria infoturbe standardite perega ning seda täiendatakse regulaar selt kord aastas. </a:t>
            </a:r>
            <a:endParaRPr lang="et-EE" dirty="0"/>
          </a:p>
        </p:txBody>
      </p:sp>
    </p:spTree>
    <p:extLst>
      <p:ext uri="{BB962C8B-B14F-4D97-AF65-F5344CB8AC3E}">
        <p14:creationId xmlns:p14="http://schemas.microsoft.com/office/powerpoint/2010/main" val="517479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ISKE</a:t>
            </a:r>
            <a:endParaRPr lang="et-EE" dirty="0"/>
          </a:p>
        </p:txBody>
      </p:sp>
      <p:sp>
        <p:nvSpPr>
          <p:cNvPr id="3" name="Content Placeholder 2"/>
          <p:cNvSpPr>
            <a:spLocks noGrp="1"/>
          </p:cNvSpPr>
          <p:nvPr>
            <p:ph idx="1"/>
          </p:nvPr>
        </p:nvSpPr>
        <p:spPr>
          <a:xfrm>
            <a:off x="838200" y="1419366"/>
            <a:ext cx="10515600" cy="5104263"/>
          </a:xfrm>
        </p:spPr>
        <p:txBody>
          <a:bodyPr>
            <a:normAutofit fontScale="92500" lnSpcReduction="20000"/>
          </a:bodyPr>
          <a:lstStyle/>
          <a:p>
            <a:r>
              <a:rPr lang="et-EE" dirty="0" smtClean="0"/>
              <a:t>ISKE rakendamine sisaldab järgmisi tegevusi:</a:t>
            </a:r>
          </a:p>
          <a:p>
            <a:r>
              <a:rPr lang="et-EE" dirty="0" smtClean="0"/>
              <a:t>Infovarade inventuur</a:t>
            </a:r>
          </a:p>
          <a:p>
            <a:r>
              <a:rPr lang="et-EE" dirty="0" smtClean="0"/>
              <a:t>Andmekogude kaardistamine ja turvaklasside määramine</a:t>
            </a:r>
          </a:p>
          <a:p>
            <a:r>
              <a:rPr lang="et-EE" dirty="0" smtClean="0"/>
              <a:t>Muude infovarade turvaklasside määramine</a:t>
            </a:r>
          </a:p>
          <a:p>
            <a:r>
              <a:rPr lang="et-EE" dirty="0" smtClean="0"/>
              <a:t>Turvaklassiga infovarade turbeastme määramine</a:t>
            </a:r>
          </a:p>
          <a:p>
            <a:r>
              <a:rPr lang="et-EE" dirty="0" smtClean="0"/>
              <a:t>Tsoonide vajaduse analüüs, asutuse </a:t>
            </a:r>
            <a:r>
              <a:rPr lang="et-EE" dirty="0" err="1" smtClean="0"/>
              <a:t>tsoneerimine</a:t>
            </a:r>
            <a:r>
              <a:rPr lang="et-EE" dirty="0" smtClean="0"/>
              <a:t> vajadusel</a:t>
            </a:r>
          </a:p>
          <a:p>
            <a:r>
              <a:rPr lang="et-EE" dirty="0" smtClean="0"/>
              <a:t>Tüüpmoodulite spetsifitseerimine</a:t>
            </a:r>
          </a:p>
          <a:p>
            <a:r>
              <a:rPr lang="et-EE" dirty="0" smtClean="0"/>
              <a:t>Turvameetmete loetelu koostamine </a:t>
            </a:r>
          </a:p>
          <a:p>
            <a:r>
              <a:rPr lang="et-EE" dirty="0" smtClean="0"/>
              <a:t>Turvameetmete rakendamise plaani koostamine</a:t>
            </a:r>
          </a:p>
          <a:p>
            <a:r>
              <a:rPr lang="et-EE" dirty="0" smtClean="0"/>
              <a:t>Turvameetmete rakendamine</a:t>
            </a:r>
          </a:p>
          <a:p>
            <a:r>
              <a:rPr lang="et-EE" dirty="0" smtClean="0"/>
              <a:t>Tegeliku turvaolukorra kontroll, vajadusel täiendavate meetmete rakendamine</a:t>
            </a:r>
          </a:p>
          <a:p>
            <a:r>
              <a:rPr lang="et-EE" dirty="0" smtClean="0"/>
              <a:t>Konfiguratsiooni- ja </a:t>
            </a:r>
            <a:r>
              <a:rPr lang="et-EE" dirty="0" err="1" smtClean="0"/>
              <a:t>muudatustehalduse</a:t>
            </a:r>
            <a:r>
              <a:rPr lang="et-EE" dirty="0" smtClean="0"/>
              <a:t> sisseviimine </a:t>
            </a:r>
            <a:endParaRPr lang="et-EE" dirty="0"/>
          </a:p>
        </p:txBody>
      </p:sp>
    </p:spTree>
    <p:extLst>
      <p:ext uri="{BB962C8B-B14F-4D97-AF65-F5344CB8AC3E}">
        <p14:creationId xmlns:p14="http://schemas.microsoft.com/office/powerpoint/2010/main" val="1065375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2653" y="504966"/>
            <a:ext cx="11950878" cy="5609231"/>
          </a:xfrm>
          <a:prstGeom prst="rect">
            <a:avLst/>
          </a:prstGeom>
        </p:spPr>
      </p:pic>
    </p:spTree>
    <p:extLst>
      <p:ext uri="{BB962C8B-B14F-4D97-AF65-F5344CB8AC3E}">
        <p14:creationId xmlns:p14="http://schemas.microsoft.com/office/powerpoint/2010/main" val="3732579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3" name="Title 2"/>
          <p:cNvSpPr>
            <a:spLocks noGrp="1"/>
          </p:cNvSpPr>
          <p:nvPr>
            <p:ph type="title"/>
          </p:nvPr>
        </p:nvSpPr>
        <p:spPr/>
        <p:txBody>
          <a:bodyPr/>
          <a:lstStyle/>
          <a:p>
            <a:r>
              <a:rPr lang="et-EE" dirty="0" smtClean="0">
                <a:solidFill>
                  <a:schemeClr val="accent1">
                    <a:lumMod val="60000"/>
                    <a:lumOff val="40000"/>
                  </a:schemeClr>
                </a:solidFill>
              </a:rPr>
              <a:t>Häid Jõule!!!</a:t>
            </a:r>
            <a:endParaRPr lang="et-EE" dirty="0">
              <a:solidFill>
                <a:schemeClr val="accent1">
                  <a:lumMod val="60000"/>
                  <a:lumOff val="40000"/>
                </a:schemeClr>
              </a:solidFill>
            </a:endParaRPr>
          </a:p>
        </p:txBody>
      </p:sp>
    </p:spTree>
    <p:extLst>
      <p:ext uri="{BB962C8B-B14F-4D97-AF65-F5344CB8AC3E}">
        <p14:creationId xmlns:p14="http://schemas.microsoft.com/office/powerpoint/2010/main" val="3619988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Arendusprotsessid</a:t>
            </a:r>
            <a:endParaRPr lang="et-EE" dirty="0"/>
          </a:p>
        </p:txBody>
      </p:sp>
      <p:sp>
        <p:nvSpPr>
          <p:cNvPr id="3" name="Content Placeholder 2"/>
          <p:cNvSpPr>
            <a:spLocks noGrp="1"/>
          </p:cNvSpPr>
          <p:nvPr>
            <p:ph idx="1"/>
          </p:nvPr>
        </p:nvSpPr>
        <p:spPr>
          <a:xfrm>
            <a:off x="838200" y="1558344"/>
            <a:ext cx="10515600" cy="4618619"/>
          </a:xfrm>
        </p:spPr>
        <p:txBody>
          <a:bodyPr>
            <a:normAutofit fontScale="92500" lnSpcReduction="10000"/>
          </a:bodyPr>
          <a:lstStyle/>
          <a:p>
            <a:r>
              <a:rPr lang="et-EE" b="1" dirty="0" smtClean="0"/>
              <a:t>Probleemide haldamine</a:t>
            </a:r>
          </a:p>
          <a:p>
            <a:pPr lvl="1"/>
            <a:r>
              <a:rPr lang="et-EE" dirty="0" smtClean="0"/>
              <a:t>Probleemid tuleb sellistena teadvustada (teadvustamata probleemiga on raske hakkama saada), lahendada ja neid tuleb jälgida. Haldamise käigus võib kasutada läbivaatusi ja mitmesuguseid kontrolli korralduse meetodeid, samuti ITIL-</a:t>
            </a:r>
            <a:r>
              <a:rPr lang="et-EE" dirty="0" err="1" smtClean="0"/>
              <a:t>is</a:t>
            </a:r>
            <a:r>
              <a:rPr lang="et-EE" dirty="0" smtClean="0"/>
              <a:t> või standardis EVS-ISO/IEC 12207 toodud protsesside kirjeldusi. </a:t>
            </a:r>
          </a:p>
          <a:p>
            <a:r>
              <a:rPr lang="et-EE" b="1" dirty="0" smtClean="0"/>
              <a:t>Arhitektuur</a:t>
            </a:r>
          </a:p>
          <a:p>
            <a:pPr lvl="1"/>
            <a:r>
              <a:rPr lang="et-EE" dirty="0" smtClean="0"/>
              <a:t>Süsteemi komponendid, nende vahelised liidesed ja interaktsioonid. Erinevad arhitektuuri vaated, kui vaja. Selle kursuse materjalidest võib kasutada näiteks standardis EVS-ISO/IEC 12207 toodud elutsükli protsesside kirjeldusi.</a:t>
            </a:r>
          </a:p>
          <a:p>
            <a:r>
              <a:rPr lang="et-EE" b="1" dirty="0" smtClean="0"/>
              <a:t>Arendus/toode – näide</a:t>
            </a:r>
          </a:p>
          <a:p>
            <a:pPr lvl="1"/>
            <a:r>
              <a:rPr lang="et-EE" dirty="0" smtClean="0"/>
              <a:t>Iteratiivselt kodeeri, koosta, testi. Iga iteratsiooni lõpus on olemas hinnatav versioon. Võib kasutada mitmeid selles kursuses toodud testimise ja kontrolli meetodeid ja standardeid, sealhulgas funktsionaalset testimist, testimist programmi teksti põhjal, statistilisi meetodeid, kontrolli korralduse meetodeid jne. </a:t>
            </a:r>
          </a:p>
        </p:txBody>
      </p:sp>
    </p:spTree>
    <p:extLst>
      <p:ext uri="{BB962C8B-B14F-4D97-AF65-F5344CB8AC3E}">
        <p14:creationId xmlns:p14="http://schemas.microsoft.com/office/powerpoint/2010/main" val="1608904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68192"/>
            <a:ext cx="10515600" cy="4906850"/>
          </a:xfrm>
        </p:spPr>
        <p:txBody>
          <a:bodyPr>
            <a:normAutofit fontScale="92500" lnSpcReduction="10000"/>
          </a:bodyPr>
          <a:lstStyle/>
          <a:p>
            <a:r>
              <a:rPr lang="et-EE" b="1" dirty="0" smtClean="0"/>
              <a:t>Hindamine</a:t>
            </a:r>
          </a:p>
          <a:p>
            <a:pPr lvl="1"/>
            <a:r>
              <a:rPr lang="et-EE" dirty="0" smtClean="0"/>
              <a:t>Hinda versioone, hinda riske, otsusta vastuvõtmine. Võib kasutada standardit ANSI/IEE </a:t>
            </a:r>
            <a:r>
              <a:rPr lang="et-EE" dirty="0" err="1" smtClean="0"/>
              <a:t>Std</a:t>
            </a:r>
            <a:r>
              <a:rPr lang="et-EE" dirty="0" smtClean="0"/>
              <a:t> 829 testide planeerimiseks ja tehtu dokumenteerimiseks, samuti standardis EVS-ISO/IEC 12207 toodud elutsükli protsesside kirjeldusi.</a:t>
            </a:r>
          </a:p>
          <a:p>
            <a:r>
              <a:rPr lang="et-EE" b="1" dirty="0" smtClean="0"/>
              <a:t>Muudatuste haldamine</a:t>
            </a:r>
          </a:p>
          <a:p>
            <a:pPr lvl="1"/>
            <a:r>
              <a:rPr lang="et-EE" dirty="0" smtClean="0"/>
              <a:t>Tarkvara muutub vältimatult (miks?). Muudatuste haldamine võib sisaldada vajaduste/päringute tuvastamist, lahenduste kavandamist, muudatuste sisseviimist, muudatuste jälgimist. Haldamise käigus võib kasutada läbivaatusi ja mitmesuguseid kontrolli korralduse meetodeid, samuti ITIL-</a:t>
            </a:r>
            <a:r>
              <a:rPr lang="et-EE" dirty="0" err="1" smtClean="0"/>
              <a:t>is</a:t>
            </a:r>
            <a:r>
              <a:rPr lang="et-EE" dirty="0" smtClean="0"/>
              <a:t> või standardis EVS-ISO/IEC 12207 toodud protsesside kirjeldusi.</a:t>
            </a:r>
          </a:p>
          <a:p>
            <a:r>
              <a:rPr lang="et-EE" b="1" dirty="0" smtClean="0"/>
              <a:t>Tugi</a:t>
            </a:r>
          </a:p>
          <a:p>
            <a:pPr lvl="1"/>
            <a:r>
              <a:rPr lang="et-EE" dirty="0" smtClean="0"/>
              <a:t>Tuleb vastata kasutaja küsimustele, lahendada tema probleeme, koolitada, analüüsida lisavajadusi jm. Selle kursuse materjalidest võib kasutada näiteks ITIL-</a:t>
            </a:r>
            <a:r>
              <a:rPr lang="et-EE" dirty="0" err="1" smtClean="0"/>
              <a:t>is</a:t>
            </a:r>
            <a:r>
              <a:rPr lang="et-EE" dirty="0" smtClean="0"/>
              <a:t> või standardis EVS-ISO/IEC 12207 toodud protsesside kirjeldusi.</a:t>
            </a:r>
          </a:p>
        </p:txBody>
      </p:sp>
      <p:sp>
        <p:nvSpPr>
          <p:cNvPr id="4" name="Title 1"/>
          <p:cNvSpPr>
            <a:spLocks noGrp="1"/>
          </p:cNvSpPr>
          <p:nvPr>
            <p:ph type="title"/>
          </p:nvPr>
        </p:nvSpPr>
        <p:spPr>
          <a:xfrm>
            <a:off x="838200" y="365125"/>
            <a:ext cx="10515600" cy="1325563"/>
          </a:xfrm>
        </p:spPr>
        <p:txBody>
          <a:bodyPr/>
          <a:lstStyle/>
          <a:p>
            <a:r>
              <a:rPr lang="et-EE" dirty="0" smtClean="0"/>
              <a:t>Arendusprotsessid</a:t>
            </a:r>
            <a:endParaRPr lang="et-EE" dirty="0"/>
          </a:p>
        </p:txBody>
      </p:sp>
    </p:spTree>
    <p:extLst>
      <p:ext uri="{BB962C8B-B14F-4D97-AF65-F5344CB8AC3E}">
        <p14:creationId xmlns:p14="http://schemas.microsoft.com/office/powerpoint/2010/main" val="1623587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9926" y="2442083"/>
            <a:ext cx="3025462" cy="1325563"/>
          </a:xfrm>
        </p:spPr>
        <p:txBody>
          <a:bodyPr/>
          <a:lstStyle/>
          <a:p>
            <a:pPr algn="ctr"/>
            <a:r>
              <a:rPr lang="et-EE" dirty="0" smtClean="0"/>
              <a:t>Standardid!</a:t>
            </a:r>
            <a:endParaRPr lang="et-EE" dirty="0"/>
          </a:p>
        </p:txBody>
      </p:sp>
      <p:pic>
        <p:nvPicPr>
          <p:cNvPr id="5" name="Picture 4"/>
          <p:cNvPicPr>
            <a:picLocks noChangeAspect="1"/>
          </p:cNvPicPr>
          <p:nvPr/>
        </p:nvPicPr>
        <p:blipFill>
          <a:blip r:embed="rId2"/>
          <a:stretch>
            <a:fillRect/>
          </a:stretch>
        </p:blipFill>
        <p:spPr>
          <a:xfrm>
            <a:off x="1" y="0"/>
            <a:ext cx="6496334" cy="6209731"/>
          </a:xfrm>
          <a:prstGeom prst="rect">
            <a:avLst/>
          </a:prstGeom>
        </p:spPr>
      </p:pic>
    </p:spTree>
    <p:extLst>
      <p:ext uri="{BB962C8B-B14F-4D97-AF65-F5344CB8AC3E}">
        <p14:creationId xmlns:p14="http://schemas.microsoft.com/office/powerpoint/2010/main" val="3568182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36979" y="341163"/>
            <a:ext cx="10519230" cy="6155171"/>
          </a:xfrm>
          <a:prstGeom prst="rect">
            <a:avLst/>
          </a:prstGeom>
        </p:spPr>
      </p:pic>
    </p:spTree>
    <p:extLst>
      <p:ext uri="{BB962C8B-B14F-4D97-AF65-F5344CB8AC3E}">
        <p14:creationId xmlns:p14="http://schemas.microsoft.com/office/powerpoint/2010/main" val="58619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231820"/>
            <a:ext cx="10515600" cy="6259132"/>
          </a:xfrm>
        </p:spPr>
        <p:txBody>
          <a:bodyPr>
            <a:normAutofit fontScale="92500"/>
          </a:bodyPr>
          <a:lstStyle/>
          <a:p>
            <a:r>
              <a:rPr lang="et-EE" dirty="0"/>
              <a:t>Nagu ülal märgitud, peab keeruka toote puhul </a:t>
            </a:r>
            <a:r>
              <a:rPr lang="et-EE" dirty="0" smtClean="0"/>
              <a:t>(</a:t>
            </a:r>
            <a:r>
              <a:rPr lang="et-EE" dirty="0"/>
              <a:t>tegelikult ka </a:t>
            </a:r>
            <a:r>
              <a:rPr lang="et-EE" dirty="0" smtClean="0"/>
              <a:t>paljudel </a:t>
            </a:r>
            <a:r>
              <a:rPr lang="et-EE" dirty="0"/>
              <a:t>muudel juhtudel) hea </a:t>
            </a:r>
            <a:r>
              <a:rPr lang="et-EE" dirty="0" smtClean="0"/>
              <a:t>tulemuse </a:t>
            </a:r>
            <a:r>
              <a:rPr lang="et-EE" dirty="0"/>
              <a:t>saamiseks olema </a:t>
            </a:r>
            <a:r>
              <a:rPr lang="et-EE" dirty="0" smtClean="0"/>
              <a:t>kvaliteetsed </a:t>
            </a:r>
            <a:r>
              <a:rPr lang="et-EE" dirty="0"/>
              <a:t>nii toode kui ka </a:t>
            </a:r>
            <a:r>
              <a:rPr lang="et-EE" dirty="0" smtClean="0"/>
              <a:t>tootmise</a:t>
            </a:r>
            <a:r>
              <a:rPr lang="et-EE" dirty="0"/>
              <a:t>, hoolduse jm protsessid. </a:t>
            </a:r>
            <a:endParaRPr lang="et-EE" dirty="0" smtClean="0"/>
          </a:p>
          <a:p>
            <a:r>
              <a:rPr lang="et-EE" dirty="0"/>
              <a:t>Kvaliteeti ei saa sisse testida</a:t>
            </a:r>
            <a:r>
              <a:rPr lang="et-EE" dirty="0" smtClean="0"/>
              <a:t>. Halvasti </a:t>
            </a:r>
            <a:r>
              <a:rPr lang="et-EE" dirty="0"/>
              <a:t>arendatud süsteemi </a:t>
            </a:r>
            <a:r>
              <a:rPr lang="et-EE" dirty="0" smtClean="0"/>
              <a:t>pole </a:t>
            </a:r>
            <a:r>
              <a:rPr lang="et-EE" dirty="0"/>
              <a:t>võimalik kontrolli abil heaks </a:t>
            </a:r>
            <a:r>
              <a:rPr lang="et-EE" dirty="0" smtClean="0"/>
              <a:t>muuta</a:t>
            </a:r>
            <a:r>
              <a:rPr lang="et-EE" dirty="0"/>
              <a:t>. Lõpptulemus sõltub </a:t>
            </a:r>
            <a:r>
              <a:rPr lang="et-EE" dirty="0" smtClean="0"/>
              <a:t>kogu </a:t>
            </a:r>
            <a:r>
              <a:rPr lang="et-EE" dirty="0"/>
              <a:t>arenduskeskkonnast ja </a:t>
            </a:r>
            <a:r>
              <a:rPr lang="et-EE" dirty="0" smtClean="0"/>
              <a:t>–protsessidest:</a:t>
            </a:r>
          </a:p>
          <a:p>
            <a:pPr lvl="1"/>
            <a:r>
              <a:rPr lang="et-EE" dirty="0" smtClean="0"/>
              <a:t>tarkvara arenduse meetoditest: üldised (struktuurne analüüs, disain ...), spetsiaalsed (veakindel programmeerimine, n-</a:t>
            </a:r>
            <a:r>
              <a:rPr lang="et-EE" dirty="0" err="1" smtClean="0"/>
              <a:t>versiooniline</a:t>
            </a:r>
            <a:r>
              <a:rPr lang="et-EE" dirty="0" smtClean="0"/>
              <a:t> programmeerimine, transaktsioonide haldamine, taastamisvahendid ...), kontrolli meetodid (läbivaatused, verifitseerimine, testimine, valideerimine ...) ja muud</a:t>
            </a:r>
          </a:p>
          <a:p>
            <a:pPr lvl="1"/>
            <a:r>
              <a:rPr lang="et-EE" dirty="0" smtClean="0"/>
              <a:t>riistvara vahenditest: piisavalt võimas keskkond, töökindlust toetavad vahendid jne</a:t>
            </a:r>
          </a:p>
          <a:p>
            <a:pPr lvl="1"/>
            <a:r>
              <a:rPr lang="et-EE" dirty="0" smtClean="0"/>
              <a:t>tarkvara arenduse vahenditest: arenduskeskkonnad, programmeerimiskeeled, dokumenteerimisvahendid jne</a:t>
            </a:r>
          </a:p>
          <a:p>
            <a:pPr lvl="1"/>
            <a:r>
              <a:rPr lang="et-EE" dirty="0" smtClean="0"/>
              <a:t>tarkvaraspetsiifilisest kvaliteedihaldusest: elutsükli haldus, atribuudid, näitajad,</a:t>
            </a:r>
          </a:p>
          <a:p>
            <a:pPr lvl="1"/>
            <a:r>
              <a:rPr lang="et-EE" dirty="0" smtClean="0"/>
              <a:t>mõõtmine, ISO 90003, SEI CMMI jne</a:t>
            </a:r>
          </a:p>
          <a:p>
            <a:pPr lvl="1"/>
            <a:r>
              <a:rPr lang="et-EE" dirty="0" smtClean="0"/>
              <a:t>kasutatavatest standarditest: elutsüklid, analüüs, disain, testimine, turve jne</a:t>
            </a:r>
          </a:p>
          <a:p>
            <a:pPr lvl="1"/>
            <a:r>
              <a:rPr lang="et-EE" dirty="0" smtClean="0"/>
              <a:t>äri- ja töökeskkonnast, juhtimisest, organisatoorsetest vahenditest jne </a:t>
            </a:r>
            <a:endParaRPr lang="et-EE" dirty="0"/>
          </a:p>
          <a:p>
            <a:endParaRPr lang="et-EE" dirty="0"/>
          </a:p>
          <a:p>
            <a:endParaRPr lang="et-EE" dirty="0"/>
          </a:p>
        </p:txBody>
      </p:sp>
    </p:spTree>
    <p:extLst>
      <p:ext uri="{BB962C8B-B14F-4D97-AF65-F5344CB8AC3E}">
        <p14:creationId xmlns:p14="http://schemas.microsoft.com/office/powerpoint/2010/main" val="2913080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EVS-ISO/IEC 12207 Infotehnoloogia </a:t>
            </a:r>
            <a:endParaRPr lang="et-EE" dirty="0"/>
          </a:p>
        </p:txBody>
      </p:sp>
      <p:sp>
        <p:nvSpPr>
          <p:cNvPr id="3" name="Content Placeholder 2"/>
          <p:cNvSpPr>
            <a:spLocks noGrp="1"/>
          </p:cNvSpPr>
          <p:nvPr>
            <p:ph idx="1"/>
          </p:nvPr>
        </p:nvSpPr>
        <p:spPr/>
        <p:txBody>
          <a:bodyPr>
            <a:normAutofit lnSpcReduction="10000"/>
          </a:bodyPr>
          <a:lstStyle/>
          <a:p>
            <a:pPr marL="0" indent="0">
              <a:buNone/>
            </a:pPr>
            <a:r>
              <a:rPr lang="et-EE" dirty="0"/>
              <a:t>T</a:t>
            </a:r>
            <a:r>
              <a:rPr lang="et-EE" dirty="0" smtClean="0"/>
              <a:t>arkvara </a:t>
            </a:r>
            <a:r>
              <a:rPr lang="et-EE" dirty="0"/>
              <a:t>elutsükli </a:t>
            </a:r>
            <a:r>
              <a:rPr lang="et-EE" dirty="0" smtClean="0"/>
              <a:t>protsessid. Võib </a:t>
            </a:r>
            <a:r>
              <a:rPr lang="et-EE" dirty="0"/>
              <a:t>olla aluseks </a:t>
            </a:r>
            <a:r>
              <a:rPr lang="et-EE" dirty="0" smtClean="0"/>
              <a:t>ettevõtte tarkvaraprotsesside </a:t>
            </a:r>
            <a:r>
              <a:rPr lang="et-EE" dirty="0"/>
              <a:t>haldusele. </a:t>
            </a:r>
          </a:p>
          <a:p>
            <a:pPr marL="0" indent="0">
              <a:buNone/>
            </a:pPr>
            <a:r>
              <a:rPr lang="et-EE" dirty="0" smtClean="0"/>
              <a:t>Standard </a:t>
            </a:r>
            <a:r>
              <a:rPr lang="et-EE" dirty="0"/>
              <a:t>jagas tarkvara </a:t>
            </a:r>
            <a:r>
              <a:rPr lang="et-EE" dirty="0" smtClean="0"/>
              <a:t>elutsükli </a:t>
            </a:r>
            <a:r>
              <a:rPr lang="et-EE" dirty="0"/>
              <a:t>protsessid kolme gruppi: </a:t>
            </a:r>
            <a:endParaRPr lang="et-EE" dirty="0" smtClean="0"/>
          </a:p>
          <a:p>
            <a:r>
              <a:rPr lang="et-EE" u="sng" dirty="0" smtClean="0"/>
              <a:t>Primaarprotsessid</a:t>
            </a:r>
            <a:r>
              <a:rPr lang="et-EE" dirty="0" smtClean="0"/>
              <a:t> </a:t>
            </a:r>
            <a:r>
              <a:rPr lang="et-EE" dirty="0"/>
              <a:t>(5): Hankimine- </a:t>
            </a:r>
            <a:r>
              <a:rPr lang="et-EE" dirty="0" smtClean="0"/>
              <a:t>Tarnimine </a:t>
            </a:r>
            <a:r>
              <a:rPr lang="et-EE" dirty="0"/>
              <a:t>- Arendus - Ekspluatatsioon - Hooldus </a:t>
            </a:r>
          </a:p>
          <a:p>
            <a:r>
              <a:rPr lang="et-EE" u="sng" dirty="0" smtClean="0"/>
              <a:t>Abiprotsessid</a:t>
            </a:r>
            <a:r>
              <a:rPr lang="et-EE" dirty="0" smtClean="0"/>
              <a:t> </a:t>
            </a:r>
            <a:r>
              <a:rPr lang="et-EE" dirty="0"/>
              <a:t>(8): Dokumenteerimine - </a:t>
            </a:r>
            <a:r>
              <a:rPr lang="et-EE" dirty="0" smtClean="0"/>
              <a:t>Konfiguratsiooni </a:t>
            </a:r>
            <a:r>
              <a:rPr lang="et-EE" dirty="0"/>
              <a:t>haldus - Kvaliteedi tagamine - </a:t>
            </a:r>
            <a:r>
              <a:rPr lang="et-EE" dirty="0" smtClean="0"/>
              <a:t>Verifitseerimine </a:t>
            </a:r>
            <a:r>
              <a:rPr lang="et-EE" dirty="0"/>
              <a:t>– Valideerimine – </a:t>
            </a:r>
            <a:r>
              <a:rPr lang="et-EE" dirty="0" err="1" smtClean="0"/>
              <a:t>Ühisläbivaatus</a:t>
            </a:r>
            <a:r>
              <a:rPr lang="et-EE" dirty="0" smtClean="0"/>
              <a:t> </a:t>
            </a:r>
            <a:r>
              <a:rPr lang="et-EE" dirty="0"/>
              <a:t>– Auditeerimine – Probleemide </a:t>
            </a:r>
            <a:r>
              <a:rPr lang="et-EE" dirty="0" smtClean="0"/>
              <a:t>lahendamine </a:t>
            </a:r>
            <a:endParaRPr lang="et-EE" dirty="0"/>
          </a:p>
          <a:p>
            <a:r>
              <a:rPr lang="et-EE" u="sng" dirty="0" smtClean="0"/>
              <a:t>Organisatsioonilised protsessid </a:t>
            </a:r>
            <a:r>
              <a:rPr lang="et-EE" dirty="0"/>
              <a:t>(4): Haldus - Infrastruktuur - Täiustamine - Koolitus </a:t>
            </a:r>
          </a:p>
          <a:p>
            <a:pPr marL="0" indent="0">
              <a:buNone/>
            </a:pPr>
            <a:endParaRPr lang="et-EE" dirty="0"/>
          </a:p>
          <a:p>
            <a:endParaRPr lang="et-EE" dirty="0"/>
          </a:p>
        </p:txBody>
      </p:sp>
    </p:spTree>
    <p:extLst>
      <p:ext uri="{BB962C8B-B14F-4D97-AF65-F5344CB8AC3E}">
        <p14:creationId xmlns:p14="http://schemas.microsoft.com/office/powerpoint/2010/main" val="921058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1456</Words>
  <Application>Microsoft Office PowerPoint</Application>
  <PresentationFormat>Custom</PresentationFormat>
  <Paragraphs>117</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Raamistikud</vt:lpstr>
      <vt:lpstr>Arendusprotsessid</vt:lpstr>
      <vt:lpstr>Arendusprotsessid</vt:lpstr>
      <vt:lpstr>Arendusprotsessid</vt:lpstr>
      <vt:lpstr>Arendusprotsessid</vt:lpstr>
      <vt:lpstr>Standardid!</vt:lpstr>
      <vt:lpstr>PowerPoint Presentation</vt:lpstr>
      <vt:lpstr>PowerPoint Presentation</vt:lpstr>
      <vt:lpstr>EVS-ISO/IEC 12207 Infotehnoloogia </vt:lpstr>
      <vt:lpstr>PowerPoint Presentation</vt:lpstr>
      <vt:lpstr>PowerPoint Presentation</vt:lpstr>
      <vt:lpstr>PowerPoint Presentation</vt:lpstr>
      <vt:lpstr>CMMI</vt:lpstr>
      <vt:lpstr>PowerPoint Presentation</vt:lpstr>
      <vt:lpstr>PowerPoint Presentation</vt:lpstr>
      <vt:lpstr>PowerPoint Presentation</vt:lpstr>
      <vt:lpstr>Teenusehaldus: ISO/IEC 20000 standardite seeria ja ITIL </vt:lpstr>
      <vt:lpstr>Teenusehaldus: ISO/IEC 20000 standardite seeria ja ITIL </vt:lpstr>
      <vt:lpstr>PowerPoint Presentation</vt:lpstr>
      <vt:lpstr>PowerPoint Presentation</vt:lpstr>
      <vt:lpstr>ITIL</vt:lpstr>
      <vt:lpstr>PowerPoint Presentation</vt:lpstr>
      <vt:lpstr>PowerPoint Presentation</vt:lpstr>
      <vt:lpstr>ISO9000</vt:lpstr>
      <vt:lpstr>PowerPoint Presentation</vt:lpstr>
      <vt:lpstr>PowerPoint Presentation</vt:lpstr>
      <vt:lpstr>ISO/IEC 27000 standardipere, ISKE ja IT talonturbe käsiraamat </vt:lpstr>
      <vt:lpstr>PowerPoint Presentation</vt:lpstr>
      <vt:lpstr>PowerPoint Presentation</vt:lpstr>
      <vt:lpstr>PowerPoint Presentation</vt:lpstr>
      <vt:lpstr>ISKE</vt:lpstr>
      <vt:lpstr>ISKE</vt:lpstr>
      <vt:lpstr>PowerPoint Presentation</vt:lpstr>
      <vt:lpstr>Häid Jõule!!!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Jekaterina Ivask</dc:creator>
  <cp:lastModifiedBy>Jekaterina Ivask</cp:lastModifiedBy>
  <cp:revision>79</cp:revision>
  <dcterms:created xsi:type="dcterms:W3CDTF">2013-12-12T07:44:31Z</dcterms:created>
  <dcterms:modified xsi:type="dcterms:W3CDTF">2013-12-12T11:55:07Z</dcterms:modified>
</cp:coreProperties>
</file>