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75" r:id="rId4"/>
    <p:sldId id="259" r:id="rId5"/>
    <p:sldId id="260" r:id="rId6"/>
    <p:sldId id="276" r:id="rId7"/>
    <p:sldId id="277" r:id="rId8"/>
    <p:sldId id="261" r:id="rId9"/>
    <p:sldId id="262" r:id="rId10"/>
    <p:sldId id="265" r:id="rId11"/>
    <p:sldId id="266" r:id="rId12"/>
    <p:sldId id="267" r:id="rId13"/>
    <p:sldId id="268" r:id="rId14"/>
    <p:sldId id="274" r:id="rId15"/>
    <p:sldId id="263" r:id="rId16"/>
    <p:sldId id="264" r:id="rId17"/>
    <p:sldId id="270" r:id="rId18"/>
    <p:sldId id="271" r:id="rId19"/>
  </p:sldIdLst>
  <p:sldSz cx="9144000" cy="6858000" type="screen4x3"/>
  <p:notesSz cx="7315200" cy="96012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98B37CB-4100-47FB-A101-2C1C9C37A600}" type="datetimeFigureOut">
              <a:rPr lang="et-EE" smtClean="0"/>
              <a:pPr/>
              <a:t>13.09.2013</a:t>
            </a:fld>
            <a:endParaRPr lang="et-E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t-EE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37CB-4100-47FB-A101-2C1C9C37A600}" type="datetimeFigureOut">
              <a:rPr lang="et-EE" smtClean="0"/>
              <a:pPr/>
              <a:t>13.09.2013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37CB-4100-47FB-A101-2C1C9C37A600}" type="datetimeFigureOut">
              <a:rPr lang="et-EE" smtClean="0"/>
              <a:pPr/>
              <a:t>13.09.2013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98B37CB-4100-47FB-A101-2C1C9C37A600}" type="datetimeFigureOut">
              <a:rPr lang="et-EE" smtClean="0"/>
              <a:pPr/>
              <a:t>13.09.2013</a:t>
            </a:fld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98B37CB-4100-47FB-A101-2C1C9C37A600}" type="datetimeFigureOut">
              <a:rPr lang="et-EE" smtClean="0"/>
              <a:pPr/>
              <a:t>13.09.2013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t-EE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37CB-4100-47FB-A101-2C1C9C37A600}" type="datetimeFigureOut">
              <a:rPr lang="et-EE" smtClean="0"/>
              <a:pPr/>
              <a:t>13.09.2013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37CB-4100-47FB-A101-2C1C9C37A600}" type="datetimeFigureOut">
              <a:rPr lang="et-EE" smtClean="0"/>
              <a:pPr/>
              <a:t>13.09.2013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8B37CB-4100-47FB-A101-2C1C9C37A600}" type="datetimeFigureOut">
              <a:rPr lang="et-EE" smtClean="0"/>
              <a:pPr/>
              <a:t>13.09.2013</a:t>
            </a:fld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37CB-4100-47FB-A101-2C1C9C37A600}" type="datetimeFigureOut">
              <a:rPr lang="et-EE" smtClean="0"/>
              <a:pPr/>
              <a:t>13.09.2013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98B37CB-4100-47FB-A101-2C1C9C37A600}" type="datetimeFigureOut">
              <a:rPr lang="et-EE" smtClean="0"/>
              <a:pPr/>
              <a:t>13.09.2013</a:t>
            </a:fld>
            <a:endParaRPr lang="et-EE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8B37CB-4100-47FB-A101-2C1C9C37A600}" type="datetimeFigureOut">
              <a:rPr lang="et-EE" smtClean="0"/>
              <a:pPr/>
              <a:t>13.09.2013</a:t>
            </a:fld>
            <a:endParaRPr lang="et-E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98B37CB-4100-47FB-A101-2C1C9C37A600}" type="datetimeFigureOut">
              <a:rPr lang="et-EE" smtClean="0"/>
              <a:pPr/>
              <a:t>13.09.2013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t-EE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AA79ABF-3ECA-4F8D-8769-7FE5A98CA5C8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et-EE" b="1" dirty="0" smtClean="0"/>
              <a:t>Tarkvara</a:t>
            </a:r>
            <a:r>
              <a:rPr lang="sv-SE" b="1" dirty="0" smtClean="0"/>
              <a:t> </a:t>
            </a:r>
            <a:r>
              <a:rPr lang="et-EE" b="1" dirty="0" smtClean="0"/>
              <a:t>kvaliteet</a:t>
            </a:r>
            <a:r>
              <a:rPr lang="sv-SE" b="1" dirty="0" smtClean="0"/>
              <a:t> ja standardid (IDX 5721, IDX5722</a:t>
            </a:r>
            <a:r>
              <a:rPr lang="et-EE" b="1" dirty="0"/>
              <a:t>)</a:t>
            </a:r>
            <a:r>
              <a:rPr lang="sv-SE" b="1" dirty="0" smtClean="0"/>
              <a:t/>
            </a:r>
            <a:br>
              <a:rPr lang="sv-SE" b="1" dirty="0" smtClean="0"/>
            </a:b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Harjutus 2</a:t>
            </a:r>
          </a:p>
          <a:p>
            <a:r>
              <a:rPr lang="et-EE" smtClean="0"/>
              <a:t>Nõuded</a:t>
            </a:r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4554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Head nõue on: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t-EE" b="1" dirty="0" smtClean="0"/>
              <a:t>Üheselt mõistetav</a:t>
            </a:r>
          </a:p>
          <a:p>
            <a:pPr lvl="1"/>
            <a:r>
              <a:rPr lang="et-EE" b="1" dirty="0" smtClean="0"/>
              <a:t>Võiks paremini</a:t>
            </a:r>
            <a:r>
              <a:rPr lang="et-EE" dirty="0" smtClean="0"/>
              <a:t>: </a:t>
            </a:r>
            <a:r>
              <a:rPr lang="et-EE" dirty="0" smtClean="0"/>
              <a:t>Kasutaja ei saa </a:t>
            </a:r>
            <a:r>
              <a:rPr lang="et-EE" dirty="0" smtClean="0"/>
              <a:t>sisestada parooli, mis on pikem kui 15 sümbolit.</a:t>
            </a:r>
          </a:p>
          <a:p>
            <a:pPr lvl="1"/>
            <a:r>
              <a:rPr lang="et-EE" b="1" dirty="0" smtClean="0"/>
              <a:t>Hea</a:t>
            </a:r>
            <a:r>
              <a:rPr lang="et-EE" dirty="0" smtClean="0"/>
              <a:t>: </a:t>
            </a:r>
            <a:r>
              <a:rPr lang="et-EE" dirty="0" smtClean="0"/>
              <a:t>Kasutaja ei saa sisestada </a:t>
            </a:r>
            <a:r>
              <a:rPr lang="et-EE" dirty="0" smtClean="0"/>
              <a:t>parooli, mis on pikem kui 15 sümbolit. Kui kasutaja sisestab pikema parooli kui 15 sümbolit, vastab süsteem sellele veateatega.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2297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Hea nõue on: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t-EE" b="1" dirty="0" smtClean="0"/>
              <a:t>Selge ja lühike</a:t>
            </a:r>
          </a:p>
          <a:p>
            <a:pPr lvl="1"/>
            <a:r>
              <a:rPr lang="et-EE" b="1" dirty="0" smtClean="0"/>
              <a:t>Võiks paremini</a:t>
            </a:r>
            <a:r>
              <a:rPr lang="et-EE" dirty="0" smtClean="0"/>
              <a:t>: Kasutaja võib sisestada lennujaama koodi. Võib sisestada ka lähedal asuva linna, et kasutaja ei peaks meeles pidama kõiki lennujaamade koode, kuid süsteem peab teadma lennujaamade koode.</a:t>
            </a:r>
          </a:p>
          <a:p>
            <a:pPr lvl="1"/>
            <a:r>
              <a:rPr lang="et-EE" b="1" dirty="0" smtClean="0"/>
              <a:t>Hea</a:t>
            </a:r>
            <a:r>
              <a:rPr lang="et-EE" dirty="0" smtClean="0"/>
              <a:t>: </a:t>
            </a:r>
            <a:r>
              <a:rPr lang="et-EE" dirty="0" smtClean="0"/>
              <a:t>Kasutaja võib otsida lennujaama sisestades linna või lennujaama koodi.</a:t>
            </a:r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7431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Hea nõue on: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t-EE" b="1" dirty="0"/>
              <a:t>Täpne</a:t>
            </a:r>
          </a:p>
          <a:p>
            <a:r>
              <a:rPr lang="et-EE" b="1" dirty="0"/>
              <a:t>Arusaadav</a:t>
            </a:r>
          </a:p>
          <a:p>
            <a:r>
              <a:rPr lang="et-EE" b="1" dirty="0" smtClean="0"/>
              <a:t>Realiseeritav</a:t>
            </a:r>
          </a:p>
          <a:p>
            <a:pPr lvl="1"/>
            <a:r>
              <a:rPr lang="et-EE" dirty="0" smtClean="0"/>
              <a:t>Raha + aeg + ressursid (kolmnurk)</a:t>
            </a:r>
          </a:p>
          <a:p>
            <a:r>
              <a:rPr lang="et-EE" b="1" dirty="0" smtClean="0"/>
              <a:t>Sõltumatu</a:t>
            </a:r>
          </a:p>
          <a:p>
            <a:pPr lvl="1"/>
            <a:r>
              <a:rPr lang="et-EE" b="1" dirty="0" smtClean="0"/>
              <a:t>Võiks paremini</a:t>
            </a:r>
            <a:r>
              <a:rPr lang="et-EE" dirty="0" smtClean="0"/>
              <a:t> – 1. Lennureiside nimekiri peab sisaldama infot reisi kohta, lennuki maandumise aja kohta. 2. Nad peavad olema sorteeritud nime järgi</a:t>
            </a:r>
            <a:endParaRPr lang="et-EE" b="1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7091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Hea nõue on: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b="1" dirty="0" smtClean="0"/>
              <a:t>Vajalik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t-EE" sz="2400" b="1" dirty="0" smtClean="0"/>
              <a:t>Aktuaalne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t-EE" sz="2400" b="1" dirty="0" smtClean="0"/>
              <a:t>Atomaarne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et-EE" b="1" dirty="0" smtClean="0"/>
              <a:t>Võiks paremini</a:t>
            </a:r>
            <a:r>
              <a:rPr lang="et-EE" dirty="0" smtClean="0"/>
              <a:t>: Süsteemis peab olema võimalus broneerida pilet, osta pilet, reserveerida ruum hotellis, rentida autod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et-EE" dirty="0" smtClean="0"/>
              <a:t>Nõue peab olema täielik, kõik vajalik info on ühe nõue juures</a:t>
            </a:r>
          </a:p>
          <a:p>
            <a:r>
              <a:rPr lang="et-EE" b="1" dirty="0" smtClean="0"/>
              <a:t>Abstraktne</a:t>
            </a:r>
          </a:p>
          <a:p>
            <a:pPr lvl="1"/>
            <a:r>
              <a:rPr lang="et-EE" dirty="0" smtClean="0"/>
              <a:t>Püsiv</a:t>
            </a:r>
            <a:r>
              <a:rPr lang="et-EE" b="1" dirty="0" smtClean="0"/>
              <a:t> </a:t>
            </a:r>
            <a:r>
              <a:rPr lang="et-EE" dirty="0" smtClean="0"/>
              <a:t>– nõuete vahel ei tohi olla konflikte</a:t>
            </a:r>
          </a:p>
          <a:p>
            <a:pPr lvl="1"/>
            <a:r>
              <a:rPr lang="et-EE" dirty="0" smtClean="0"/>
              <a:t>Iga nõue peab olema kirjeldatud 1 kord ja ei pea sisaldama teisi nõudeid</a:t>
            </a:r>
          </a:p>
          <a:p>
            <a:pPr lvl="1"/>
            <a:r>
              <a:rPr lang="et-EE" dirty="0" smtClean="0"/>
              <a:t>Täielik – nõue peab olema kirjeldatud iga juhtumi jaoks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6018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Näited: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Süsteem peab võimaldama efektiivselt kaupa müüa</a:t>
            </a:r>
          </a:p>
          <a:p>
            <a:r>
              <a:rPr lang="et-EE" dirty="0" smtClean="0"/>
              <a:t>Programm peab olema lihtsa kasutajaliidesega (kas on testitav?)</a:t>
            </a:r>
          </a:p>
          <a:p>
            <a:r>
              <a:rPr lang="et-EE" dirty="0" smtClean="0"/>
              <a:t>Süsteem peab võimaldama lao korrashoidmist</a:t>
            </a:r>
          </a:p>
          <a:p>
            <a:r>
              <a:rPr lang="et-EE" dirty="0" smtClean="0"/>
              <a:t>Süsteem peab olema integreeritud kõikide kliendil hetkel olemasolevate süsteemidega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94548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Funktsionaalsed nõuded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t-EE" dirty="0" smtClean="0"/>
              <a:t>Vastavad küsimusele: </a:t>
            </a:r>
            <a:r>
              <a:rPr lang="et-EE" b="1" dirty="0" smtClean="0"/>
              <a:t>„Mida peab tarkvara tegema?“</a:t>
            </a:r>
          </a:p>
          <a:p>
            <a:pPr marL="514350" indent="-514350">
              <a:buAutoNum type="arabicPeriod"/>
            </a:pPr>
            <a:r>
              <a:rPr lang="et-EE" dirty="0" smtClean="0"/>
              <a:t>Tavalised on need:</a:t>
            </a:r>
          </a:p>
          <a:p>
            <a:pPr marL="914400" lvl="1" indent="-514350">
              <a:buAutoNum type="arabicPeriod"/>
            </a:pPr>
            <a:r>
              <a:rPr lang="et-EE" dirty="0" smtClean="0"/>
              <a:t>Ärinõudmised, ärireeglid, standardid</a:t>
            </a:r>
          </a:p>
          <a:p>
            <a:pPr marL="914400" lvl="1" indent="-514350">
              <a:buAutoNum type="arabicPeriod"/>
            </a:pPr>
            <a:r>
              <a:rPr lang="et-EE" dirty="0" smtClean="0"/>
              <a:t>Funktsionaalsus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9981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Mittefunktsionaalsed nõuded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t-EE" dirty="0" smtClean="0"/>
              <a:t>Vastavad küsimusele: </a:t>
            </a:r>
            <a:r>
              <a:rPr lang="et-EE" b="1" dirty="0" smtClean="0"/>
              <a:t>„Kuidas tarkvara peab vajalikke funktsioone täitma?“</a:t>
            </a:r>
          </a:p>
          <a:p>
            <a:pPr marL="514350" indent="-514350">
              <a:buAutoNum type="arabicPeriod"/>
            </a:pPr>
            <a:r>
              <a:rPr lang="et-EE" dirty="0" smtClean="0"/>
              <a:t>Tavalised need on:</a:t>
            </a:r>
          </a:p>
          <a:p>
            <a:pPr marL="914400" lvl="1" indent="-514350">
              <a:buAutoNum type="arabicPeriod"/>
            </a:pPr>
            <a:r>
              <a:rPr lang="et-EE" dirty="0" smtClean="0"/>
              <a:t>Süsteemsed nõudmised ja piirangud</a:t>
            </a:r>
          </a:p>
          <a:p>
            <a:pPr marL="914400" lvl="1" indent="-514350">
              <a:buAutoNum type="arabicPeriod"/>
            </a:pPr>
            <a:r>
              <a:rPr lang="et-EE" dirty="0" smtClean="0"/>
              <a:t>Tõhusus, turvalisus, töökindlus, kasutajaliides jne</a:t>
            </a:r>
          </a:p>
          <a:p>
            <a:pPr marL="914400" lvl="1" indent="-514350">
              <a:buAutoNum type="arabicPeriod"/>
            </a:pPr>
            <a:r>
              <a:rPr lang="et-EE" dirty="0" smtClean="0"/>
              <a:t>Muud piirangud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6075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Nõuete riskid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Mis on riskid?</a:t>
            </a:r>
          </a:p>
          <a:p>
            <a:pPr lvl="1"/>
            <a:r>
              <a:rPr lang="et-EE" dirty="0" smtClean="0"/>
              <a:t>Kas meie jõuame realiseerida seda, mida planeerisime, õigeks ajaks, ettenähtud raha ja ressurssidega? </a:t>
            </a:r>
            <a:endParaRPr lang="et-EE" dirty="0"/>
          </a:p>
          <a:p>
            <a:pPr lvl="1"/>
            <a:r>
              <a:rPr lang="et-EE" dirty="0" smtClean="0"/>
              <a:t>Riskijuhtimine võib olla kasulik lähenemisviis vajaduste analüüsimisel ja nõuete paremal korraldamisel.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1806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Nõuete </a:t>
            </a:r>
            <a:r>
              <a:rPr lang="et-EE" dirty="0" smtClean="0"/>
              <a:t>riskid. Millised nad on?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t-EE" sz="2000" dirty="0" smtClean="0"/>
              <a:t>Kliendi ärinõuded ei ole täidetud</a:t>
            </a:r>
          </a:p>
          <a:p>
            <a:r>
              <a:rPr lang="et-EE" sz="2000" dirty="0" smtClean="0"/>
              <a:t>Süsteemi ei saa kasutada reaalses äris</a:t>
            </a:r>
          </a:p>
          <a:p>
            <a:r>
              <a:rPr lang="et-EE" sz="2000" dirty="0" smtClean="0"/>
              <a:t>Klient ei ole õnnelik</a:t>
            </a:r>
          </a:p>
          <a:p>
            <a:r>
              <a:rPr lang="et-EE" sz="2000" dirty="0" smtClean="0"/>
              <a:t>Kliendi äri muutus, tehtud süsteem ei vasta uutele ärinõuetele</a:t>
            </a:r>
          </a:p>
          <a:p>
            <a:r>
              <a:rPr lang="et-EE" sz="2000" dirty="0" smtClean="0"/>
              <a:t>Ebapiisav arusaamine süsteemi käitumisest</a:t>
            </a:r>
          </a:p>
          <a:p>
            <a:r>
              <a:rPr lang="et-EE" sz="2000" dirty="0" smtClean="0"/>
              <a:t>Süsteemi konflikt teiste süsteemidega</a:t>
            </a:r>
          </a:p>
          <a:p>
            <a:r>
              <a:rPr lang="et-EE" sz="2000" dirty="0" smtClean="0"/>
              <a:t>Süsteem ei vasta kasutajanõuetele</a:t>
            </a:r>
          </a:p>
          <a:p>
            <a:r>
              <a:rPr lang="et-EE" sz="2000" dirty="0" smtClean="0"/>
              <a:t>Süsteem ei ole piisavalt kiire</a:t>
            </a:r>
          </a:p>
          <a:p>
            <a:r>
              <a:rPr lang="et-EE" sz="2000" dirty="0" smtClean="0"/>
              <a:t>Ei saa läbi viia </a:t>
            </a:r>
            <a:r>
              <a:rPr lang="et-EE" sz="2000" dirty="0" err="1" smtClean="0"/>
              <a:t>vastuvõtuteste</a:t>
            </a:r>
            <a:endParaRPr lang="et-EE" sz="2000" dirty="0" smtClean="0"/>
          </a:p>
          <a:p>
            <a:r>
              <a:rPr lang="et-EE" sz="2000" dirty="0" smtClean="0"/>
              <a:t>On realiseeritud nõuded, mis ei ole kellelegi vajalikud</a:t>
            </a:r>
          </a:p>
          <a:p>
            <a:r>
              <a:rPr lang="et-EE" sz="2000" dirty="0" smtClean="0"/>
              <a:t>Süsteem ei vasta reklaamile</a:t>
            </a:r>
          </a:p>
          <a:p>
            <a:r>
              <a:rPr lang="et-EE" sz="2000" dirty="0" smtClean="0"/>
              <a:t>Süsteem ei vasta seadusandlusele</a:t>
            </a:r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336716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Mis on nõuded?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IEEE Standard Glossary of Software Engineering Technology defines a software requirement as:</a:t>
            </a:r>
          </a:p>
          <a:p>
            <a:r>
              <a:rPr lang="en-US" dirty="0" smtClean="0"/>
              <a:t>A condition or capability needed by a user to solve a problem or achieve an objective.</a:t>
            </a:r>
          </a:p>
          <a:p>
            <a:r>
              <a:rPr lang="en-US" dirty="0" smtClean="0"/>
              <a:t>A condition or capability that must be met or possessed by a system or system component to satisfy a contract, standard, specification, or other formally imposed document.</a:t>
            </a:r>
          </a:p>
          <a:p>
            <a:r>
              <a:rPr lang="en-US" dirty="0" smtClean="0"/>
              <a:t>A documented representation of a condition or capability as in 1 or 2.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9151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Nõuded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" y="1628800"/>
          <a:ext cx="9143998" cy="3688080"/>
        </p:xfrm>
        <a:graphic>
          <a:graphicData uri="http://schemas.openxmlformats.org/drawingml/2006/table">
            <a:tbl>
              <a:tblPr/>
              <a:tblGrid>
                <a:gridCol w="1142306"/>
                <a:gridCol w="1053429"/>
                <a:gridCol w="1048194"/>
                <a:gridCol w="1053585"/>
                <a:gridCol w="1310510"/>
                <a:gridCol w="1179274"/>
                <a:gridCol w="1214394"/>
                <a:gridCol w="1142306"/>
              </a:tblGrid>
              <a:tr h="618802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Funktsio-naalne</a:t>
                      </a:r>
                      <a:r>
                        <a:rPr lang="et-EE" sz="1600" dirty="0" smtClean="0">
                          <a:latin typeface="Calibri"/>
                        </a:rPr>
                        <a:t> </a:t>
                      </a:r>
                      <a:r>
                        <a:rPr lang="et-EE" sz="1600" dirty="0">
                          <a:latin typeface="Calibri"/>
                        </a:rPr>
                        <a:t>sobivus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Soorituse tõhusus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Töökindlus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Ühilduvus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Kasutatavus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Turvalisus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Hooldatavus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>
                          <a:latin typeface="Calibri"/>
                        </a:rPr>
                        <a:t>Porditavus</a:t>
                      </a:r>
                      <a:endParaRPr lang="en-US" sz="160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5210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Funktsio-naalne</a:t>
                      </a:r>
                      <a:r>
                        <a:rPr lang="et-EE" sz="1600" dirty="0" smtClean="0">
                          <a:latin typeface="Calibri"/>
                        </a:rPr>
                        <a:t> </a:t>
                      </a:r>
                      <a:r>
                        <a:rPr lang="et-EE" sz="1600" dirty="0">
                          <a:latin typeface="Calibri"/>
                        </a:rPr>
                        <a:t>täielikkus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Funktsio-naalne</a:t>
                      </a:r>
                      <a:r>
                        <a:rPr lang="et-EE" sz="1600" dirty="0" smtClean="0">
                          <a:latin typeface="Calibri"/>
                        </a:rPr>
                        <a:t> </a:t>
                      </a:r>
                      <a:r>
                        <a:rPr lang="et-EE" sz="1600" dirty="0">
                          <a:latin typeface="Calibri"/>
                        </a:rPr>
                        <a:t>õigsus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Funktsio-naalne</a:t>
                      </a:r>
                      <a:r>
                        <a:rPr lang="et-EE" sz="1600" dirty="0" smtClean="0">
                          <a:latin typeface="Calibri"/>
                        </a:rPr>
                        <a:t> </a:t>
                      </a:r>
                      <a:r>
                        <a:rPr lang="et-EE" sz="1600" dirty="0">
                          <a:latin typeface="Calibri"/>
                        </a:rPr>
                        <a:t>kohasus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Ajaline käitumine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Ressursi-kasutus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>
                          <a:latin typeface="Calibri"/>
                        </a:rPr>
                        <a:t>Suutvus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Küpsus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Tõrke-taluvus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Taastuvus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Töö-kindluse vastavus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Koosolu-võime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Koos-talitlus-võime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Kohasuse äratuntavus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Õpitavus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Käsitsetavus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Eksituskindlus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smtClean="0">
                          <a:latin typeface="Calibri"/>
                        </a:rPr>
                        <a:t>Kasutaja-liidese </a:t>
                      </a:r>
                      <a:r>
                        <a:rPr lang="et-EE" sz="1600" dirty="0">
                          <a:latin typeface="Calibri"/>
                        </a:rPr>
                        <a:t>esteetika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Hõlpsus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Konfident-siaalsus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Terviklus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Salgamatus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Jälitatavus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Autentsus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>
                          <a:latin typeface="Calibri"/>
                        </a:rPr>
                        <a:t>Modulaarsus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Taaskasuta-tavus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Analüüsi-tavus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Modifitsee-ritavus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Testitavus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>
                          <a:latin typeface="Calibri"/>
                        </a:rPr>
                        <a:t>Sobitatavus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Installeeri-tavus</a:t>
                      </a:r>
                      <a:endParaRPr lang="en-US" sz="1600" dirty="0">
                        <a:latin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t-EE" sz="1600" dirty="0" err="1" smtClean="0">
                          <a:latin typeface="Calibri"/>
                        </a:rPr>
                        <a:t>Asenda-tavus</a:t>
                      </a:r>
                      <a:endParaRPr lang="en-US" sz="1600" dirty="0">
                        <a:latin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Millest rääkime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/>
              <a:t>F</a:t>
            </a:r>
            <a:r>
              <a:rPr lang="et-EE" dirty="0" smtClean="0"/>
              <a:t>unktsionaalsed nõuded</a:t>
            </a:r>
          </a:p>
          <a:p>
            <a:r>
              <a:rPr lang="et-EE" dirty="0" smtClean="0"/>
              <a:t>Mittefunktsionaalsed nõuded</a:t>
            </a:r>
          </a:p>
          <a:p>
            <a:r>
              <a:rPr lang="et-EE" dirty="0" smtClean="0"/>
              <a:t>Testitav</a:t>
            </a:r>
          </a:p>
          <a:p>
            <a:r>
              <a:rPr lang="et-EE" dirty="0" smtClean="0"/>
              <a:t>Mittetestitav</a:t>
            </a:r>
          </a:p>
          <a:p>
            <a:r>
              <a:rPr lang="et-EE" dirty="0" smtClean="0"/>
              <a:t>Realistlik</a:t>
            </a:r>
          </a:p>
          <a:p>
            <a:r>
              <a:rPr lang="et-EE" dirty="0" smtClean="0"/>
              <a:t>Mitterealistlik </a:t>
            </a:r>
          </a:p>
          <a:p>
            <a:r>
              <a:rPr lang="et-EE" dirty="0"/>
              <a:t>N</a:t>
            </a:r>
            <a:r>
              <a:rPr lang="et-EE" dirty="0" smtClean="0"/>
              <a:t>õuete riskid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151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Kuidas need kirjeldada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Lihtsalt </a:t>
            </a:r>
            <a:r>
              <a:rPr lang="et-EE" dirty="0" smtClean="0"/>
              <a:t>lausena: </a:t>
            </a:r>
          </a:p>
          <a:p>
            <a:pPr lvl="1"/>
            <a:r>
              <a:rPr lang="et-EE" dirty="0" smtClean="0"/>
              <a:t>Klient saab tellida kaupa</a:t>
            </a:r>
            <a:endParaRPr lang="et-EE" dirty="0" smtClean="0"/>
          </a:p>
          <a:p>
            <a:pPr lvl="1"/>
            <a:r>
              <a:rPr lang="et-EE" dirty="0" smtClean="0"/>
              <a:t>Klient saab logida sisse</a:t>
            </a:r>
          </a:p>
          <a:p>
            <a:pPr lvl="1"/>
            <a:endParaRPr lang="et-EE" dirty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t-EE" sz="2400" dirty="0" err="1"/>
              <a:t>User</a:t>
            </a:r>
            <a:r>
              <a:rPr lang="et-EE" sz="2400" dirty="0"/>
              <a:t> </a:t>
            </a:r>
            <a:r>
              <a:rPr lang="et-EE" sz="2400" dirty="0" err="1" smtClean="0"/>
              <a:t>story</a:t>
            </a:r>
            <a:r>
              <a:rPr lang="et-EE" sz="2400" dirty="0" smtClean="0"/>
              <a:t>: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en-US" dirty="0"/>
              <a:t>In software development and product management, a user story is one or more sentences in the everyday or business language of the end user or user of a system that captures what a user does or needs to do as part of his or her job function</a:t>
            </a:r>
            <a:r>
              <a:rPr lang="en-US" dirty="0" smtClean="0"/>
              <a:t>.</a:t>
            </a:r>
            <a:r>
              <a:rPr lang="et-EE" dirty="0" smtClean="0"/>
              <a:t> </a:t>
            </a:r>
            <a:r>
              <a:rPr lang="en-US" dirty="0"/>
              <a:t>It captures the 'who', 'what' and 'why' of a requirement in a simple, concise way, often limited in detail by what can be hand-written on a small paper notecard.</a:t>
            </a:r>
            <a:endParaRPr lang="et-EE" dirty="0"/>
          </a:p>
          <a:p>
            <a:pPr lvl="1"/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9569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Kuidas need kirjeldada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 smtClean="0"/>
              <a:t>Näide:</a:t>
            </a:r>
          </a:p>
          <a:p>
            <a:pPr lvl="1"/>
            <a:r>
              <a:rPr lang="et-EE" b="1" dirty="0" smtClean="0"/>
              <a:t>Traditsiooniline</a:t>
            </a:r>
            <a:r>
              <a:rPr lang="et-EE" dirty="0" smtClean="0"/>
              <a:t>: </a:t>
            </a:r>
            <a:r>
              <a:rPr lang="en-US" dirty="0"/>
              <a:t>"As a </a:t>
            </a:r>
            <a:r>
              <a:rPr lang="en-US" i="1" dirty="0"/>
              <a:t>&lt;role&gt;,</a:t>
            </a:r>
            <a:r>
              <a:rPr lang="en-US" dirty="0"/>
              <a:t> I want </a:t>
            </a:r>
            <a:r>
              <a:rPr lang="en-US" i="1" dirty="0"/>
              <a:t>&lt;goal/desire&gt;</a:t>
            </a:r>
            <a:r>
              <a:rPr lang="en-US" dirty="0"/>
              <a:t> so that </a:t>
            </a:r>
            <a:r>
              <a:rPr lang="en-US" i="1" dirty="0"/>
              <a:t>&lt;benefit</a:t>
            </a:r>
            <a:r>
              <a:rPr lang="en-US" i="1" dirty="0" smtClean="0"/>
              <a:t>&gt;„</a:t>
            </a:r>
            <a:endParaRPr lang="et-EE" i="1" dirty="0" smtClean="0"/>
          </a:p>
          <a:p>
            <a:pPr lvl="1"/>
            <a:r>
              <a:rPr lang="et-EE" b="1" dirty="0" smtClean="0"/>
              <a:t>Mike </a:t>
            </a:r>
            <a:r>
              <a:rPr lang="et-EE" b="1" dirty="0" err="1" smtClean="0"/>
              <a:t>Cohn</a:t>
            </a:r>
            <a:r>
              <a:rPr lang="et-EE" i="1" dirty="0" smtClean="0"/>
              <a:t>: </a:t>
            </a:r>
            <a:r>
              <a:rPr lang="en-US" dirty="0"/>
              <a:t>"As a </a:t>
            </a:r>
            <a:r>
              <a:rPr lang="en-US" i="1" dirty="0"/>
              <a:t>&lt;role&gt;,</a:t>
            </a:r>
            <a:r>
              <a:rPr lang="en-US" dirty="0"/>
              <a:t> I want </a:t>
            </a:r>
            <a:r>
              <a:rPr lang="en-US" i="1" dirty="0"/>
              <a:t>&lt;goal/desire</a:t>
            </a:r>
            <a:r>
              <a:rPr lang="en-US" i="1" dirty="0" smtClean="0"/>
              <a:t>&gt;„</a:t>
            </a:r>
            <a:endParaRPr lang="et-EE" i="1" dirty="0" smtClean="0"/>
          </a:p>
          <a:p>
            <a:pPr lvl="1"/>
            <a:r>
              <a:rPr lang="et-EE" b="1" dirty="0" err="1" smtClean="0"/>
              <a:t>Five</a:t>
            </a:r>
            <a:r>
              <a:rPr lang="et-EE" b="1" dirty="0" smtClean="0"/>
              <a:t> </a:t>
            </a:r>
            <a:r>
              <a:rPr lang="et-EE" b="1" dirty="0" err="1" smtClean="0"/>
              <a:t>Ws</a:t>
            </a:r>
            <a:r>
              <a:rPr lang="et-EE" i="1" dirty="0" smtClean="0"/>
              <a:t>: </a:t>
            </a:r>
            <a:r>
              <a:rPr lang="en-US" dirty="0"/>
              <a:t>"As </a:t>
            </a:r>
            <a:r>
              <a:rPr lang="en-US" i="1" dirty="0"/>
              <a:t>&lt;who&gt;</a:t>
            </a:r>
            <a:r>
              <a:rPr lang="en-US" dirty="0"/>
              <a:t> </a:t>
            </a:r>
            <a:r>
              <a:rPr lang="en-US" i="1" dirty="0"/>
              <a:t>&lt;when&gt;</a:t>
            </a:r>
            <a:r>
              <a:rPr lang="en-US" dirty="0"/>
              <a:t> </a:t>
            </a:r>
            <a:r>
              <a:rPr lang="en-US" i="1" dirty="0"/>
              <a:t>&lt;where&gt;,</a:t>
            </a:r>
            <a:r>
              <a:rPr lang="en-US" dirty="0"/>
              <a:t> I </a:t>
            </a:r>
            <a:r>
              <a:rPr lang="en-US" i="1" dirty="0"/>
              <a:t>&lt;what&gt;</a:t>
            </a:r>
            <a:r>
              <a:rPr lang="en-US" dirty="0"/>
              <a:t> because </a:t>
            </a:r>
            <a:r>
              <a:rPr lang="en-US" i="1" dirty="0"/>
              <a:t>&lt;why</a:t>
            </a:r>
            <a:r>
              <a:rPr lang="en-US" i="1" dirty="0" smtClean="0"/>
              <a:t>&gt;.„</a:t>
            </a:r>
            <a:endParaRPr lang="et-EE" i="1" dirty="0" smtClean="0"/>
          </a:p>
          <a:p>
            <a:r>
              <a:rPr lang="en-US" b="1" dirty="0" smtClean="0"/>
              <a:t>Who</a:t>
            </a:r>
            <a:r>
              <a:rPr lang="en-US" dirty="0" smtClean="0"/>
              <a:t> </a:t>
            </a:r>
            <a:r>
              <a:rPr lang="en-US" dirty="0"/>
              <a:t>is it about?</a:t>
            </a:r>
          </a:p>
          <a:p>
            <a:r>
              <a:rPr lang="en-US" b="1" dirty="0"/>
              <a:t>What</a:t>
            </a:r>
            <a:r>
              <a:rPr lang="en-US" dirty="0"/>
              <a:t> happened?</a:t>
            </a:r>
          </a:p>
          <a:p>
            <a:r>
              <a:rPr lang="en-US" b="1" dirty="0"/>
              <a:t>When</a:t>
            </a:r>
            <a:r>
              <a:rPr lang="en-US" dirty="0"/>
              <a:t> did it take place?</a:t>
            </a:r>
          </a:p>
          <a:p>
            <a:r>
              <a:rPr lang="en-US" b="1" dirty="0"/>
              <a:t>Where</a:t>
            </a:r>
            <a:r>
              <a:rPr lang="en-US" dirty="0"/>
              <a:t> did it take place?</a:t>
            </a:r>
          </a:p>
          <a:p>
            <a:r>
              <a:rPr lang="en-US" b="1" dirty="0"/>
              <a:t>Why</a:t>
            </a:r>
            <a:r>
              <a:rPr lang="en-US" dirty="0"/>
              <a:t> did it happen?</a:t>
            </a:r>
          </a:p>
          <a:p>
            <a:pPr lvl="1"/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699197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Kuidas need kirjeldada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t-EE" dirty="0"/>
              <a:t>Kasutades </a:t>
            </a:r>
            <a:r>
              <a:rPr lang="et-EE" dirty="0" err="1"/>
              <a:t>UML’i</a:t>
            </a:r>
            <a:r>
              <a:rPr lang="et-EE" dirty="0"/>
              <a:t>: </a:t>
            </a:r>
            <a:r>
              <a:rPr lang="et-EE" dirty="0" err="1"/>
              <a:t>Use</a:t>
            </a:r>
            <a:r>
              <a:rPr lang="et-EE" dirty="0"/>
              <a:t> </a:t>
            </a:r>
            <a:r>
              <a:rPr lang="et-EE" dirty="0" err="1" smtClean="0"/>
              <a:t>cases</a:t>
            </a:r>
            <a:endParaRPr lang="et-EE" dirty="0" smtClean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104964"/>
            <a:ext cx="4706098" cy="2340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007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c1.smartdraw.com/examples/content/Examples/06_Software_Design/UML_Diagrams/Credit_Card_Processing_Use_Case_Diagram_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764" y="404664"/>
            <a:ext cx="5143500" cy="594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40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plandora.org/docs/usecas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90" y="437727"/>
            <a:ext cx="8058150" cy="594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00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178</TotalTime>
  <Words>741</Words>
  <Application>Microsoft Office PowerPoint</Application>
  <PresentationFormat>On-screen Show (4:3)</PresentationFormat>
  <Paragraphs>134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Oriel</vt:lpstr>
      <vt:lpstr> Tarkvara kvaliteet ja standardid (IDX 5721, IDX5722) </vt:lpstr>
      <vt:lpstr>Mis on nõuded?</vt:lpstr>
      <vt:lpstr>Nõuded</vt:lpstr>
      <vt:lpstr>Millest rääkime</vt:lpstr>
      <vt:lpstr>Kuidas need kirjeldada</vt:lpstr>
      <vt:lpstr>Kuidas need kirjeldada</vt:lpstr>
      <vt:lpstr>Kuidas need kirjeldada</vt:lpstr>
      <vt:lpstr>PowerPoint Presentation</vt:lpstr>
      <vt:lpstr>PowerPoint Presentation</vt:lpstr>
      <vt:lpstr>Head nõue on:</vt:lpstr>
      <vt:lpstr>Hea nõue on:</vt:lpstr>
      <vt:lpstr>Hea nõue on:</vt:lpstr>
      <vt:lpstr>Hea nõue on:</vt:lpstr>
      <vt:lpstr>Näited:</vt:lpstr>
      <vt:lpstr>Funktsionaalsed nõuded</vt:lpstr>
      <vt:lpstr>Mittefunktsionaalsed nõuded</vt:lpstr>
      <vt:lpstr>Nõuete riskid</vt:lpstr>
      <vt:lpstr>Nõuete riskid. Millised nad on?</vt:lpstr>
    </vt:vector>
  </TitlesOfParts>
  <Company>Tallinn University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Jekaterina Ivask</dc:creator>
  <cp:lastModifiedBy>Jekaterina Ivask</cp:lastModifiedBy>
  <cp:revision>68</cp:revision>
  <dcterms:created xsi:type="dcterms:W3CDTF">2013-09-12T08:33:18Z</dcterms:created>
  <dcterms:modified xsi:type="dcterms:W3CDTF">2013-09-13T14:25:41Z</dcterms:modified>
</cp:coreProperties>
</file>