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73" r:id="rId7"/>
    <p:sldId id="261" r:id="rId8"/>
    <p:sldId id="262" r:id="rId9"/>
    <p:sldId id="263" r:id="rId10"/>
    <p:sldId id="274" r:id="rId11"/>
    <p:sldId id="264" r:id="rId12"/>
    <p:sldId id="265" r:id="rId13"/>
    <p:sldId id="27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C38BBC5-470A-49D9-8B53-1D14D4866FB1}">
  <a:tblStyle styleId="{CC38BBC5-470A-49D9-8B53-1D14D4866FB1}" styleName="Table_0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126" autoAdjust="0"/>
  </p:normalViewPr>
  <p:slideViewPr>
    <p:cSldViewPr>
      <p:cViewPr varScale="1">
        <p:scale>
          <a:sx n="80" d="100"/>
          <a:sy n="80" d="100"/>
        </p:scale>
        <p:origin x="152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476882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4283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536537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618681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786909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095488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t-EE"/>
              <a:t>Mõned on orienteeritud Java keelele, kuid on ka ruby, php, C#, javascript, python, perl j.n.e</a:t>
            </a:r>
          </a:p>
        </p:txBody>
      </p:sp>
    </p:spTree>
    <p:extLst>
      <p:ext uri="{BB962C8B-B14F-4D97-AF65-F5344CB8AC3E}">
        <p14:creationId xmlns:p14="http://schemas.microsoft.com/office/powerpoint/2010/main" val="22932993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397711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00076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72821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endParaRPr lang="et-EE" dirty="0"/>
          </a:p>
        </p:txBody>
      </p:sp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388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46811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823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69158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37477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043869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55510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Calibri"/>
              <a:buNone/>
              <a:defRPr sz="3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Calibri"/>
              <a:buNone/>
              <a:defRPr sz="28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 sz="24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x" type="vertTx">
  <p:cSld name="Title and Vertical 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itleAndTx" type="vertTitleAndTx">
  <p:cSld name="Vertical Title and 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" type="obj">
  <p:cSld name="Title and Conten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Head" type="secHead">
  <p:cSld name="Section 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4000" b="1" cap="small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Clr>
                <a:srgbClr val="888888"/>
              </a:buClr>
              <a:buFont typeface="Calibri"/>
              <a:buNone/>
              <a:defRPr sz="2000">
                <a:solidFill>
                  <a:srgbClr val="888888"/>
                </a:solidFill>
              </a:defRPr>
            </a:lvl1pPr>
            <a:lvl2pPr marL="457200" indent="0" rtl="0">
              <a:buClr>
                <a:srgbClr val="888888"/>
              </a:buClr>
              <a:buFont typeface="Calibri"/>
              <a:buNone/>
              <a:defRPr sz="1800">
                <a:solidFill>
                  <a:srgbClr val="888888"/>
                </a:solidFill>
              </a:defRPr>
            </a:lvl2pPr>
            <a:lvl3pPr marL="914400" indent="0" rtl="0"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3pPr>
            <a:lvl4pPr marL="13716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4pPr>
            <a:lvl5pPr marL="18288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5pPr>
            <a:lvl6pPr marL="22860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marL="27432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marL="32004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marL="36576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Obj" type="twoObj">
  <p:cSld name="Two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TxTwoObj" type="twoTxTwoObj">
  <p:cSld name="Comparis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alibri"/>
              <a:buNone/>
              <a:defRPr sz="2400" b="1"/>
            </a:lvl1pPr>
            <a:lvl2pPr marL="457200" indent="0" rtl="0">
              <a:buFont typeface="Calibri"/>
              <a:buNone/>
              <a:defRPr sz="2000" b="1"/>
            </a:lvl2pPr>
            <a:lvl3pPr marL="914400" indent="0" rtl="0">
              <a:buFont typeface="Calibri"/>
              <a:buNone/>
              <a:defRPr sz="1800" b="1"/>
            </a:lvl3pPr>
            <a:lvl4pPr marL="1371600" indent="0" rtl="0">
              <a:buFont typeface="Calibri"/>
              <a:buNone/>
              <a:defRPr sz="1600" b="1"/>
            </a:lvl4pPr>
            <a:lvl5pPr marL="1828800" indent="0" rtl="0">
              <a:buFont typeface="Calibri"/>
              <a:buNone/>
              <a:defRPr sz="1600" b="1"/>
            </a:lvl5pPr>
            <a:lvl6pPr marL="2286000" indent="0" rtl="0">
              <a:buFont typeface="Calibri"/>
              <a:buNone/>
              <a:defRPr sz="1600" b="1"/>
            </a:lvl6pPr>
            <a:lvl7pPr marL="2743200" indent="0" rtl="0">
              <a:buFont typeface="Calibri"/>
              <a:buNone/>
              <a:defRPr sz="1600" b="1"/>
            </a:lvl7pPr>
            <a:lvl8pPr marL="3200400" indent="0" rtl="0">
              <a:buFont typeface="Calibri"/>
              <a:buNone/>
              <a:defRPr sz="1600" b="1"/>
            </a:lvl8pPr>
            <a:lvl9pPr marL="3657600" indent="0" rtl="0"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alibri"/>
              <a:buNone/>
              <a:defRPr sz="2400" b="1"/>
            </a:lvl1pPr>
            <a:lvl2pPr marL="457200" indent="0" rtl="0">
              <a:buFont typeface="Calibri"/>
              <a:buNone/>
              <a:defRPr sz="2000" b="1"/>
            </a:lvl2pPr>
            <a:lvl3pPr marL="914400" indent="0" rtl="0">
              <a:buFont typeface="Calibri"/>
              <a:buNone/>
              <a:defRPr sz="1800" b="1"/>
            </a:lvl3pPr>
            <a:lvl4pPr marL="1371600" indent="0" rtl="0">
              <a:buFont typeface="Calibri"/>
              <a:buNone/>
              <a:defRPr sz="1600" b="1"/>
            </a:lvl4pPr>
            <a:lvl5pPr marL="1828800" indent="0" rtl="0">
              <a:buFont typeface="Calibri"/>
              <a:buNone/>
              <a:defRPr sz="1600" b="1"/>
            </a:lvl5pPr>
            <a:lvl6pPr marL="2286000" indent="0" rtl="0">
              <a:buFont typeface="Calibri"/>
              <a:buNone/>
              <a:defRPr sz="1600" b="1"/>
            </a:lvl6pPr>
            <a:lvl7pPr marL="2743200" indent="0" rtl="0">
              <a:buFont typeface="Calibri"/>
              <a:buNone/>
              <a:defRPr sz="1600" b="1"/>
            </a:lvl7pPr>
            <a:lvl8pPr marL="3200400" indent="0" rtl="0">
              <a:buFont typeface="Calibri"/>
              <a:buNone/>
              <a:defRPr sz="1600" b="1"/>
            </a:lvl8pPr>
            <a:lvl9pPr marL="3657600" indent="0" rtl="0"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 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Tx" type="objTx">
  <p:cSld name="Content with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Calibri"/>
              <a:buNone/>
              <a:defRPr sz="1400"/>
            </a:lvl1pPr>
            <a:lvl2pPr marL="457200" indent="0" rtl="0">
              <a:buFont typeface="Calibri"/>
              <a:buNone/>
              <a:defRPr sz="1200"/>
            </a:lvl2pPr>
            <a:lvl3pPr marL="914400" indent="0" rtl="0">
              <a:buFont typeface="Calibri"/>
              <a:buNone/>
              <a:defRPr sz="1000"/>
            </a:lvl3pPr>
            <a:lvl4pPr marL="1371600" indent="0" rtl="0">
              <a:buFont typeface="Calibri"/>
              <a:buNone/>
              <a:defRPr sz="900"/>
            </a:lvl4pPr>
            <a:lvl5pPr marL="1828800" indent="0" rtl="0">
              <a:buFont typeface="Calibri"/>
              <a:buNone/>
              <a:defRPr sz="900"/>
            </a:lvl5pPr>
            <a:lvl6pPr marL="2286000" indent="0" rtl="0">
              <a:buFont typeface="Calibri"/>
              <a:buNone/>
              <a:defRPr sz="900"/>
            </a:lvl6pPr>
            <a:lvl7pPr marL="2743200" indent="0" rtl="0">
              <a:buFont typeface="Calibri"/>
              <a:buNone/>
              <a:defRPr sz="900"/>
            </a:lvl7pPr>
            <a:lvl8pPr marL="3200400" indent="0" rtl="0">
              <a:buFont typeface="Calibri"/>
              <a:buNone/>
              <a:defRPr sz="900"/>
            </a:lvl8pPr>
            <a:lvl9pPr marL="3657600" indent="0" rtl="0"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x" type="picTx">
  <p:cSld name="Picture with Capti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buClr>
                <a:srgbClr val="888888"/>
              </a:buClr>
              <a:buFont typeface="Calibri"/>
              <a:buNone/>
              <a:defRPr sz="3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buClr>
                <a:schemeClr val="dk1"/>
              </a:buClr>
              <a:buFont typeface="Calibri"/>
              <a:buNone/>
              <a:defRPr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buClr>
                <a:schemeClr val="dk1"/>
              </a:buClr>
              <a:buFont typeface="Calibri"/>
              <a:buNone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Calibri"/>
              <a:buNone/>
              <a:defRPr sz="1400"/>
            </a:lvl1pPr>
            <a:lvl2pPr marL="457200" indent="0" rtl="0">
              <a:buFont typeface="Calibri"/>
              <a:buNone/>
              <a:defRPr sz="1200"/>
            </a:lvl2pPr>
            <a:lvl3pPr marL="914400" indent="0" rtl="0">
              <a:buFont typeface="Calibri"/>
              <a:buNone/>
              <a:defRPr sz="1000"/>
            </a:lvl3pPr>
            <a:lvl4pPr marL="1371600" indent="0" rtl="0">
              <a:buFont typeface="Calibri"/>
              <a:buNone/>
              <a:defRPr sz="900"/>
            </a:lvl4pPr>
            <a:lvl5pPr marL="1828800" indent="0" rtl="0">
              <a:buFont typeface="Calibri"/>
              <a:buNone/>
              <a:defRPr sz="900"/>
            </a:lvl5pPr>
            <a:lvl6pPr marL="2286000" indent="0" rtl="0">
              <a:buFont typeface="Calibri"/>
              <a:buNone/>
              <a:defRPr sz="900"/>
            </a:lvl6pPr>
            <a:lvl7pPr marL="2743200" indent="0" rtl="0">
              <a:buFont typeface="Calibri"/>
              <a:buNone/>
              <a:defRPr sz="900"/>
            </a:lvl7pPr>
            <a:lvl8pPr marL="3200400" indent="0" rtl="0">
              <a:buFont typeface="Calibri"/>
              <a:buNone/>
              <a:defRPr sz="900"/>
            </a:lvl8pPr>
            <a:lvl9pPr marL="3657600" indent="0" rtl="0"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deepthought.ttu.ee/users/tepandi/we-tk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deepthought.ttu.ee/users/tepandi/we-tk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t-EE" sz="4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Automatiseerimine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640"/>
              </a:spcBef>
              <a:buClr>
                <a:srgbClr val="888888"/>
              </a:buClr>
              <a:buSzPct val="25000"/>
              <a:buFont typeface="Calibri"/>
              <a:buNone/>
            </a:pPr>
            <a:r>
              <a:rPr lang="et-EE" sz="3200" b="0" i="0" u="none" strike="noStrike" cap="none" baseline="0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Tarkvara kvaliteet ja standardid</a:t>
            </a:r>
          </a:p>
          <a:p>
            <a:pPr marL="0" marR="0" lvl="0" indent="0" algn="ctr" rtl="0">
              <a:spcBef>
                <a:spcPts val="640"/>
              </a:spcBef>
              <a:buClr>
                <a:srgbClr val="888888"/>
              </a:buClr>
              <a:buSzPct val="25000"/>
              <a:buFont typeface="Calibri"/>
              <a:buNone/>
            </a:pPr>
            <a:r>
              <a:rPr lang="et-EE" sz="3200" b="0" i="0" u="none" strike="noStrike" cap="none" baseline="0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Harjutus </a:t>
            </a:r>
            <a:r>
              <a:rPr lang="et-EE" dirty="0"/>
              <a:t>6</a:t>
            </a:r>
            <a:endParaRPr lang="et-EE" sz="3200" b="0" i="0" u="none" strike="noStrike" cap="none" baseline="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640"/>
              </a:spcBef>
              <a:buClr>
                <a:srgbClr val="888888"/>
              </a:buClr>
              <a:buSzPct val="25000"/>
              <a:buFont typeface="Calibri"/>
              <a:buNone/>
            </a:pPr>
            <a:r>
              <a:rPr lang="et-EE" sz="3200" b="0" i="0" u="none" strike="noStrike" cap="none" baseline="0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Jekaterina </a:t>
            </a:r>
            <a:r>
              <a:rPr lang="et-EE" sz="3200" b="0" i="0" u="none" strike="noStrike" cap="none" baseline="0" dirty="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Tšukrejeva</a:t>
            </a:r>
            <a:endParaRPr lang="et-EE" sz="3200" b="0" i="0" u="none" strike="noStrike" cap="none" baseline="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50" name="Picture 2" descr="http://www.it-academy.by/media/pictures/automated-testing-best-practices-agil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999" y="260648"/>
            <a:ext cx="38100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-381000">
              <a:spcBef>
                <a:spcPts val="360"/>
              </a:spcBef>
              <a:buSzPct val="100000"/>
            </a:pPr>
            <a:r>
              <a:rPr lang="et-EE" b="1" dirty="0"/>
              <a:t>Koormustestimise vahendid </a:t>
            </a:r>
            <a:r>
              <a:rPr lang="et-EE" dirty="0"/>
              <a:t>võimaldavad tekitada suure töökoormuse serverite ja/või veebirakenduste testimiseks </a:t>
            </a:r>
            <a:endParaRPr lang="et-EE" dirty="0" smtClean="0"/>
          </a:p>
          <a:p>
            <a:pPr lvl="0" indent="-381000">
              <a:spcBef>
                <a:spcPts val="360"/>
              </a:spcBef>
              <a:buSzPct val="100000"/>
            </a:pPr>
            <a:r>
              <a:rPr lang="et-EE" dirty="0" smtClean="0"/>
              <a:t>Vigade </a:t>
            </a:r>
            <a:r>
              <a:rPr lang="et-EE" dirty="0"/>
              <a:t>ja paranduste haldamise abivahendid</a:t>
            </a:r>
          </a:p>
          <a:p>
            <a:pPr lvl="0" indent="-381000">
              <a:spcBef>
                <a:spcPts val="360"/>
              </a:spcBef>
              <a:buSzPct val="100000"/>
            </a:pPr>
            <a:r>
              <a:rPr lang="et-EE" dirty="0"/>
              <a:t>Tarkvara testimisprotsessi kavandamiseks, testimise ressursside hindamiseks </a:t>
            </a:r>
          </a:p>
          <a:p>
            <a:pPr lvl="0" indent="-381000">
              <a:spcBef>
                <a:spcPts val="360"/>
              </a:spcBef>
              <a:buSzPct val="100000"/>
            </a:pPr>
            <a:r>
              <a:rPr lang="et-EE" b="1" dirty="0"/>
              <a:t>Veebisaitide testimise vahendid </a:t>
            </a:r>
            <a:endParaRPr lang="et-EE" dirty="0"/>
          </a:p>
          <a:p>
            <a:endParaRPr lang="et-EE" dirty="0"/>
          </a:p>
        </p:txBody>
      </p:sp>
      <p:sp>
        <p:nvSpPr>
          <p:cNvPr id="4" name="Shape 1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t-EE" sz="3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Kontrolli automatiseerimiseks on mitmeid võimalusi ja </a:t>
            </a:r>
            <a:r>
              <a:rPr lang="et-EE" sz="36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tarkvaravahendeid 2:</a:t>
            </a:r>
            <a:endParaRPr lang="et-EE" sz="36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146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t-EE" sz="3600" dirty="0"/>
              <a:t>Kontrolli automatiseerimiseks on mitmeid võimalusi ja </a:t>
            </a:r>
            <a:r>
              <a:rPr lang="et-EE" sz="3600" dirty="0" smtClean="0"/>
              <a:t>tarkvaravahendeid 3:</a:t>
            </a:r>
            <a:endParaRPr lang="et-EE" sz="3600" dirty="0"/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lvl="0" indent="-381000" rtl="0">
              <a:spcBef>
                <a:spcPts val="36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sz="2800" b="1" dirty="0"/>
              <a:t>Mitmesugused vahendid testimise lihtsustamiseks</a:t>
            </a:r>
            <a:r>
              <a:rPr lang="et-EE" sz="2800" dirty="0"/>
              <a:t>: näiteks tarkvara, mis lihtsustab draiverite (</a:t>
            </a:r>
            <a:r>
              <a:rPr lang="et-EE" sz="2800" i="1" dirty="0" err="1"/>
              <a:t>mock</a:t>
            </a:r>
            <a:r>
              <a:rPr lang="et-EE" sz="2800" i="1" dirty="0"/>
              <a:t> </a:t>
            </a:r>
            <a:r>
              <a:rPr lang="et-EE" sz="2800" i="1" dirty="0" err="1"/>
              <a:t>objects</a:t>
            </a:r>
            <a:r>
              <a:rPr lang="et-EE" sz="2800" dirty="0"/>
              <a:t>) või lühiste (</a:t>
            </a:r>
            <a:r>
              <a:rPr lang="et-EE" sz="2800" i="1" dirty="0" err="1"/>
              <a:t>stub</a:t>
            </a:r>
            <a:r>
              <a:rPr lang="et-EE" sz="2800" dirty="0"/>
              <a:t>) loomist integratsioonitestimisel, juhuslike vigade generaatorid jne.</a:t>
            </a:r>
          </a:p>
          <a:p>
            <a:pPr marL="342900" lvl="0" indent="-381000" rtl="0">
              <a:spcBef>
                <a:spcPts val="36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sz="2800" b="1" dirty="0"/>
              <a:t>Vahendid testimise kvaliteedi hindamiseks</a:t>
            </a:r>
            <a:r>
              <a:rPr lang="et-EE" sz="2800" dirty="0"/>
              <a:t>, näiteks kontrollimaks, millised programmi komponendid on testidega läbimata</a:t>
            </a:r>
          </a:p>
          <a:p>
            <a:pPr marL="342900" lvl="0" indent="-381000" rtl="0">
              <a:spcBef>
                <a:spcPts val="36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sz="2800" b="1" dirty="0"/>
              <a:t>Staatilise analüüsi vahendid</a:t>
            </a:r>
            <a:r>
              <a:rPr lang="et-EE" sz="2800" dirty="0"/>
              <a:t>, näiteks programmi meetrikate hindamise </a:t>
            </a:r>
            <a:r>
              <a:rPr lang="et-EE" sz="2800" dirty="0" smtClean="0"/>
              <a:t>tarkvara</a:t>
            </a:r>
            <a:endParaRPr lang="et-EE" sz="28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t-EE" sz="3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Soovitusi testimise automatiseerimiseks (Bach, 1999):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457200" y="1711212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39130"/>
              <a:buFont typeface="Calibri"/>
              <a:buChar char="•"/>
            </a:pPr>
            <a:r>
              <a:rPr lang="et-EE" sz="28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Tehke vahet testimisprotsessi ja selle automatiseerimise (vahendite) vahel, ärge neid samastage - testimine peab jääma läbipaistvaks ka automatiseerimise korral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39130"/>
              <a:buFont typeface="Calibri"/>
              <a:buChar char="•"/>
            </a:pPr>
            <a:r>
              <a:rPr lang="et-EE" sz="28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Vaadake automatiseeritud testimist kui täiendust kogu testimisprotsessile - mitte selle asendust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39130"/>
              <a:buFont typeface="Calibri"/>
              <a:buChar char="•"/>
            </a:pPr>
            <a:r>
              <a:rPr lang="et-EE" sz="28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Valige vahendid hoolikalt, tutvuge nendega enne, koguge infot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39130"/>
              <a:buFont typeface="Calibri"/>
              <a:buChar char="•"/>
            </a:pPr>
            <a:r>
              <a:rPr lang="et-EE" sz="28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Valige hoolega testide kogumi struktuuri, et see oleks arusaadav ja toetaks testimisprotsessi</a:t>
            </a:r>
            <a:endParaRPr lang="et-EE" sz="28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-342900">
              <a:buSzPct val="139130"/>
            </a:pPr>
            <a:r>
              <a:rPr lang="et-EE" dirty="0"/>
              <a:t>Kindlustage, et iga automatiseeritud testimise seanss annaks tulemuses raporti, mis kirjeldab täidetud teste ja leitud vigu - see aitab analüüsida testimisvahendite otstarbekust</a:t>
            </a:r>
          </a:p>
          <a:p>
            <a:pPr lvl="0" indent="-342900">
              <a:buSzPct val="139130"/>
            </a:pPr>
            <a:r>
              <a:rPr lang="et-EE" dirty="0"/>
              <a:t>Veenduge, et testitav toode on piisavalt välja arendatud - siis on lootust, et testide automatiseerimisest saadavad tulud ületavad testide muutmisele tehtud kulutusi</a:t>
            </a:r>
          </a:p>
          <a:p>
            <a:endParaRPr lang="et-EE" dirty="0"/>
          </a:p>
        </p:txBody>
      </p:sp>
      <p:sp>
        <p:nvSpPr>
          <p:cNvPr id="4" name="Shape 1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t-EE" sz="3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Soovitusi testimise automatiseerimiseks (Bach, 1999):</a:t>
            </a:r>
          </a:p>
        </p:txBody>
      </p:sp>
    </p:spTree>
    <p:extLst>
      <p:ext uri="{BB962C8B-B14F-4D97-AF65-F5344CB8AC3E}">
        <p14:creationId xmlns:p14="http://schemas.microsoft.com/office/powerpoint/2010/main" val="72877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l">
              <a:buNone/>
            </a:pPr>
            <a:r>
              <a:rPr lang="et-EE"/>
              <a:t>Kui otsustade automatiseerida:</a:t>
            </a:r>
          </a:p>
        </p:txBody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Testimine töötab nagu kell</a:t>
            </a:r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Valida häid konsulteerijaid ja spetsialiste, kes aitavad alustada automatiseerimisega ja panevad protsess käima</a:t>
            </a:r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Hoolikalt mõelda, millist </a:t>
            </a:r>
            <a:r>
              <a:rPr lang="et-EE" dirty="0" smtClean="0"/>
              <a:t>tarkvara </a:t>
            </a:r>
            <a:r>
              <a:rPr lang="et-EE" dirty="0"/>
              <a:t>kasutada testide automatiseerimiseks </a:t>
            </a:r>
          </a:p>
          <a:p>
            <a:pPr marL="914400" lvl="1" indent="-317500">
              <a:buClr>
                <a:schemeClr val="dk1"/>
              </a:buClr>
              <a:buSzPct val="43750"/>
              <a:buFont typeface="Calibri"/>
              <a:buChar char="○"/>
            </a:pPr>
            <a:r>
              <a:rPr lang="et-EE" dirty="0"/>
              <a:t>Võib olla ise kirjutate valmis? Siis hiljem saate programmi modifitseerida nii nagu teil on vaja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None/>
            </a:pPr>
            <a:r>
              <a:rPr lang="et-EE" dirty="0"/>
              <a:t>Automatiseerimise etapid</a:t>
            </a:r>
          </a:p>
        </p:txBody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457200" y="1124744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Tarkvaravahendi valimine</a:t>
            </a:r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Töö rakenduse ja kulukuse hindamine</a:t>
            </a:r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 err="1" smtClean="0"/>
              <a:t>Automatisatsiooni</a:t>
            </a:r>
            <a:r>
              <a:rPr lang="et-EE" dirty="0" smtClean="0"/>
              <a:t> raamistiku </a:t>
            </a:r>
            <a:r>
              <a:rPr lang="et-EE" dirty="0"/>
              <a:t>arendamine</a:t>
            </a:r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Testimise plaani arendamine ja koostamine</a:t>
            </a:r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Skriptide arendamine</a:t>
            </a:r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Andmete genereerimise lahenduse arendamine</a:t>
            </a:r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Testide käivitamine</a:t>
            </a:r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Protsessi dokumenteerimine</a:t>
            </a:r>
          </a:p>
          <a:p>
            <a:pPr marL="457200" lvl="0" indent="-31750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 Koolitus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t-EE"/>
              <a:t>Automatiseerimise kolm taset	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/>
              <a:t>Unit Tests Layer</a:t>
            </a:r>
          </a:p>
          <a:p>
            <a:pPr marL="914400" lvl="1" indent="-317500" rtl="0">
              <a:buClr>
                <a:schemeClr val="dk1"/>
              </a:buClr>
              <a:buSzPct val="43750"/>
              <a:buFont typeface="Calibri"/>
              <a:buChar char="○"/>
            </a:pPr>
            <a:r>
              <a:rPr lang="et-EE"/>
              <a:t>Koodi testimine (JUnit)</a:t>
            </a:r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/>
              <a:t>Functional Tests Layer </a:t>
            </a:r>
          </a:p>
          <a:p>
            <a:pPr marL="914400" lvl="1" indent="-317500" rtl="0">
              <a:buClr>
                <a:schemeClr val="dk1"/>
              </a:buClr>
              <a:buSzPct val="43750"/>
              <a:buFont typeface="Calibri"/>
              <a:buChar char="○"/>
            </a:pPr>
            <a:r>
              <a:rPr lang="et-EE"/>
              <a:t>Ärinõudmiste testimine, ilma GUI</a:t>
            </a:r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/>
              <a:t>GUI Tests Layer </a:t>
            </a:r>
          </a:p>
          <a:p>
            <a:pPr marL="914400" lvl="1" indent="-317500">
              <a:buClr>
                <a:schemeClr val="dk1"/>
              </a:buClr>
              <a:buSzPct val="43750"/>
              <a:buFont typeface="Calibri"/>
              <a:buChar char="○"/>
            </a:pPr>
            <a:r>
              <a:rPr lang="et-EE"/>
              <a:t>Interface ja funktsionaalsuse testimine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t-EE"/>
              <a:t>Millist tarkvara valida</a:t>
            </a:r>
          </a:p>
        </p:txBody>
      </p:sp>
      <p:graphicFrame>
        <p:nvGraphicFramePr>
          <p:cNvPr id="159" name="Shape 159"/>
          <p:cNvGraphicFramePr/>
          <p:nvPr/>
        </p:nvGraphicFramePr>
        <p:xfrm>
          <a:off x="361850" y="1484750"/>
          <a:ext cx="8525600" cy="4571790"/>
        </p:xfrm>
        <a:graphic>
          <a:graphicData uri="http://schemas.openxmlformats.org/drawingml/2006/table">
            <a:tbl>
              <a:tblPr>
                <a:noFill/>
                <a:tableStyleId>{CC38BBC5-470A-49D9-8B53-1D14D4866FB1}</a:tableStyleId>
              </a:tblPr>
              <a:tblGrid>
                <a:gridCol w="4262800"/>
                <a:gridCol w="4262800"/>
              </a:tblGrid>
              <a:tr h="54847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t-EE" sz="2400" b="1"/>
                        <a:t>Ettevõtte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t-EE" sz="2400" b="1"/>
                        <a:t>Tööriist</a:t>
                      </a:r>
                    </a:p>
                  </a:txBody>
                  <a:tcPr marL="91425" marR="91425" marT="91425" marB="91425"/>
                </a:tc>
              </a:tr>
              <a:tr h="91287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t-EE" sz="2400" b="1"/>
                        <a:t>Hewlett-Packard (Mercury Interactive)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t-EE" sz="2400"/>
                        <a:t>QuickTest Professional, WinRunner</a:t>
                      </a:r>
                    </a:p>
                  </a:txBody>
                  <a:tcPr marL="91425" marR="91425" marT="91425" marB="91425"/>
                </a:tc>
              </a:tr>
              <a:tr h="91287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t-EE" sz="2400" b="1"/>
                        <a:t>IBM Rational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t-EE" sz="2400"/>
                        <a:t>Rational Robot, Rational Functional Tester</a:t>
                      </a:r>
                    </a:p>
                  </a:txBody>
                  <a:tcPr marL="91425" marR="91425" marT="91425" marB="91425"/>
                </a:tc>
              </a:tr>
              <a:tr h="54847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t-EE" sz="2400" b="1"/>
                        <a:t>Borland (Segue)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t-EE" sz="2400"/>
                        <a:t>SilkTest</a:t>
                      </a:r>
                    </a:p>
                  </a:txBody>
                  <a:tcPr marL="91425" marR="91425" marT="91425" marB="91425"/>
                </a:tc>
              </a:tr>
              <a:tr h="54847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t-EE" sz="2400" b="1"/>
                        <a:t>AutomatedQA Corp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t-EE" sz="2400"/>
                        <a:t>TestComplete</a:t>
                      </a:r>
                    </a:p>
                  </a:txBody>
                  <a:tcPr marL="91425" marR="91425" marT="91425" marB="91425"/>
                </a:tc>
              </a:tr>
              <a:tr h="54847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t-EE" sz="2400" b="1"/>
                        <a:t>Microsoft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t-EE" sz="2400"/>
                        <a:t>Microsoft VS 2005</a:t>
                      </a:r>
                    </a:p>
                  </a:txBody>
                  <a:tcPr marL="91425" marR="91425" marT="91425" marB="91425"/>
                </a:tc>
              </a:tr>
              <a:tr h="548475">
                <a:tc>
                  <a:txBody>
                    <a:bodyPr/>
                    <a:lstStyle/>
                    <a:p>
                      <a:pPr rtl="0">
                        <a:buNone/>
                      </a:pPr>
                      <a:r>
                        <a:rPr lang="et-EE" sz="2400" b="1"/>
                        <a:t>SeleniumHQ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buNone/>
                      </a:pPr>
                      <a:r>
                        <a:rPr lang="et-EE" sz="2400"/>
                        <a:t>Selenium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t-EE"/>
              <a:t>Selenium</a:t>
            </a:r>
          </a:p>
        </p:txBody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457200" y="1124744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Võib installida brauserisse ja sealt käivitada. Populaarsed brauserid</a:t>
            </a:r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Toetab </a:t>
            </a:r>
            <a:r>
              <a:rPr lang="et-EE" dirty="0" err="1"/>
              <a:t>desktop</a:t>
            </a:r>
            <a:r>
              <a:rPr lang="et-EE" dirty="0"/>
              <a:t> ja mobiilseid brausereid</a:t>
            </a:r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Saab </a:t>
            </a:r>
            <a:r>
              <a:rPr lang="et-EE" dirty="0" err="1"/>
              <a:t>androidit</a:t>
            </a:r>
            <a:r>
              <a:rPr lang="et-EE" dirty="0"/>
              <a:t> ka testida</a:t>
            </a:r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Võib kirjutada skripte peaaegu kõikides </a:t>
            </a:r>
            <a:r>
              <a:rPr lang="et-EE" dirty="0" smtClean="0"/>
              <a:t>keeltees</a:t>
            </a:r>
            <a:endParaRPr lang="et-EE" dirty="0"/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Erinevad </a:t>
            </a:r>
            <a:r>
              <a:rPr lang="et-EE" dirty="0" err="1"/>
              <a:t>Op</a:t>
            </a:r>
            <a:r>
              <a:rPr lang="et-EE" dirty="0"/>
              <a:t>. süsteemid</a:t>
            </a:r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Võib käivitada ka pilves</a:t>
            </a:r>
          </a:p>
          <a:p>
            <a:pPr marL="457200" lvl="0" indent="-31750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Käivitada testid kaudselt erinevatel arvutitel ja erinevatega </a:t>
            </a:r>
            <a:r>
              <a:rPr lang="et-EE" dirty="0" err="1"/>
              <a:t>Op</a:t>
            </a:r>
            <a:r>
              <a:rPr lang="et-EE" dirty="0"/>
              <a:t>. süsteemiga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t-EE" dirty="0"/>
              <a:t>Ülesanne</a:t>
            </a:r>
          </a:p>
        </p:txBody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t-EE" u="sng" smtClean="0">
                <a:solidFill>
                  <a:schemeClr val="hlink"/>
                </a:solidFill>
                <a:hlinkClick r:id="rId3"/>
              </a:rPr>
              <a:t>http</a:t>
            </a:r>
            <a:r>
              <a:rPr lang="et-EE" u="sng" dirty="0">
                <a:solidFill>
                  <a:schemeClr val="hlink"/>
                </a:solidFill>
                <a:hlinkClick r:id="rId3"/>
              </a:rPr>
              <a:t>://www.tud.ttu.ee/im/Jekaterina.Ivask/TKS_Sygis2015/tk-praks-selenium.doc</a:t>
            </a:r>
            <a:endParaRPr lang="et-EE" u="sng" dirty="0">
              <a:solidFill>
                <a:schemeClr val="hlink"/>
              </a:solidFill>
              <a:hlinkClick r:id="rId3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t-EE"/>
              <a:t>Sisukord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Milleks teha</a:t>
            </a:r>
            <a:r>
              <a:rPr lang="et-EE" dirty="0"/>
              <a:t>?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Miinused ja plussid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dirty="0"/>
              <a:t>Kuidas automatiseerimisega alustada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dirty="0" smtClean="0"/>
              <a:t>Tarkvarad</a:t>
            </a:r>
            <a:endParaRPr lang="et-EE" dirty="0"/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dirty="0"/>
              <a:t>Selenium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Näid</a:t>
            </a:r>
            <a:r>
              <a:rPr lang="et-EE" dirty="0"/>
              <a:t>is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-ülesanne</a:t>
            </a:r>
          </a:p>
        </p:txBody>
      </p:sp>
      <p:pic>
        <p:nvPicPr>
          <p:cNvPr id="3074" name="Picture 2" descr="http://www.guru99.com/images/agile1%281%2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284984"/>
            <a:ext cx="4494431" cy="3441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Vajalikud lingid</a:t>
            </a:r>
            <a:endParaRPr lang="et-E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None/>
            </a:pPr>
            <a:r>
              <a:rPr lang="et-EE" u="sng" dirty="0">
                <a:solidFill>
                  <a:schemeClr val="hlink"/>
                </a:solidFill>
                <a:hlinkClick r:id="rId2"/>
              </a:rPr>
              <a:t>http://software-testing-tutorials-automation.blogspot.com/2013/07/selenium-ide-complete-list-of-commands.html</a:t>
            </a:r>
          </a:p>
          <a:p>
            <a:pPr lvl="0">
              <a:buNone/>
            </a:pPr>
            <a:r>
              <a:rPr lang="et-EE" u="sng" dirty="0">
                <a:solidFill>
                  <a:schemeClr val="hlink"/>
                </a:solidFill>
                <a:hlinkClick r:id="rId2"/>
              </a:rPr>
              <a:t>http://software-testing-tutorials-automation.blogspot.com/2013/07/list-of-selenium-commands-with-examples.html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84907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t-EE" sz="4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Automatiseerimine:</a:t>
            </a:r>
            <a:endParaRPr lang="et-EE" sz="44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indent="-342900">
              <a:buSzPct val="100000"/>
            </a:pPr>
            <a:r>
              <a:rPr lang="et-EE" dirty="0"/>
              <a:t>Tarkvara testimise protsess, mille käigus automatiseeritakse põhilised ja korduvad funktsioonid ja sammud. Tavaliselt need on: sisselogimine, käivitamine, analüüs ja tulemuste väljastamine. Automaat teste käivitakse tavaliselt kasutades selle jaoks vajaliku </a:t>
            </a:r>
            <a:r>
              <a:rPr lang="et-EE" dirty="0" smtClean="0"/>
              <a:t>tarkvara.</a:t>
            </a:r>
            <a:endParaRPr lang="et-EE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t-EE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Milleks teha?</a:t>
            </a:r>
          </a:p>
        </p:txBody>
      </p:sp>
      <p:pic>
        <p:nvPicPr>
          <p:cNvPr id="1026" name="Picture 2" descr="https://www.autotestteam.com/images/blogs/Automated%20testing%20RO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9418" y="4005064"/>
            <a:ext cx="4514867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179512" y="134076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Vähendada rutiini (regressiooni testimisel)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Lihtsustada ja kiirustada eeltööd</a:t>
            </a:r>
          </a:p>
          <a:p>
            <a:pPr marL="742950" marR="0" lvl="1" indent="-196850" algn="l" rtl="0">
              <a:spcBef>
                <a:spcPts val="640"/>
              </a:spcBef>
              <a:buClr>
                <a:schemeClr val="dk1"/>
              </a:buClr>
              <a:buSzPct val="43750"/>
              <a:buFont typeface="Calibri"/>
              <a:buChar char="–"/>
            </a:pPr>
            <a:r>
              <a:rPr lang="et-EE" dirty="0" err="1"/>
              <a:t>Sisselogimine</a:t>
            </a:r>
            <a:endParaRPr lang="et-EE" dirty="0"/>
          </a:p>
          <a:p>
            <a:pPr marL="742950" marR="0" lvl="1" indent="-196850" algn="l" rtl="0">
              <a:spcBef>
                <a:spcPts val="640"/>
              </a:spcBef>
              <a:buClr>
                <a:schemeClr val="dk1"/>
              </a:buClr>
              <a:buSzPct val="43750"/>
              <a:buFont typeface="Calibri"/>
              <a:buChar char="–"/>
            </a:pPr>
            <a:r>
              <a:rPr lang="et-EE" dirty="0"/>
              <a:t>Otsimine</a:t>
            </a:r>
          </a:p>
          <a:p>
            <a:pPr marL="742950" marR="0" lvl="1" indent="-196850" algn="l" rtl="0">
              <a:spcBef>
                <a:spcPts val="640"/>
              </a:spcBef>
              <a:buClr>
                <a:schemeClr val="dk1"/>
              </a:buClr>
              <a:buSzPct val="43750"/>
              <a:buFont typeface="Calibri"/>
              <a:buChar char="–"/>
            </a:pPr>
            <a:r>
              <a:rPr lang="et-EE" dirty="0"/>
              <a:t>Andmete lisamine</a:t>
            </a:r>
          </a:p>
          <a:p>
            <a:pPr marL="742950" marR="0" lvl="1" indent="-196850" algn="l" rtl="0">
              <a:spcBef>
                <a:spcPts val="640"/>
              </a:spcBef>
              <a:buClr>
                <a:schemeClr val="dk1"/>
              </a:buClr>
              <a:buSzPct val="43750"/>
              <a:buFont typeface="Calibri"/>
              <a:buChar char="–"/>
            </a:pPr>
            <a:r>
              <a:rPr lang="et-EE" dirty="0"/>
              <a:t>Andmete analüüsimine, </a:t>
            </a:r>
            <a:r>
              <a:rPr lang="et-EE" dirty="0" smtClean="0"/>
              <a:t/>
            </a:r>
            <a:br>
              <a:rPr lang="et-EE" dirty="0" smtClean="0"/>
            </a:br>
            <a:r>
              <a:rPr lang="et-EE" dirty="0" smtClean="0"/>
              <a:t>kontrollimine </a:t>
            </a:r>
            <a:r>
              <a:rPr lang="et-EE" dirty="0"/>
              <a:t>ja </a:t>
            </a:r>
            <a:r>
              <a:rPr lang="et-EE" dirty="0" smtClean="0"/>
              <a:t/>
            </a:r>
            <a:br>
              <a:rPr lang="et-EE" dirty="0" smtClean="0"/>
            </a:br>
            <a:r>
              <a:rPr lang="et-EE" dirty="0" smtClean="0"/>
              <a:t>väljastamine</a:t>
            </a:r>
            <a:endParaRPr lang="et-EE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t-EE" sz="4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Automatiseerimine</a:t>
            </a:r>
            <a:r>
              <a:rPr lang="et-EE" sz="4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Plussid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9210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dirty="0"/>
              <a:t>Töötab kiiremini, kui inimene</a:t>
            </a:r>
          </a:p>
          <a:p>
            <a:pPr marL="342900" marR="0" lvl="0" indent="-29210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dirty="0"/>
              <a:t>Täpsemad kui inimesed (välistatakse “</a:t>
            </a:r>
            <a:r>
              <a:rPr lang="et-EE" dirty="0" err="1"/>
              <a:t>inimfaktor</a:t>
            </a:r>
            <a:r>
              <a:rPr lang="et-EE" dirty="0"/>
              <a:t>” vigu testimise ajal. </a:t>
            </a:r>
            <a:r>
              <a:rPr lang="et-EE" dirty="0" err="1"/>
              <a:t>Script</a:t>
            </a:r>
            <a:r>
              <a:rPr lang="et-EE" dirty="0"/>
              <a:t> ei tee vigu hooletuse pärast)</a:t>
            </a:r>
          </a:p>
          <a:p>
            <a:pPr marL="342900" marR="0" lvl="0" indent="-29210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dirty="0"/>
              <a:t>Võimaldab kvaliteedi parandada </a:t>
            </a:r>
          </a:p>
          <a:p>
            <a:pPr marL="342900" marR="0" lvl="0" indent="-29210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dirty="0"/>
              <a:t>Võib kasutada peaaegu kõikides testimise </a:t>
            </a:r>
            <a:r>
              <a:rPr lang="et-EE" dirty="0" smtClean="0"/>
              <a:t>protsessides</a:t>
            </a:r>
            <a:endParaRPr lang="et-EE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Automatiseerimine</a:t>
            </a:r>
            <a:r>
              <a:rPr lang="et-EE" dirty="0"/>
              <a:t>: </a:t>
            </a:r>
            <a:r>
              <a:rPr lang="et-EE" dirty="0" smtClean="0"/>
              <a:t>Plussid 2</a:t>
            </a:r>
            <a:endParaRPr lang="et-E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-292100">
              <a:buSzPct val="100000"/>
            </a:pPr>
            <a:r>
              <a:rPr lang="et-EE" dirty="0"/>
              <a:t>Võib käivitada öösel</a:t>
            </a:r>
          </a:p>
          <a:p>
            <a:pPr lvl="0" indent="-292100">
              <a:buSzPct val="100000"/>
            </a:pPr>
            <a:r>
              <a:rPr lang="et-EE" dirty="0"/>
              <a:t>Võib käivitada kaudselt iga kord, kui keskkonda uuendatakse</a:t>
            </a:r>
          </a:p>
          <a:p>
            <a:pPr lvl="0" indent="-292100">
              <a:buSzPct val="100000"/>
            </a:pPr>
            <a:r>
              <a:rPr lang="et-EE" dirty="0"/>
              <a:t>Võib käivitada paralleelselt teise tööga, ei sega Facebooki vaatamist :-) </a:t>
            </a:r>
          </a:p>
          <a:p>
            <a:pPr lvl="0" indent="-292100">
              <a:buSzPct val="100000"/>
            </a:pPr>
            <a:r>
              <a:rPr lang="et-EE" dirty="0"/>
              <a:t>Lihtne ja odav hooldus. Odavam kui teha käsitsi</a:t>
            </a:r>
          </a:p>
          <a:p>
            <a:pPr lvl="0" indent="-292100">
              <a:buSzPct val="100000"/>
            </a:pPr>
            <a:r>
              <a:rPr lang="et-EE" dirty="0"/>
              <a:t>Automaatselt genereerib ja salvestab testimise tulemust</a:t>
            </a:r>
          </a:p>
          <a:p>
            <a:pPr marL="20320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7820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t-EE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Automatiseerimine: Miinused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6666"/>
              <a:buFont typeface="Calibri"/>
              <a:buChar char="•"/>
            </a:pPr>
            <a:r>
              <a:rPr lang="et-EE" sz="295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Mitte kõik test </a:t>
            </a:r>
            <a:r>
              <a:rPr lang="et-EE" sz="295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case</a:t>
            </a:r>
            <a:r>
              <a:rPr lang="et-EE" sz="2950" dirty="0" err="1"/>
              <a:t>’i</a:t>
            </a:r>
            <a:r>
              <a:rPr lang="et-EE" sz="295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lang="et-EE" sz="295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saab automatiseerida: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7692"/>
              <a:buFont typeface="Calibri"/>
              <a:buChar char="–"/>
            </a:pPr>
            <a:r>
              <a:rPr lang="et-EE" sz="2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</a:t>
            </a:r>
            <a:r>
              <a:rPr lang="et-EE" sz="2600" dirty="0"/>
              <a:t>. </a:t>
            </a:r>
            <a:r>
              <a:rPr lang="et-EE" sz="2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süsteemi installimine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7692"/>
              <a:buFont typeface="Calibri"/>
              <a:buChar char="–"/>
            </a:pPr>
            <a:r>
              <a:rPr lang="et-EE" sz="2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Prinditud dokumenti kontrollimine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7692"/>
              <a:buFont typeface="Calibri"/>
              <a:buChar char="–"/>
            </a:pPr>
            <a:r>
              <a:rPr lang="et-EE" sz="2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Pildi või video sisu kontrollimine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6666"/>
              <a:buFont typeface="Calibri"/>
              <a:buChar char="•"/>
            </a:pPr>
            <a:r>
              <a:rPr lang="et-EE" sz="295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Väga kallis lõbu: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7692"/>
              <a:buFont typeface="Calibri"/>
              <a:buChar char="–"/>
            </a:pPr>
            <a:r>
              <a:rPr lang="et-EE" sz="2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Osta tarkvara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7692"/>
              <a:buFont typeface="Calibri"/>
              <a:buChar char="–"/>
            </a:pPr>
            <a:r>
              <a:rPr lang="et-EE" sz="2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Pal</a:t>
            </a:r>
            <a:r>
              <a:rPr lang="et-EE" sz="2600" dirty="0"/>
              <a:t>g</a:t>
            </a:r>
            <a:r>
              <a:rPr lang="et-EE" sz="2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</a:t>
            </a:r>
            <a:r>
              <a:rPr lang="et-EE" sz="26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lisa testijaid</a:t>
            </a:r>
            <a:r>
              <a:rPr lang="et-EE" sz="2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kes oskavad programmeeri</a:t>
            </a:r>
            <a:r>
              <a:rPr lang="et-EE" sz="2600" dirty="0"/>
              <a:t>d</a:t>
            </a:r>
            <a:r>
              <a:rPr lang="et-EE" sz="2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(teevad valmis test case</a:t>
            </a:r>
            <a:r>
              <a:rPr lang="et-EE" sz="2600" dirty="0"/>
              <a:t>’i</a:t>
            </a:r>
            <a:r>
              <a:rPr lang="et-EE" sz="2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 ja automatiseerivad testid), võib olla ka arendajaid, testija-analüütikuid (analüüsib testide tulemusi)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t-EE" sz="4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Automatiseerimine: </a:t>
            </a:r>
            <a:r>
              <a:rPr lang="et-EE" sz="4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Miinused 2</a:t>
            </a:r>
            <a:endParaRPr lang="et-EE" sz="44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Testide hooldus/toetus</a:t>
            </a:r>
            <a:r>
              <a:rPr lang="et-EE" dirty="0"/>
              <a:t>. Mida rohkem muudatusi, seda kallim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t-EE" sz="2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Lähteandmete muutmine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t-EE" sz="2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Funktsionaalsuse muutmine</a:t>
            </a:r>
          </a:p>
          <a:p>
            <a:pPr marL="342900" marR="0" lvl="0" indent="-342900" algn="l" rtl="0">
              <a:spcBef>
                <a:spcPts val="56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dirty="0"/>
              <a:t>Kõik testid teostatakse samalaadselt, kasutades iga kord üht ja sama algoritmi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87500"/>
              <a:buFont typeface="Calibri"/>
              <a:buChar char="–"/>
            </a:pPr>
            <a:r>
              <a:rPr lang="et-EE" dirty="0"/>
              <a:t>Kui </a:t>
            </a:r>
            <a:r>
              <a:rPr lang="et-EE" dirty="0" err="1"/>
              <a:t>testija</a:t>
            </a:r>
            <a:r>
              <a:rPr lang="et-EE" dirty="0"/>
              <a:t> teeb testid käsitsi, ta võib märgata </a:t>
            </a:r>
            <a:r>
              <a:rPr lang="et-EE" dirty="0" smtClean="0"/>
              <a:t>rohkem </a:t>
            </a:r>
            <a:r>
              <a:rPr lang="et-EE" dirty="0"/>
              <a:t>vigu ja testida iga kord teisiti</a:t>
            </a:r>
          </a:p>
          <a:p>
            <a:pPr marL="342900" marR="0" lvl="0" indent="-342900" algn="l" rtl="0">
              <a:spcBef>
                <a:spcPts val="56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dirty="0"/>
              <a:t>Väikeste vigade </a:t>
            </a:r>
            <a:r>
              <a:rPr lang="et-EE" dirty="0" smtClean="0"/>
              <a:t>vahele jätmine</a:t>
            </a:r>
            <a:endParaRPr lang="et-EE" dirty="0"/>
          </a:p>
          <a:p>
            <a:pPr marL="342900" marR="0" lvl="0" indent="-342900" algn="l" rtl="0">
              <a:spcBef>
                <a:spcPts val="56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dirty="0"/>
              <a:t>Disainivigu ei leia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8501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t-EE" sz="3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Kontrolli automatiseerimiseks on mitmeid võimalusi ja tarkvaravahendeid: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457200" y="1357536"/>
            <a:ext cx="8229600" cy="5073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81000" algn="l" rtl="0">
              <a:spcBef>
                <a:spcPts val="36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Testide genereerimise automatiseerimine</a:t>
            </a:r>
            <a:r>
              <a:rPr lang="et-EE" sz="2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näiteks, on vahendeid, mis genereerivad automaatselt lause- või haruadekvaatsed testid, samuti vahendeid, mis genereerivad teste mitmesuguste funktsionaalsete kirjelduste põhjal</a:t>
            </a:r>
          </a:p>
          <a:p>
            <a:pPr marL="342900" marR="0" lvl="0" indent="-381000" algn="l" rtl="0">
              <a:spcBef>
                <a:spcPts val="36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GUI testidraiverid </a:t>
            </a:r>
            <a:r>
              <a:rPr lang="et-EE" sz="2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ning testide salvestamise ja korduvtestimise vahendid lubavad teste salvestada ning uuesti korrata peale tarkvara muudatusi</a:t>
            </a:r>
          </a:p>
          <a:p>
            <a:pPr marL="342900" marR="0" lvl="0" indent="-381000" algn="l" rtl="0">
              <a:spcBef>
                <a:spcPts val="36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sz="2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Testide skriptide salvestamine ja korduvtestimine</a:t>
            </a:r>
            <a:r>
              <a:rPr lang="et-EE" sz="2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tekitades, automaatselt genereerides või täitmise ajal salvestades testimise skripte ning neid uuesti </a:t>
            </a:r>
            <a:r>
              <a:rPr lang="et-EE" sz="28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täites</a:t>
            </a:r>
            <a:endParaRPr lang="et-EE" sz="28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766</Words>
  <Application>Microsoft Office PowerPoint</Application>
  <PresentationFormat>On-screen Show (4:3)</PresentationFormat>
  <Paragraphs>119</Paragraphs>
  <Slides>20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Automatiseerimine</vt:lpstr>
      <vt:lpstr>Sisukord</vt:lpstr>
      <vt:lpstr>Automatiseerimine:</vt:lpstr>
      <vt:lpstr>Milleks teha?</vt:lpstr>
      <vt:lpstr>Automatiseerimine: Plussid</vt:lpstr>
      <vt:lpstr>Automatiseerimine: Plussid 2</vt:lpstr>
      <vt:lpstr>Automatiseerimine: Miinused</vt:lpstr>
      <vt:lpstr>Automatiseerimine: Miinused 2</vt:lpstr>
      <vt:lpstr>Kontrolli automatiseerimiseks on mitmeid võimalusi ja tarkvaravahendeid:</vt:lpstr>
      <vt:lpstr>Kontrolli automatiseerimiseks on mitmeid võimalusi ja tarkvaravahendeid 2:</vt:lpstr>
      <vt:lpstr>Kontrolli automatiseerimiseks on mitmeid võimalusi ja tarkvaravahendeid 3:</vt:lpstr>
      <vt:lpstr>Soovitusi testimise automatiseerimiseks (Bach, 1999):</vt:lpstr>
      <vt:lpstr>Soovitusi testimise automatiseerimiseks (Bach, 1999):</vt:lpstr>
      <vt:lpstr>Kui otsustade automatiseerida:</vt:lpstr>
      <vt:lpstr>Automatiseerimise etapid</vt:lpstr>
      <vt:lpstr>Automatiseerimise kolm taset </vt:lpstr>
      <vt:lpstr>Millist tarkvara valida</vt:lpstr>
      <vt:lpstr>Selenium</vt:lpstr>
      <vt:lpstr>Ülesanne</vt:lpstr>
      <vt:lpstr>Vajalikud lingid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Automatiseerimine</dc:title>
  <dc:creator>chjudenjka</dc:creator>
  <cp:lastModifiedBy>Jekaterina Tšukrejeva</cp:lastModifiedBy>
  <cp:revision>30</cp:revision>
  <dcterms:modified xsi:type="dcterms:W3CDTF">2015-10-08T09:54:43Z</dcterms:modified>
</cp:coreProperties>
</file>