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4" r:id="rId4"/>
    <p:sldId id="275" r:id="rId5"/>
    <p:sldId id="273" r:id="rId6"/>
    <p:sldId id="271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6" r:id="rId22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F71EE-9102-4F5B-BF43-2D1736928188}" type="datetimeFigureOut">
              <a:rPr lang="et-EE" smtClean="0"/>
              <a:t>23.09.2015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51A98-F1B1-49DB-AAF8-C0B8DEA7BEC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05485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F71EE-9102-4F5B-BF43-2D1736928188}" type="datetimeFigureOut">
              <a:rPr lang="et-EE" smtClean="0"/>
              <a:t>23.09.2015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51A98-F1B1-49DB-AAF8-C0B8DEA7BEC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64848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F71EE-9102-4F5B-BF43-2D1736928188}" type="datetimeFigureOut">
              <a:rPr lang="et-EE" smtClean="0"/>
              <a:t>23.09.2015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51A98-F1B1-49DB-AAF8-C0B8DEA7BEC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18960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F71EE-9102-4F5B-BF43-2D1736928188}" type="datetimeFigureOut">
              <a:rPr lang="et-EE" smtClean="0"/>
              <a:t>23.09.2015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51A98-F1B1-49DB-AAF8-C0B8DEA7BEC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27920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F71EE-9102-4F5B-BF43-2D1736928188}" type="datetimeFigureOut">
              <a:rPr lang="et-EE" smtClean="0"/>
              <a:t>23.09.2015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51A98-F1B1-49DB-AAF8-C0B8DEA7BEC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76745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F71EE-9102-4F5B-BF43-2D1736928188}" type="datetimeFigureOut">
              <a:rPr lang="et-EE" smtClean="0"/>
              <a:t>23.09.2015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51A98-F1B1-49DB-AAF8-C0B8DEA7BEC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26948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F71EE-9102-4F5B-BF43-2D1736928188}" type="datetimeFigureOut">
              <a:rPr lang="et-EE" smtClean="0"/>
              <a:t>23.09.2015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51A98-F1B1-49DB-AAF8-C0B8DEA7BEC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56720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F71EE-9102-4F5B-BF43-2D1736928188}" type="datetimeFigureOut">
              <a:rPr lang="et-EE" smtClean="0"/>
              <a:t>23.09.2015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51A98-F1B1-49DB-AAF8-C0B8DEA7BEC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06494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F71EE-9102-4F5B-BF43-2D1736928188}" type="datetimeFigureOut">
              <a:rPr lang="et-EE" smtClean="0"/>
              <a:t>23.09.2015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51A98-F1B1-49DB-AAF8-C0B8DEA7BEC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1851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F71EE-9102-4F5B-BF43-2D1736928188}" type="datetimeFigureOut">
              <a:rPr lang="et-EE" smtClean="0"/>
              <a:t>23.09.2015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51A98-F1B1-49DB-AAF8-C0B8DEA7BEC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8277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F71EE-9102-4F5B-BF43-2D1736928188}" type="datetimeFigureOut">
              <a:rPr lang="et-EE" smtClean="0"/>
              <a:t>23.09.2015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51A98-F1B1-49DB-AAF8-C0B8DEA7BEC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58459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F71EE-9102-4F5B-BF43-2D1736928188}" type="datetimeFigureOut">
              <a:rPr lang="et-EE" smtClean="0"/>
              <a:t>23.09.2015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51A98-F1B1-49DB-AAF8-C0B8DEA7BEC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12073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Tarkvara protsessid. Toote ja kasutuskvaliteet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smtClean="0"/>
              <a:t>Jekaterina Tšukrejeva</a:t>
            </a:r>
          </a:p>
          <a:p>
            <a:r>
              <a:rPr lang="et-EE" dirty="0" smtClean="0"/>
              <a:t>4. harjutus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45372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b="1" dirty="0"/>
              <a:t>ühilduvus </a:t>
            </a:r>
            <a:r>
              <a:rPr lang="et-EE" dirty="0"/>
              <a:t>(</a:t>
            </a:r>
            <a:r>
              <a:rPr lang="et-EE" i="1" dirty="0"/>
              <a:t>compatibility</a:t>
            </a:r>
            <a:r>
              <a:rPr lang="et-EE" dirty="0"/>
              <a:t>) - määr, milleni toode, süsteem või komponent saab vahetada </a:t>
            </a:r>
            <a:r>
              <a:rPr lang="et-EE" dirty="0" smtClean="0"/>
              <a:t>teavet teiste </a:t>
            </a:r>
            <a:r>
              <a:rPr lang="et-EE" dirty="0"/>
              <a:t>toodete, süsteemide või komponentidega ja/või täita oma nõutavaid ülesandeid, </a:t>
            </a:r>
            <a:r>
              <a:rPr lang="et-EE" dirty="0" smtClean="0"/>
              <a:t>kasutades nendega </a:t>
            </a:r>
            <a:r>
              <a:rPr lang="et-EE" dirty="0"/>
              <a:t>ühist riistvara- või tarkvarakeskkonda</a:t>
            </a:r>
          </a:p>
          <a:p>
            <a:r>
              <a:rPr lang="et-EE" b="1" dirty="0"/>
              <a:t>koosoluvõime </a:t>
            </a:r>
            <a:r>
              <a:rPr lang="et-EE" dirty="0"/>
              <a:t>(</a:t>
            </a:r>
            <a:r>
              <a:rPr lang="et-EE" i="1" dirty="0"/>
              <a:t>co-existence</a:t>
            </a:r>
            <a:r>
              <a:rPr lang="et-EE" dirty="0"/>
              <a:t>) - määr, milleni toode võib tõhusalt oma ülesandeid täita, </a:t>
            </a:r>
            <a:r>
              <a:rPr lang="et-EE" dirty="0" smtClean="0"/>
              <a:t>kasutades teiste </a:t>
            </a:r>
            <a:r>
              <a:rPr lang="et-EE" dirty="0"/>
              <a:t>toodetega ühist keskkonda ja ühiseid ressursse, avaldamata kahjulikku toimet ühelegi </a:t>
            </a:r>
            <a:r>
              <a:rPr lang="et-EE" dirty="0" smtClean="0"/>
              <a:t>teisele tootele</a:t>
            </a:r>
            <a:endParaRPr lang="et-EE" dirty="0"/>
          </a:p>
          <a:p>
            <a:r>
              <a:rPr lang="et-EE" b="1" dirty="0"/>
              <a:t>koostalitlusvõime </a:t>
            </a:r>
            <a:r>
              <a:rPr lang="et-EE" dirty="0"/>
              <a:t>(</a:t>
            </a:r>
            <a:r>
              <a:rPr lang="et-EE" i="1" dirty="0"/>
              <a:t>interoperability</a:t>
            </a:r>
            <a:r>
              <a:rPr lang="et-EE" dirty="0"/>
              <a:t>) - määr, milleni kaks või suurem arv süsteeme, tooteid </a:t>
            </a:r>
            <a:r>
              <a:rPr lang="et-EE" dirty="0" smtClean="0"/>
              <a:t>või </a:t>
            </a:r>
            <a:r>
              <a:rPr lang="sv-SE" dirty="0" smtClean="0"/>
              <a:t>komponente </a:t>
            </a:r>
            <a:r>
              <a:rPr lang="sv-SE" dirty="0"/>
              <a:t>saab teavet vahetada ja vahetatud teavet kasutada</a:t>
            </a:r>
            <a:endParaRPr lang="et-EE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t-EE" dirty="0" smtClean="0"/>
              <a:t>Toodud kvaliteediomaduste ja alamkarakteristikute täpsemad määratlused on: 3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99125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t-EE" b="1" dirty="0"/>
              <a:t>kasutatavus </a:t>
            </a:r>
            <a:r>
              <a:rPr lang="et-EE" dirty="0"/>
              <a:t>(</a:t>
            </a:r>
            <a:r>
              <a:rPr lang="et-EE" i="1" dirty="0"/>
              <a:t>usability</a:t>
            </a:r>
            <a:r>
              <a:rPr lang="et-EE" dirty="0"/>
              <a:t>) - määr, milleni ettemääratud kasutajad saavad toodet või </a:t>
            </a:r>
            <a:r>
              <a:rPr lang="et-EE" dirty="0" smtClean="0"/>
              <a:t>süsteemi </a:t>
            </a:r>
            <a:r>
              <a:rPr lang="fi-FI" dirty="0" smtClean="0"/>
              <a:t>ettemääratud </a:t>
            </a:r>
            <a:r>
              <a:rPr lang="fi-FI" dirty="0"/>
              <a:t>kasutuskontekstis toimivalt, tõhusalt ja rahuldusega ettemääratud </a:t>
            </a:r>
            <a:r>
              <a:rPr lang="fi-FI" dirty="0" smtClean="0"/>
              <a:t>sihtide</a:t>
            </a:r>
            <a:r>
              <a:rPr lang="et-EE" dirty="0" smtClean="0"/>
              <a:t> saavutamiseks </a:t>
            </a:r>
            <a:r>
              <a:rPr lang="et-EE" dirty="0"/>
              <a:t>kasutada</a:t>
            </a:r>
          </a:p>
          <a:p>
            <a:r>
              <a:rPr lang="en-US" b="1" dirty="0" err="1"/>
              <a:t>kohasuse</a:t>
            </a:r>
            <a:r>
              <a:rPr lang="en-US" b="1" dirty="0"/>
              <a:t> </a:t>
            </a:r>
            <a:r>
              <a:rPr lang="en-US" b="1" dirty="0" err="1"/>
              <a:t>mõistetavus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i="1" dirty="0"/>
              <a:t>appropriateness </a:t>
            </a:r>
            <a:r>
              <a:rPr lang="en-US" i="1" dirty="0" err="1"/>
              <a:t>recognizability</a:t>
            </a:r>
            <a:r>
              <a:rPr lang="en-US" dirty="0"/>
              <a:t>) - </a:t>
            </a:r>
            <a:r>
              <a:rPr lang="en-US" dirty="0" err="1"/>
              <a:t>määr</a:t>
            </a:r>
            <a:r>
              <a:rPr lang="en-US" dirty="0"/>
              <a:t>, </a:t>
            </a:r>
            <a:r>
              <a:rPr lang="en-US" dirty="0" err="1"/>
              <a:t>milleni</a:t>
            </a:r>
            <a:r>
              <a:rPr lang="en-US" dirty="0"/>
              <a:t> </a:t>
            </a:r>
            <a:r>
              <a:rPr lang="en-US" dirty="0" err="1"/>
              <a:t>kasutajad</a:t>
            </a:r>
            <a:r>
              <a:rPr lang="en-US" dirty="0"/>
              <a:t> </a:t>
            </a:r>
            <a:r>
              <a:rPr lang="en-US" dirty="0" err="1"/>
              <a:t>suudavad</a:t>
            </a:r>
            <a:r>
              <a:rPr lang="en-US" dirty="0"/>
              <a:t> </a:t>
            </a:r>
            <a:r>
              <a:rPr lang="en-US" dirty="0" err="1" smtClean="0"/>
              <a:t>aru</a:t>
            </a:r>
            <a:r>
              <a:rPr lang="et-EE" dirty="0" smtClean="0"/>
              <a:t> saada</a:t>
            </a:r>
            <a:r>
              <a:rPr lang="et-EE" dirty="0"/>
              <a:t>, kas toode või süsteem on nende vajadusteks kohane</a:t>
            </a:r>
          </a:p>
          <a:p>
            <a:r>
              <a:rPr lang="et-EE" b="1" dirty="0"/>
              <a:t>õpitavus </a:t>
            </a:r>
            <a:r>
              <a:rPr lang="et-EE" dirty="0"/>
              <a:t>(</a:t>
            </a:r>
            <a:r>
              <a:rPr lang="et-EE" i="1" dirty="0"/>
              <a:t>learnability</a:t>
            </a:r>
            <a:r>
              <a:rPr lang="et-EE" dirty="0"/>
              <a:t>) - määr, milleni kindlad kasutajad saavad toodet või süsteemi </a:t>
            </a:r>
            <a:r>
              <a:rPr lang="et-EE" dirty="0" smtClean="0"/>
              <a:t>ettemääratud sihtide </a:t>
            </a:r>
            <a:r>
              <a:rPr lang="et-EE" dirty="0"/>
              <a:t>saavutamiseks õppida, et kasutada toodet või süsteemi ettemääratud </a:t>
            </a:r>
            <a:r>
              <a:rPr lang="et-EE" dirty="0" smtClean="0"/>
              <a:t>kasutuskeskkonnas </a:t>
            </a:r>
            <a:r>
              <a:rPr lang="fi-FI" dirty="0" smtClean="0"/>
              <a:t>toimivalt</a:t>
            </a:r>
            <a:r>
              <a:rPr lang="fi-FI" dirty="0"/>
              <a:t>, tõhusalt, riskitult ja rahuldusega</a:t>
            </a:r>
          </a:p>
          <a:p>
            <a:r>
              <a:rPr lang="et-EE" b="1" dirty="0"/>
              <a:t>käsitsetavus </a:t>
            </a:r>
            <a:r>
              <a:rPr lang="et-EE" dirty="0"/>
              <a:t>(</a:t>
            </a:r>
            <a:r>
              <a:rPr lang="et-EE" i="1" dirty="0"/>
              <a:t>operability</a:t>
            </a:r>
            <a:r>
              <a:rPr lang="et-EE" dirty="0"/>
              <a:t>) - määr, milleni tootel või süsteemil on atribuute, mis hõlbustavad </a:t>
            </a:r>
            <a:r>
              <a:rPr lang="et-EE" dirty="0" smtClean="0"/>
              <a:t>selle käsitsemist </a:t>
            </a:r>
            <a:r>
              <a:rPr lang="et-EE" dirty="0"/>
              <a:t>ja juhtimist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t-EE" dirty="0" smtClean="0"/>
              <a:t>Toodud kvaliteediomaduste ja alamkarakteristikute täpsemad määratlused on: 4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3091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t-EE" b="1" dirty="0"/>
              <a:t>eksitusekindlus </a:t>
            </a:r>
            <a:r>
              <a:rPr lang="et-EE" dirty="0"/>
              <a:t>(</a:t>
            </a:r>
            <a:r>
              <a:rPr lang="et-EE" i="1" dirty="0"/>
              <a:t>user error protection</a:t>
            </a:r>
            <a:r>
              <a:rPr lang="et-EE" dirty="0"/>
              <a:t>) - määr, milleni süsteem kaitseb kasutajat vigade </a:t>
            </a:r>
            <a:r>
              <a:rPr lang="et-EE" dirty="0" smtClean="0"/>
              <a:t>tegemise eest</a:t>
            </a:r>
            <a:endParaRPr lang="et-EE" dirty="0"/>
          </a:p>
          <a:p>
            <a:r>
              <a:rPr lang="et-EE" b="1" dirty="0"/>
              <a:t>kasutajaliidese esteetika </a:t>
            </a:r>
            <a:r>
              <a:rPr lang="et-EE" dirty="0"/>
              <a:t>(</a:t>
            </a:r>
            <a:r>
              <a:rPr lang="et-EE" i="1" dirty="0"/>
              <a:t>user interface aesthetics</a:t>
            </a:r>
            <a:r>
              <a:rPr lang="et-EE" dirty="0"/>
              <a:t>) - määr, milleni kasutajaliides </a:t>
            </a:r>
            <a:r>
              <a:rPr lang="et-EE" dirty="0" smtClean="0"/>
              <a:t>võimaldab </a:t>
            </a:r>
            <a:r>
              <a:rPr lang="fi-FI" dirty="0" smtClean="0"/>
              <a:t>kasutajale </a:t>
            </a:r>
            <a:r>
              <a:rPr lang="fi-FI" dirty="0"/>
              <a:t>mõnusat ja rahuldavat interaktsiooni</a:t>
            </a:r>
          </a:p>
          <a:p>
            <a:r>
              <a:rPr lang="et-EE" b="1" dirty="0"/>
              <a:t>hõlpsus </a:t>
            </a:r>
            <a:r>
              <a:rPr lang="et-EE" dirty="0"/>
              <a:t>(</a:t>
            </a:r>
            <a:r>
              <a:rPr lang="et-EE" i="1" dirty="0"/>
              <a:t>accessibility</a:t>
            </a:r>
            <a:r>
              <a:rPr lang="et-EE" dirty="0"/>
              <a:t>) - määr, milleni toodet või süsteemi saavad ettemääratud </a:t>
            </a:r>
            <a:r>
              <a:rPr lang="et-EE" dirty="0" smtClean="0"/>
              <a:t>kasutuskontekstis kasutada </a:t>
            </a:r>
            <a:r>
              <a:rPr lang="et-EE" dirty="0"/>
              <a:t>väga mitmesuguste erijoonte ja võimetega inimesed ettemääratud sihi saavutamiseks</a:t>
            </a:r>
          </a:p>
          <a:p>
            <a:r>
              <a:rPr lang="et-EE" b="1" dirty="0"/>
              <a:t>töökindlus </a:t>
            </a:r>
            <a:r>
              <a:rPr lang="et-EE" dirty="0"/>
              <a:t>(</a:t>
            </a:r>
            <a:r>
              <a:rPr lang="et-EE" i="1" dirty="0"/>
              <a:t>reliability</a:t>
            </a:r>
            <a:r>
              <a:rPr lang="et-EE" dirty="0"/>
              <a:t>) - määr, milleni süsteem, toode või komponent ettemääratud tingimustel </a:t>
            </a:r>
            <a:r>
              <a:rPr lang="et-EE" dirty="0" smtClean="0"/>
              <a:t>ja ettemääratud </a:t>
            </a:r>
            <a:r>
              <a:rPr lang="et-EE" dirty="0"/>
              <a:t>ajavahemikus täidab kindlaid ülesandeid</a:t>
            </a:r>
          </a:p>
          <a:p>
            <a:r>
              <a:rPr lang="et-EE" b="1" dirty="0"/>
              <a:t>küpsus </a:t>
            </a:r>
            <a:r>
              <a:rPr lang="et-EE" dirty="0"/>
              <a:t>(</a:t>
            </a:r>
            <a:r>
              <a:rPr lang="et-EE" i="1" dirty="0"/>
              <a:t>maturity</a:t>
            </a:r>
            <a:r>
              <a:rPr lang="et-EE" dirty="0"/>
              <a:t>) - määr, milleni süsteem, toode või komponent vastab normaalse töö </a:t>
            </a:r>
            <a:r>
              <a:rPr lang="et-EE" dirty="0" smtClean="0"/>
              <a:t>korral vajadustele </a:t>
            </a:r>
            <a:r>
              <a:rPr lang="et-EE" dirty="0"/>
              <a:t>töökindluse alal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t-EE" dirty="0" smtClean="0"/>
              <a:t>Toodud kvaliteediomaduste ja alamkarakteristikute täpsemad määratlused on: 5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83367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t-EE" b="1" dirty="0"/>
              <a:t>käideldavus </a:t>
            </a:r>
            <a:r>
              <a:rPr lang="et-EE" dirty="0"/>
              <a:t>(</a:t>
            </a:r>
            <a:r>
              <a:rPr lang="et-EE" i="1" dirty="0"/>
              <a:t>availability</a:t>
            </a:r>
            <a:r>
              <a:rPr lang="et-EE" dirty="0"/>
              <a:t>) - määr, milleni süsteem, toode või komponent on töövõimeline </a:t>
            </a:r>
            <a:r>
              <a:rPr lang="et-EE" dirty="0" smtClean="0"/>
              <a:t>ja </a:t>
            </a:r>
            <a:r>
              <a:rPr lang="fi-FI" dirty="0" smtClean="0"/>
              <a:t>kättesaadav</a:t>
            </a:r>
            <a:r>
              <a:rPr lang="fi-FI" dirty="0"/>
              <a:t>, kui seda on vaja kasutada</a:t>
            </a:r>
          </a:p>
          <a:p>
            <a:r>
              <a:rPr lang="et-EE" b="1" dirty="0"/>
              <a:t>tõrketaluvus </a:t>
            </a:r>
            <a:r>
              <a:rPr lang="et-EE" dirty="0"/>
              <a:t>(</a:t>
            </a:r>
            <a:r>
              <a:rPr lang="et-EE" i="1" dirty="0"/>
              <a:t>fault tolerance</a:t>
            </a:r>
            <a:r>
              <a:rPr lang="et-EE" dirty="0"/>
              <a:t>) - määr, milleni süsteem, toode või komponent töötab </a:t>
            </a:r>
            <a:r>
              <a:rPr lang="et-EE" dirty="0" smtClean="0"/>
              <a:t>kavatsetud </a:t>
            </a:r>
            <a:r>
              <a:rPr lang="fi-FI" dirty="0" smtClean="0"/>
              <a:t>viisil</a:t>
            </a:r>
            <a:r>
              <a:rPr lang="fi-FI" dirty="0"/>
              <a:t>, hoolimata riist- või tarkvara tõrgetest</a:t>
            </a:r>
          </a:p>
          <a:p>
            <a:r>
              <a:rPr lang="et-EE" b="1" dirty="0"/>
              <a:t>taastuvus </a:t>
            </a:r>
            <a:r>
              <a:rPr lang="et-EE" dirty="0"/>
              <a:t>(</a:t>
            </a:r>
            <a:r>
              <a:rPr lang="et-EE" i="1" dirty="0"/>
              <a:t>recoverability</a:t>
            </a:r>
            <a:r>
              <a:rPr lang="et-EE" dirty="0"/>
              <a:t>) - määr, milleni toode või süsteem katkestuse või tõrke korral </a:t>
            </a:r>
            <a:r>
              <a:rPr lang="et-EE" dirty="0" smtClean="0"/>
              <a:t>suudab taastada </a:t>
            </a:r>
            <a:r>
              <a:rPr lang="et-EE" dirty="0"/>
              <a:t>sellest otseselt mõjutatud andmed ning süsteemi soovitud oleku ennistada</a:t>
            </a:r>
          </a:p>
          <a:p>
            <a:r>
              <a:rPr lang="et-EE" b="1" dirty="0"/>
              <a:t>turvalisus </a:t>
            </a:r>
            <a:r>
              <a:rPr lang="et-EE" dirty="0"/>
              <a:t>(</a:t>
            </a:r>
            <a:r>
              <a:rPr lang="et-EE" i="1" dirty="0"/>
              <a:t>security</a:t>
            </a:r>
            <a:r>
              <a:rPr lang="et-EE" dirty="0"/>
              <a:t>) - määr, milleni toode või süsteem kaitseb teavet ja andmeid nii, et </a:t>
            </a:r>
            <a:r>
              <a:rPr lang="et-EE" dirty="0" smtClean="0"/>
              <a:t>inimestel </a:t>
            </a:r>
            <a:r>
              <a:rPr lang="fi-FI" dirty="0" smtClean="0"/>
              <a:t>või </a:t>
            </a:r>
            <a:r>
              <a:rPr lang="fi-FI" dirty="0"/>
              <a:t>teistel toodetel ja süsteemidel on nende tüüpidele ja volitustasemetele vastav </a:t>
            </a:r>
            <a:r>
              <a:rPr lang="fi-FI" dirty="0" smtClean="0"/>
              <a:t>andmetele</a:t>
            </a:r>
            <a:r>
              <a:rPr lang="et-EE" dirty="0" smtClean="0"/>
              <a:t> juurdepääsu </a:t>
            </a:r>
            <a:r>
              <a:rPr lang="et-EE" dirty="0"/>
              <a:t>määr</a:t>
            </a:r>
          </a:p>
          <a:p>
            <a:r>
              <a:rPr lang="et-EE" b="1" dirty="0"/>
              <a:t>konfidentsiaalsus </a:t>
            </a:r>
            <a:r>
              <a:rPr lang="et-EE" dirty="0"/>
              <a:t>(</a:t>
            </a:r>
            <a:r>
              <a:rPr lang="et-EE" i="1" dirty="0"/>
              <a:t>confidentiality</a:t>
            </a:r>
            <a:r>
              <a:rPr lang="et-EE" dirty="0"/>
              <a:t>) - määr, milleni toode või süsteem tagab, et andmed </a:t>
            </a:r>
            <a:r>
              <a:rPr lang="et-EE" dirty="0" smtClean="0"/>
              <a:t>on kättesaadavad </a:t>
            </a:r>
            <a:r>
              <a:rPr lang="et-EE" dirty="0"/>
              <a:t>ainult selleks volitatuile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t-EE" dirty="0" smtClean="0"/>
              <a:t>Toodud kvaliteediomaduste ja alamkarakteristikute täpsemad määratlused on: 6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81584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t-EE" sz="2600" b="1" dirty="0"/>
              <a:t>terviklus </a:t>
            </a:r>
            <a:r>
              <a:rPr lang="et-EE" sz="2600" dirty="0"/>
              <a:t>(</a:t>
            </a:r>
            <a:r>
              <a:rPr lang="et-EE" sz="2600" i="1" dirty="0"/>
              <a:t>integrity</a:t>
            </a:r>
            <a:r>
              <a:rPr lang="et-EE" sz="2600" dirty="0"/>
              <a:t>) - määr, milleni süsteem, toode või komponent väldib volitamatut </a:t>
            </a:r>
            <a:r>
              <a:rPr lang="et-EE" sz="2600" dirty="0" smtClean="0"/>
              <a:t>juurdepääsu programmidele </a:t>
            </a:r>
            <a:r>
              <a:rPr lang="et-EE" sz="2600" dirty="0"/>
              <a:t>või andmetele või nende muutmisele</a:t>
            </a:r>
          </a:p>
          <a:p>
            <a:r>
              <a:rPr lang="et-EE" sz="2600" b="1" dirty="0"/>
              <a:t>salgamatus </a:t>
            </a:r>
            <a:r>
              <a:rPr lang="et-EE" sz="2600" dirty="0"/>
              <a:t>(</a:t>
            </a:r>
            <a:r>
              <a:rPr lang="et-EE" sz="2600" i="1" dirty="0"/>
              <a:t>non-repudiation</a:t>
            </a:r>
            <a:r>
              <a:rPr lang="et-EE" sz="2600" dirty="0"/>
              <a:t>) - määr, milleni saab tõendada toimingute või </a:t>
            </a:r>
            <a:r>
              <a:rPr lang="et-EE" sz="2600" dirty="0" smtClean="0"/>
              <a:t>sündmuste </a:t>
            </a:r>
            <a:r>
              <a:rPr lang="fi-FI" sz="2600" dirty="0" smtClean="0"/>
              <a:t>toimumist</a:t>
            </a:r>
            <a:r>
              <a:rPr lang="fi-FI" sz="2600" dirty="0"/>
              <a:t>, nii et hiljem ei saa neid toiminguid või sündmusi eitada</a:t>
            </a:r>
          </a:p>
          <a:p>
            <a:r>
              <a:rPr lang="et-EE" sz="2600" b="1" dirty="0"/>
              <a:t>jälitatavus </a:t>
            </a:r>
            <a:r>
              <a:rPr lang="et-EE" sz="2600" dirty="0"/>
              <a:t>(</a:t>
            </a:r>
            <a:r>
              <a:rPr lang="et-EE" sz="2600" i="1" dirty="0"/>
              <a:t>accountability</a:t>
            </a:r>
            <a:r>
              <a:rPr lang="et-EE" sz="2600" dirty="0"/>
              <a:t>) - määr, milleni saab mingi olemi toiminguid üheselt selle </a:t>
            </a:r>
            <a:r>
              <a:rPr lang="et-EE" sz="2600" dirty="0" smtClean="0"/>
              <a:t>olemini jälitada</a:t>
            </a:r>
            <a:endParaRPr lang="et-EE" sz="2600" dirty="0"/>
          </a:p>
          <a:p>
            <a:r>
              <a:rPr lang="et-EE" sz="2600" b="1" dirty="0"/>
              <a:t>autentsus </a:t>
            </a:r>
            <a:r>
              <a:rPr lang="et-EE" sz="2600" dirty="0"/>
              <a:t>(</a:t>
            </a:r>
            <a:r>
              <a:rPr lang="et-EE" sz="2600" i="1" dirty="0"/>
              <a:t>authenticity</a:t>
            </a:r>
            <a:r>
              <a:rPr lang="et-EE" sz="2600" dirty="0"/>
              <a:t>) - määr, milleni saab tõendada, et mingi subjekti või ressursi </a:t>
            </a:r>
            <a:r>
              <a:rPr lang="et-EE" sz="2600" dirty="0" smtClean="0"/>
              <a:t>identiteet ühtib </a:t>
            </a:r>
            <a:r>
              <a:rPr lang="et-EE" sz="2600" dirty="0"/>
              <a:t>väidetava </a:t>
            </a:r>
            <a:r>
              <a:rPr lang="et-EE" sz="2600" dirty="0" smtClean="0"/>
              <a:t>identiteediga</a:t>
            </a:r>
          </a:p>
          <a:p>
            <a:r>
              <a:rPr lang="et-EE" sz="2600" b="1" dirty="0"/>
              <a:t>hooldatavus </a:t>
            </a:r>
            <a:r>
              <a:rPr lang="et-EE" sz="2600" dirty="0"/>
              <a:t>(</a:t>
            </a:r>
            <a:r>
              <a:rPr lang="et-EE" sz="2600" i="1" dirty="0"/>
              <a:t>maintainability</a:t>
            </a:r>
            <a:r>
              <a:rPr lang="et-EE" sz="2600" dirty="0"/>
              <a:t>) - toimivuse ja tõhususe määr, millega ettemääratud </a:t>
            </a:r>
            <a:r>
              <a:rPr lang="et-EE" sz="2600" dirty="0" smtClean="0"/>
              <a:t>hooldajad </a:t>
            </a:r>
            <a:r>
              <a:rPr lang="fi-FI" sz="2600" dirty="0" smtClean="0"/>
              <a:t>saavad </a:t>
            </a:r>
            <a:r>
              <a:rPr lang="fi-FI" sz="2600" dirty="0"/>
              <a:t>toodet või süsteemi muuta</a:t>
            </a:r>
            <a:endParaRPr lang="et-EE" sz="26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t-EE" dirty="0" smtClean="0"/>
              <a:t>Toodud kvaliteediomaduste ja alamkarakteristikute täpsemad määratlused on: 7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23788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t-EE" b="1" dirty="0"/>
              <a:t>modulaarsus </a:t>
            </a:r>
            <a:r>
              <a:rPr lang="et-EE" dirty="0"/>
              <a:t>(</a:t>
            </a:r>
            <a:r>
              <a:rPr lang="et-EE" i="1" dirty="0"/>
              <a:t>modularity</a:t>
            </a:r>
            <a:r>
              <a:rPr lang="et-EE" dirty="0"/>
              <a:t>) - määr, milleni süsteem või arvutiprogramm on </a:t>
            </a:r>
            <a:r>
              <a:rPr lang="et-EE" dirty="0" smtClean="0"/>
              <a:t>koostatud diskreetsetest </a:t>
            </a:r>
            <a:r>
              <a:rPr lang="et-EE" dirty="0"/>
              <a:t>komponentidest nii, et ühe komponendi muudatusel on minimaalne mõju </a:t>
            </a:r>
            <a:r>
              <a:rPr lang="et-EE" dirty="0" smtClean="0"/>
              <a:t>teistele komponentidele</a:t>
            </a:r>
            <a:endParaRPr lang="et-EE" dirty="0"/>
          </a:p>
          <a:p>
            <a:r>
              <a:rPr lang="et-EE" b="1" dirty="0"/>
              <a:t>taaskasutatavus </a:t>
            </a:r>
            <a:r>
              <a:rPr lang="et-EE" dirty="0"/>
              <a:t>(</a:t>
            </a:r>
            <a:r>
              <a:rPr lang="et-EE" i="1" dirty="0"/>
              <a:t>reusability</a:t>
            </a:r>
            <a:r>
              <a:rPr lang="et-EE" dirty="0"/>
              <a:t>) - määr, milleni mingit vara saab kasutada mitmes süsteemis </a:t>
            </a:r>
            <a:r>
              <a:rPr lang="et-EE" dirty="0" smtClean="0"/>
              <a:t>või muude </a:t>
            </a:r>
            <a:r>
              <a:rPr lang="et-EE" dirty="0"/>
              <a:t>varade loomiseks</a:t>
            </a:r>
          </a:p>
          <a:p>
            <a:r>
              <a:rPr lang="fi-FI" b="1" dirty="0"/>
              <a:t>analüüsitavus </a:t>
            </a:r>
            <a:r>
              <a:rPr lang="fi-FI" dirty="0"/>
              <a:t>(</a:t>
            </a:r>
            <a:r>
              <a:rPr lang="fi-FI" i="1" dirty="0"/>
              <a:t>analysability</a:t>
            </a:r>
            <a:r>
              <a:rPr lang="fi-FI" dirty="0"/>
              <a:t>) - toimivuse ja tõhususe määr, millega on võimalik hinnata toimet</a:t>
            </a:r>
            <a:r>
              <a:rPr lang="fi-FI" dirty="0" smtClean="0"/>
              <a:t>,</a:t>
            </a:r>
            <a:r>
              <a:rPr lang="et-EE" dirty="0" smtClean="0"/>
              <a:t> mida </a:t>
            </a:r>
            <a:r>
              <a:rPr lang="et-EE" dirty="0"/>
              <a:t>tootele või süsteemile kavatsetav ühe või mitme osa muudatus avaldab, või </a:t>
            </a:r>
            <a:r>
              <a:rPr lang="et-EE" dirty="0" smtClean="0"/>
              <a:t>diagnoosida toote </a:t>
            </a:r>
            <a:r>
              <a:rPr lang="et-EE" dirty="0"/>
              <a:t>defekte või tõrgete põhjuseid või selgitada välja, milliseid osi tuleb muuta</a:t>
            </a:r>
          </a:p>
          <a:p>
            <a:r>
              <a:rPr lang="et-EE" b="1" dirty="0"/>
              <a:t>modifitseeritavus </a:t>
            </a:r>
            <a:r>
              <a:rPr lang="et-EE" dirty="0"/>
              <a:t>(</a:t>
            </a:r>
            <a:r>
              <a:rPr lang="et-EE" i="1" dirty="0"/>
              <a:t>modifiability</a:t>
            </a:r>
            <a:r>
              <a:rPr lang="et-EE" dirty="0"/>
              <a:t>) - määr, milleni saab toodet või süsteemi toimivalt ja </a:t>
            </a:r>
            <a:r>
              <a:rPr lang="et-EE" dirty="0" smtClean="0"/>
              <a:t>tõhusalt </a:t>
            </a:r>
            <a:r>
              <a:rPr lang="fi-FI" dirty="0" smtClean="0"/>
              <a:t>modifitseerida</a:t>
            </a:r>
            <a:r>
              <a:rPr lang="fi-FI" dirty="0"/>
              <a:t>, tekitamata sellega defekte ja madaldamata senist tootekvaliteeti</a:t>
            </a:r>
            <a:endParaRPr lang="et-EE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t-EE" dirty="0" smtClean="0"/>
              <a:t>Toodud kvaliteediomaduste ja alamkarakteristikute täpsemad määratlused on: 8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1017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t-EE" b="1" dirty="0"/>
              <a:t>testitavus </a:t>
            </a:r>
            <a:r>
              <a:rPr lang="et-EE" dirty="0"/>
              <a:t>(</a:t>
            </a:r>
            <a:r>
              <a:rPr lang="et-EE" i="1" dirty="0"/>
              <a:t>testability</a:t>
            </a:r>
            <a:r>
              <a:rPr lang="et-EE" dirty="0"/>
              <a:t>) - toimivuse ja tõhususe määr, millega saab süsteemile, tootele </a:t>
            </a:r>
            <a:r>
              <a:rPr lang="et-EE" dirty="0" smtClean="0"/>
              <a:t>või komponendile </a:t>
            </a:r>
            <a:r>
              <a:rPr lang="et-EE" dirty="0"/>
              <a:t>määrata testimiskriteeriume ning sooritada teste nende kriteeriumite </a:t>
            </a:r>
            <a:r>
              <a:rPr lang="et-EE" dirty="0" smtClean="0"/>
              <a:t>rahuldatuse otsustamiseks</a:t>
            </a:r>
            <a:endParaRPr lang="et-EE" dirty="0"/>
          </a:p>
          <a:p>
            <a:r>
              <a:rPr lang="et-EE" b="1" dirty="0"/>
              <a:t>porditavus </a:t>
            </a:r>
            <a:r>
              <a:rPr lang="et-EE" dirty="0"/>
              <a:t>(</a:t>
            </a:r>
            <a:r>
              <a:rPr lang="et-EE" i="1" dirty="0"/>
              <a:t>portability</a:t>
            </a:r>
            <a:r>
              <a:rPr lang="et-EE" dirty="0"/>
              <a:t>) - toimivuse ja tõhususe määr, millega saab süsteemi, toote </a:t>
            </a:r>
            <a:r>
              <a:rPr lang="et-EE" dirty="0" smtClean="0"/>
              <a:t>või komponendi </a:t>
            </a:r>
            <a:r>
              <a:rPr lang="et-EE" dirty="0"/>
              <a:t>ühest riistvara-, tarkvara- või muust käitus- või kasutuskeskkonnast teise üle viia</a:t>
            </a:r>
          </a:p>
          <a:p>
            <a:r>
              <a:rPr lang="et-EE" b="1" dirty="0"/>
              <a:t>sobitatavus </a:t>
            </a:r>
            <a:r>
              <a:rPr lang="et-EE" dirty="0"/>
              <a:t>(</a:t>
            </a:r>
            <a:r>
              <a:rPr lang="et-EE" i="1" dirty="0"/>
              <a:t>adaptability</a:t>
            </a:r>
            <a:r>
              <a:rPr lang="et-EE" dirty="0"/>
              <a:t>) - määr, milleni saab toodet või süsteemi toimivalt ja </a:t>
            </a:r>
            <a:r>
              <a:rPr lang="et-EE" dirty="0" smtClean="0"/>
              <a:t>tõhusalt teistsuguste </a:t>
            </a:r>
            <a:r>
              <a:rPr lang="et-EE" dirty="0"/>
              <a:t>või tulevaste riistvara-, tarkvara- või muude käitus- või </a:t>
            </a:r>
            <a:r>
              <a:rPr lang="et-EE" dirty="0" smtClean="0"/>
              <a:t>kasutuskeskkondadega sobitada</a:t>
            </a:r>
            <a:endParaRPr lang="et-EE" dirty="0"/>
          </a:p>
          <a:p>
            <a:r>
              <a:rPr lang="et-EE" b="1" dirty="0"/>
              <a:t>installeeritavus </a:t>
            </a:r>
            <a:r>
              <a:rPr lang="et-EE" dirty="0"/>
              <a:t>(</a:t>
            </a:r>
            <a:r>
              <a:rPr lang="et-EE" i="1" dirty="0"/>
              <a:t>installability</a:t>
            </a:r>
            <a:r>
              <a:rPr lang="et-EE" dirty="0"/>
              <a:t>) - toimivuse ja tõhususe määr, millega saab toodet või </a:t>
            </a:r>
            <a:r>
              <a:rPr lang="et-EE" dirty="0" smtClean="0"/>
              <a:t>süsteemi </a:t>
            </a:r>
            <a:r>
              <a:rPr lang="fi-FI" dirty="0" smtClean="0"/>
              <a:t>edukalt </a:t>
            </a:r>
            <a:r>
              <a:rPr lang="fi-FI" dirty="0"/>
              <a:t>installeerida ja/või desinstalleerida mingis kindlas keskkonnas</a:t>
            </a:r>
          </a:p>
          <a:p>
            <a:r>
              <a:rPr lang="et-EE" b="1" dirty="0"/>
              <a:t>asendatavus </a:t>
            </a:r>
            <a:r>
              <a:rPr lang="et-EE" dirty="0"/>
              <a:t>(</a:t>
            </a:r>
            <a:r>
              <a:rPr lang="et-EE" i="1" dirty="0"/>
              <a:t>replaceability</a:t>
            </a:r>
            <a:r>
              <a:rPr lang="et-EE" dirty="0"/>
              <a:t>) - määr, milleni toode saab asendada teist </a:t>
            </a:r>
            <a:r>
              <a:rPr lang="et-EE" dirty="0" smtClean="0"/>
              <a:t>ettemääratud samaotstarbelist </a:t>
            </a:r>
            <a:r>
              <a:rPr lang="et-EE" dirty="0"/>
              <a:t>tarkvaratoodet samas keskkonnas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t-EE" dirty="0" smtClean="0"/>
              <a:t>Toodud kvaliteediomaduste ja alamkarakteristikute täpsemad määratlused on: 9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85427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ISO/IEC 25010 – kasutuskvaliteet. 1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t-EE" b="1" dirty="0"/>
              <a:t>toimivus </a:t>
            </a:r>
            <a:r>
              <a:rPr lang="et-EE" dirty="0"/>
              <a:t>(effectiveness) - täpsus ja täielikkus, millega kasutajad saavutavad ettemääratud sihte</a:t>
            </a:r>
          </a:p>
          <a:p>
            <a:r>
              <a:rPr lang="et-EE" b="1" dirty="0"/>
              <a:t>tõhusus </a:t>
            </a:r>
            <a:r>
              <a:rPr lang="et-EE" dirty="0"/>
              <a:t>(efficiency) - kulutatud ressursid suhtes täpsuse ja täielikkusega, millega </a:t>
            </a:r>
            <a:r>
              <a:rPr lang="et-EE" dirty="0" smtClean="0"/>
              <a:t>kasutajad</a:t>
            </a:r>
            <a:r>
              <a:rPr lang="ru-RU" dirty="0" smtClean="0"/>
              <a:t> </a:t>
            </a:r>
            <a:r>
              <a:rPr lang="et-EE" dirty="0" smtClean="0"/>
              <a:t>saavutavad </a:t>
            </a:r>
            <a:r>
              <a:rPr lang="et-EE" dirty="0"/>
              <a:t>ettemääratud sihte</a:t>
            </a:r>
          </a:p>
          <a:p>
            <a:r>
              <a:rPr lang="et-EE" b="1" dirty="0"/>
              <a:t>rahuldus </a:t>
            </a:r>
            <a:r>
              <a:rPr lang="et-EE" dirty="0"/>
              <a:t>(satisfaction) - määr, milleni rahuldatakse kasutaja vajadused toote või </a:t>
            </a:r>
            <a:r>
              <a:rPr lang="et-EE" dirty="0" smtClean="0"/>
              <a:t>süsteemi</a:t>
            </a:r>
            <a:r>
              <a:rPr lang="ru-RU" dirty="0" smtClean="0"/>
              <a:t> </a:t>
            </a:r>
            <a:r>
              <a:rPr lang="et-EE" dirty="0" smtClean="0"/>
              <a:t>kasutamisel </a:t>
            </a:r>
            <a:r>
              <a:rPr lang="et-EE" dirty="0"/>
              <a:t>mingis ettemääratud kasutuskontekstis</a:t>
            </a:r>
          </a:p>
          <a:p>
            <a:r>
              <a:rPr lang="fi-FI" b="1" dirty="0"/>
              <a:t>kasulikkus </a:t>
            </a:r>
            <a:r>
              <a:rPr lang="fi-FI" dirty="0"/>
              <a:t>(usefulness) - määr, milleni kasutaja on rahul enda tajutava pragmaatiliste </a:t>
            </a:r>
            <a:r>
              <a:rPr lang="fi-FI" dirty="0" smtClean="0"/>
              <a:t>sihtide</a:t>
            </a:r>
            <a:r>
              <a:rPr lang="ru-RU" dirty="0" smtClean="0"/>
              <a:t> </a:t>
            </a:r>
            <a:r>
              <a:rPr lang="et-EE" dirty="0" smtClean="0"/>
              <a:t>saavutamisega</a:t>
            </a:r>
            <a:r>
              <a:rPr lang="et-EE" dirty="0"/>
              <a:t>, sealhulgas kasutamise</a:t>
            </a:r>
          </a:p>
          <a:p>
            <a:r>
              <a:rPr lang="et-EE" b="1" dirty="0"/>
              <a:t>usaldus </a:t>
            </a:r>
            <a:r>
              <a:rPr lang="et-EE" dirty="0"/>
              <a:t>(trust) - määr, milleni kasutaja või muu riskiosaline usub, et toode või süsteem </a:t>
            </a:r>
            <a:r>
              <a:rPr lang="et-EE" dirty="0" smtClean="0"/>
              <a:t>hakkab</a:t>
            </a:r>
            <a:r>
              <a:rPr lang="ru-RU" dirty="0" smtClean="0"/>
              <a:t> </a:t>
            </a:r>
            <a:r>
              <a:rPr lang="fi-FI" dirty="0" smtClean="0"/>
              <a:t>käituma </a:t>
            </a:r>
            <a:r>
              <a:rPr lang="fi-FI" dirty="0"/>
              <a:t>nii nagu on kavatsetud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56474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t-EE" b="1" dirty="0"/>
              <a:t>mõnu </a:t>
            </a:r>
            <a:r>
              <a:rPr lang="et-EE" dirty="0"/>
              <a:t>(pleasure) - määr, milleni kasutaja naudib oma isiklike vajaduste rahuldamist</a:t>
            </a:r>
          </a:p>
          <a:p>
            <a:r>
              <a:rPr lang="et-EE" b="1" dirty="0"/>
              <a:t>mugavus </a:t>
            </a:r>
            <a:r>
              <a:rPr lang="et-EE" dirty="0"/>
              <a:t>(comfort) - määr, milleni kasutaja on rahul füüsilise </a:t>
            </a:r>
            <a:r>
              <a:rPr lang="et-EE" dirty="0" smtClean="0"/>
              <a:t>mugavusega</a:t>
            </a:r>
          </a:p>
          <a:p>
            <a:r>
              <a:rPr lang="et-EE" b="1" dirty="0"/>
              <a:t>riskitus </a:t>
            </a:r>
            <a:r>
              <a:rPr lang="et-EE" dirty="0"/>
              <a:t>(freedom from risk) - määr, milleni toode või süsteem vähendab potentsiaalset </a:t>
            </a:r>
            <a:r>
              <a:rPr lang="et-EE" dirty="0" smtClean="0"/>
              <a:t>riski </a:t>
            </a:r>
            <a:r>
              <a:rPr lang="fi-FI" dirty="0" smtClean="0"/>
              <a:t>majanduslikule </a:t>
            </a:r>
            <a:r>
              <a:rPr lang="fi-FI" dirty="0"/>
              <a:t>seisundile, inimelule, tervisele või keskkonnale</a:t>
            </a:r>
          </a:p>
          <a:p>
            <a:r>
              <a:rPr lang="et-EE" b="1" dirty="0"/>
              <a:t>majandusliku riski vähenemine </a:t>
            </a:r>
            <a:r>
              <a:rPr lang="et-EE" dirty="0"/>
              <a:t>(economic risk mitigation) - määr, milleni toode või </a:t>
            </a:r>
            <a:r>
              <a:rPr lang="et-EE" dirty="0" smtClean="0"/>
              <a:t>süsteem </a:t>
            </a:r>
            <a:r>
              <a:rPr lang="fi-FI" dirty="0" smtClean="0"/>
              <a:t>vähendab </a:t>
            </a:r>
            <a:r>
              <a:rPr lang="fi-FI" dirty="0"/>
              <a:t>kavatsetud kasutuskontekstides potentsiaalset riski rahalisele seisundile, tõhusale tööle</a:t>
            </a:r>
            <a:r>
              <a:rPr lang="fi-FI" dirty="0" smtClean="0"/>
              <a:t>,</a:t>
            </a:r>
            <a:r>
              <a:rPr lang="et-EE" dirty="0" smtClean="0"/>
              <a:t> </a:t>
            </a:r>
            <a:r>
              <a:rPr lang="fi-FI" dirty="0" smtClean="0"/>
              <a:t>ärilisele </a:t>
            </a:r>
            <a:r>
              <a:rPr lang="fi-FI" dirty="0"/>
              <a:t>omandile, mainele või muudele ressurssidele</a:t>
            </a:r>
          </a:p>
          <a:p>
            <a:r>
              <a:rPr lang="et-EE" b="1" dirty="0"/>
              <a:t>tervise- ja ohutusriski vähenemine </a:t>
            </a:r>
            <a:r>
              <a:rPr lang="et-EE" dirty="0"/>
              <a:t>(health and safety risk mitigation) - määr, milleni toode </a:t>
            </a:r>
            <a:r>
              <a:rPr lang="et-EE" dirty="0" smtClean="0"/>
              <a:t>või </a:t>
            </a:r>
            <a:r>
              <a:rPr lang="fi-FI" dirty="0" smtClean="0"/>
              <a:t>süsteem </a:t>
            </a:r>
            <a:r>
              <a:rPr lang="fi-FI" dirty="0"/>
              <a:t>vähendab kavandatud kasutuskontekstides potentsiaalset riski inimestele</a:t>
            </a:r>
            <a:endParaRPr lang="et-EE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t-EE" dirty="0" smtClean="0"/>
              <a:t>ISO/IEC 25010 – kasutuskvaliteet. 2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11440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t-EE" b="1" dirty="0"/>
              <a:t>keskkonnariski vähenemine </a:t>
            </a:r>
            <a:r>
              <a:rPr lang="et-EE" dirty="0"/>
              <a:t>(environmental risk mitigation) - määr, milleni toode või </a:t>
            </a:r>
            <a:r>
              <a:rPr lang="et-EE" dirty="0" smtClean="0"/>
              <a:t>süsteem </a:t>
            </a:r>
            <a:r>
              <a:rPr lang="fi-FI" dirty="0" smtClean="0"/>
              <a:t>vähendab </a:t>
            </a:r>
            <a:r>
              <a:rPr lang="fi-FI" dirty="0"/>
              <a:t>kavatsetud kasutuskontekstides potentsiaalset riski omandile või keskkonnale</a:t>
            </a:r>
          </a:p>
          <a:p>
            <a:r>
              <a:rPr lang="et-EE" b="1" dirty="0"/>
              <a:t>kontekstikate </a:t>
            </a:r>
            <a:r>
              <a:rPr lang="et-EE" dirty="0"/>
              <a:t>(context coverage) - määr, milleni toodet või süsteemi saab toimivalt, tõhusalt</a:t>
            </a:r>
            <a:r>
              <a:rPr lang="et-EE" dirty="0" smtClean="0"/>
              <a:t>, </a:t>
            </a:r>
            <a:r>
              <a:rPr lang="fi-FI" dirty="0" smtClean="0"/>
              <a:t>riskitult </a:t>
            </a:r>
            <a:r>
              <a:rPr lang="fi-FI" dirty="0"/>
              <a:t>ja rahuldusega kasutada nii ettemääratud kasutuskontekstides kui ka muudes </a:t>
            </a:r>
            <a:r>
              <a:rPr lang="fi-FI" dirty="0" smtClean="0"/>
              <a:t>kontekstides</a:t>
            </a:r>
            <a:r>
              <a:rPr lang="et-EE" dirty="0" smtClean="0"/>
              <a:t> väljaspool </a:t>
            </a:r>
            <a:r>
              <a:rPr lang="et-EE" dirty="0"/>
              <a:t>neid, mis on algselt otseselt piiritletud</a:t>
            </a:r>
          </a:p>
          <a:p>
            <a:r>
              <a:rPr lang="et-EE" b="1" dirty="0"/>
              <a:t>konteksti täielikkus </a:t>
            </a:r>
            <a:r>
              <a:rPr lang="et-EE" dirty="0"/>
              <a:t>(context completeness) - määr, milleni toodet või süsteemi saab toimivalt</a:t>
            </a:r>
            <a:r>
              <a:rPr lang="et-EE" dirty="0" smtClean="0"/>
              <a:t>, tõhusalt</a:t>
            </a:r>
            <a:r>
              <a:rPr lang="et-EE" dirty="0"/>
              <a:t>, riskitult ja rahuldusega kasutada kõigis ettemääratud kasutuskontekstides</a:t>
            </a:r>
          </a:p>
          <a:p>
            <a:r>
              <a:rPr lang="et-EE" b="1" dirty="0"/>
              <a:t>paindlikkus </a:t>
            </a:r>
            <a:r>
              <a:rPr lang="et-EE" dirty="0"/>
              <a:t>(flexibility) - määr, milleni toodet või süsteemi saab toimivalt, tõhusalt, riskitult </a:t>
            </a:r>
            <a:r>
              <a:rPr lang="et-EE" dirty="0" smtClean="0"/>
              <a:t>ja rahuldusega </a:t>
            </a:r>
            <a:r>
              <a:rPr lang="et-EE" dirty="0"/>
              <a:t>kasutada kontekstides, mida pole nõuetes algselt kindlaks määratud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t-EE" dirty="0" smtClean="0"/>
              <a:t>ISO/IEC 25010 – kasutuskvaliteet. 3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074289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Tarkvaraprotsessi tegevused: põhilised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tarkvara spetsifitseerimine – kirjeldame, mida peab tarkvara tegema</a:t>
            </a:r>
          </a:p>
          <a:p>
            <a:r>
              <a:rPr lang="et-EE" dirty="0" smtClean="0"/>
              <a:t>tarkvara realiseerimine – teeme tarkvara valmis</a:t>
            </a:r>
          </a:p>
          <a:p>
            <a:r>
              <a:rPr lang="et-EE" dirty="0" smtClean="0"/>
              <a:t>tarkvara valideerimine – vaatame, kas tarkvara ikka teeb seda, mida tellija tahtis</a:t>
            </a:r>
          </a:p>
          <a:p>
            <a:r>
              <a:rPr lang="et-EE" dirty="0" smtClean="0"/>
              <a:t>tarkvara edasiarendamine – muudame tarkvara, et ta vastaks tellija muutunud nõuetele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94440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Kas funktsionaalne nõue on vastuvõetav?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0068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User can register a private account 	</a:t>
            </a:r>
          </a:p>
          <a:p>
            <a:r>
              <a:rPr lang="en-US" dirty="0"/>
              <a:t>User can log in as private customer </a:t>
            </a:r>
            <a:endParaRPr lang="et-EE" dirty="0" smtClean="0"/>
          </a:p>
          <a:p>
            <a:r>
              <a:rPr lang="et-EE" dirty="0" smtClean="0"/>
              <a:t>Registration </a:t>
            </a:r>
            <a:r>
              <a:rPr lang="et-EE" dirty="0"/>
              <a:t>	</a:t>
            </a:r>
          </a:p>
          <a:p>
            <a:r>
              <a:rPr lang="et-EE" dirty="0" smtClean="0"/>
              <a:t>Lost </a:t>
            </a:r>
            <a:r>
              <a:rPr lang="et-EE" dirty="0"/>
              <a:t>password 	</a:t>
            </a:r>
            <a:endParaRPr lang="et-EE" dirty="0" smtClean="0"/>
          </a:p>
          <a:p>
            <a:r>
              <a:rPr lang="et-EE" dirty="0"/>
              <a:t>Kasutaja tahab registreerida lisafunktsionaalsuse </a:t>
            </a:r>
            <a:r>
              <a:rPr lang="et-EE" dirty="0" smtClean="0"/>
              <a:t>kasutamiseks</a:t>
            </a:r>
          </a:p>
          <a:p>
            <a:r>
              <a:rPr lang="et-EE" dirty="0"/>
              <a:t>Autenditud kasutaja tahab välja logida sessiooni lõpetamiseks ning oma andmete </a:t>
            </a:r>
            <a:r>
              <a:rPr lang="et-EE" dirty="0" smtClean="0"/>
              <a:t>kaitsmiseks</a:t>
            </a:r>
          </a:p>
          <a:p>
            <a:r>
              <a:rPr lang="fi-FI" dirty="0"/>
              <a:t>Kasutaja tahab külalisteraamatusse sissekande </a:t>
            </a:r>
            <a:r>
              <a:rPr lang="fi-FI" dirty="0" smtClean="0"/>
              <a:t>teha</a:t>
            </a:r>
            <a:endParaRPr lang="et-EE" dirty="0" smtClean="0"/>
          </a:p>
          <a:p>
            <a:r>
              <a:rPr lang="et-EE" dirty="0" smtClean="0"/>
              <a:t>Kursuse lisamine</a:t>
            </a:r>
          </a:p>
          <a:p>
            <a:r>
              <a:rPr lang="et-EE" dirty="0" smtClean="0"/>
              <a:t>Õpilase lisamine paketti „Juhiluba“</a:t>
            </a:r>
            <a:endParaRPr lang="et-EE" dirty="0"/>
          </a:p>
          <a:p>
            <a:endParaRPr lang="en-US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95704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Kas nõue on vastuvõetav?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0068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Inactivity log out after 10 minutes 	</a:t>
            </a:r>
            <a:endParaRPr lang="et-EE" dirty="0" smtClean="0"/>
          </a:p>
          <a:p>
            <a:r>
              <a:rPr lang="en-US" dirty="0"/>
              <a:t>All user induced CRUD based transactions must be audit logged with transaction and user data 	</a:t>
            </a:r>
          </a:p>
          <a:p>
            <a:r>
              <a:rPr lang="en-US" dirty="0"/>
              <a:t>All pages have to load under 10 seconds 99,9% of the time and all page refreshes have to take less then 2 seconds given that the application itself is up and running. 	</a:t>
            </a:r>
          </a:p>
          <a:p>
            <a:r>
              <a:rPr lang="en-US" dirty="0"/>
              <a:t>The system must handle a maximum of 155 000 transactions per hour. 	</a:t>
            </a:r>
          </a:p>
          <a:p>
            <a:r>
              <a:rPr lang="en-US" dirty="0"/>
              <a:t>Transaction data should be backed up continuously </a:t>
            </a:r>
            <a:endParaRPr lang="et-EE" dirty="0" smtClean="0"/>
          </a:p>
          <a:p>
            <a:r>
              <a:rPr lang="et-EE" dirty="0" smtClean="0"/>
              <a:t>Usability </a:t>
            </a:r>
            <a:r>
              <a:rPr lang="et-EE" dirty="0"/>
              <a:t>	</a:t>
            </a:r>
          </a:p>
          <a:p>
            <a:r>
              <a:rPr lang="et-EE" dirty="0" smtClean="0"/>
              <a:t>Security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42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ITIL-i „Service Delivery Processes“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Capacity Management (missugused mahud?)</a:t>
            </a:r>
          </a:p>
          <a:p>
            <a:r>
              <a:rPr lang="et-EE" dirty="0" smtClean="0"/>
              <a:t>Financial Management (kui palju maksab?)</a:t>
            </a:r>
          </a:p>
          <a:p>
            <a:r>
              <a:rPr lang="et-EE" dirty="0" smtClean="0"/>
              <a:t>Availability (kui suurel osal ajast peab teenus olema saadaval?)</a:t>
            </a:r>
          </a:p>
          <a:p>
            <a:r>
              <a:rPr lang="et-EE" dirty="0" smtClean="0"/>
              <a:t>Continuity (teenuse jätkusuutlikkus ja evolutsioon)</a:t>
            </a:r>
          </a:p>
          <a:p>
            <a:endParaRPr lang="et-EE" dirty="0"/>
          </a:p>
          <a:p>
            <a:r>
              <a:rPr lang="et-EE" dirty="0" smtClean="0"/>
              <a:t>IT-teenuse pakkumine.</a:t>
            </a:r>
            <a:endParaRPr lang="et-E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4347" y="921761"/>
            <a:ext cx="7273635" cy="546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89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ITILi teenuse elukaar</a:t>
            </a:r>
            <a:endParaRPr lang="et-E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510" y="1565997"/>
            <a:ext cx="6652980" cy="4959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182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ITILi „Service Support Processes“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Incident Management (tehakse kiire“workaround“)</a:t>
            </a:r>
          </a:p>
          <a:p>
            <a:r>
              <a:rPr lang="et-EE" dirty="0" smtClean="0"/>
              <a:t>Problem Management (leitakse lahendus)</a:t>
            </a:r>
          </a:p>
          <a:p>
            <a:r>
              <a:rPr lang="et-EE" dirty="0" smtClean="0"/>
              <a:t>Change Management (muudetakse süsteemi)</a:t>
            </a:r>
          </a:p>
          <a:p>
            <a:r>
              <a:rPr lang="et-EE" dirty="0" smtClean="0"/>
              <a:t>Configuration Management (fikseeritakse muudatus)</a:t>
            </a:r>
          </a:p>
          <a:p>
            <a:r>
              <a:rPr lang="et-EE" dirty="0" smtClean="0"/>
              <a:t>Release Management (reliisitakse süsteemi uus versioon)</a:t>
            </a:r>
            <a:endParaRPr lang="et-E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1970" y="365125"/>
            <a:ext cx="6838950" cy="613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623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Mis on tarkvara kvaliteet?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TOODE</a:t>
            </a:r>
          </a:p>
          <a:p>
            <a:r>
              <a:rPr lang="et-EE" dirty="0" smtClean="0"/>
              <a:t>NÕUDED</a:t>
            </a:r>
          </a:p>
          <a:p>
            <a:r>
              <a:rPr lang="et-EE" dirty="0" smtClean="0"/>
              <a:t>PROTSESSID</a:t>
            </a:r>
          </a:p>
          <a:p>
            <a:endParaRPr lang="et-EE" dirty="0"/>
          </a:p>
          <a:p>
            <a:r>
              <a:rPr lang="et-EE" dirty="0" smtClean="0"/>
              <a:t>S</a:t>
            </a:r>
            <a:r>
              <a:rPr lang="fi-FI" dirty="0" smtClean="0"/>
              <a:t>eob </a:t>
            </a:r>
            <a:r>
              <a:rPr lang="fi-FI" dirty="0"/>
              <a:t>kvaliteet </a:t>
            </a:r>
            <a:r>
              <a:rPr lang="fi-FI" i="1" dirty="0"/>
              <a:t>toote, nõuded </a:t>
            </a:r>
            <a:r>
              <a:rPr lang="fi-FI" dirty="0"/>
              <a:t>tootele ja tootmise </a:t>
            </a:r>
            <a:r>
              <a:rPr lang="fi-FI" i="1" dirty="0"/>
              <a:t>protsessi</a:t>
            </a:r>
            <a:r>
              <a:rPr lang="fi-FI" dirty="0" smtClean="0"/>
              <a:t>.</a:t>
            </a:r>
            <a:endParaRPr lang="et-EE" dirty="0" smtClean="0"/>
          </a:p>
          <a:p>
            <a:r>
              <a:rPr lang="fi-FI" dirty="0"/>
              <a:t>Kvaliteeti ei saa sisse testida.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12605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Toote ja kasutuskvaliteet</a:t>
            </a:r>
            <a:endParaRPr lang="et-E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029" y="1779443"/>
            <a:ext cx="11589941" cy="4538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94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Toodud kvaliteediomaduste ja alamkarakteristikute täpsemad määratlused on: 1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b="1" dirty="0" smtClean="0"/>
              <a:t>funktsionaalne </a:t>
            </a:r>
            <a:r>
              <a:rPr lang="et-EE" b="1" dirty="0"/>
              <a:t>sobivus </a:t>
            </a:r>
            <a:r>
              <a:rPr lang="et-EE" dirty="0"/>
              <a:t>(</a:t>
            </a:r>
            <a:r>
              <a:rPr lang="et-EE" i="1" dirty="0"/>
              <a:t>functional suitability</a:t>
            </a:r>
            <a:r>
              <a:rPr lang="et-EE" dirty="0"/>
              <a:t>) - määr, milleni toode või süsteem </a:t>
            </a:r>
            <a:r>
              <a:rPr lang="et-EE" dirty="0" smtClean="0"/>
              <a:t>pakub funktsioone</a:t>
            </a:r>
            <a:r>
              <a:rPr lang="et-EE" dirty="0"/>
              <a:t>, mis kasutamisel ettemääratud tingimustes rahuldavad sõnastatud ja </a:t>
            </a:r>
            <a:r>
              <a:rPr lang="et-EE" dirty="0" smtClean="0"/>
              <a:t>eeldatavaid vajadusi</a:t>
            </a:r>
            <a:r>
              <a:rPr lang="et-EE" dirty="0"/>
              <a:t>.</a:t>
            </a:r>
          </a:p>
          <a:p>
            <a:r>
              <a:rPr lang="et-EE" b="1" dirty="0"/>
              <a:t>funktsionaalne täielikkus </a:t>
            </a:r>
            <a:r>
              <a:rPr lang="et-EE" dirty="0"/>
              <a:t>(</a:t>
            </a:r>
            <a:r>
              <a:rPr lang="et-EE" i="1" dirty="0"/>
              <a:t>functional completeness</a:t>
            </a:r>
            <a:r>
              <a:rPr lang="et-EE" dirty="0"/>
              <a:t>) - määr, milleni funktsioonistik katab </a:t>
            </a:r>
            <a:r>
              <a:rPr lang="et-EE" dirty="0" smtClean="0"/>
              <a:t>kõiki ettemääratud </a:t>
            </a:r>
            <a:r>
              <a:rPr lang="et-EE" dirty="0"/>
              <a:t>ülesandeid ja kasutaja eesmärke</a:t>
            </a:r>
          </a:p>
          <a:p>
            <a:r>
              <a:rPr lang="et-EE" b="1" dirty="0"/>
              <a:t>funktsionaalne õigsus </a:t>
            </a:r>
            <a:r>
              <a:rPr lang="et-EE" dirty="0"/>
              <a:t>(</a:t>
            </a:r>
            <a:r>
              <a:rPr lang="et-EE" i="1" dirty="0"/>
              <a:t>functional correctness</a:t>
            </a:r>
            <a:r>
              <a:rPr lang="et-EE" dirty="0"/>
              <a:t>) - määr, milleni toode või süsteem annab õigeid </a:t>
            </a:r>
            <a:r>
              <a:rPr lang="et-EE" dirty="0" smtClean="0"/>
              <a:t>ja vajaliku </a:t>
            </a:r>
            <a:r>
              <a:rPr lang="et-EE" dirty="0"/>
              <a:t>täpsusega tulemusi</a:t>
            </a:r>
          </a:p>
          <a:p>
            <a:r>
              <a:rPr lang="et-EE" b="1" dirty="0"/>
              <a:t>funktsionaalne kohasus </a:t>
            </a:r>
            <a:r>
              <a:rPr lang="et-EE" dirty="0"/>
              <a:t>(</a:t>
            </a:r>
            <a:r>
              <a:rPr lang="et-EE" i="1" dirty="0"/>
              <a:t>functional appropriateness</a:t>
            </a:r>
            <a:r>
              <a:rPr lang="et-EE" dirty="0"/>
              <a:t>) - määr, milleni funktsioonid </a:t>
            </a:r>
            <a:r>
              <a:rPr lang="et-EE" dirty="0" smtClean="0"/>
              <a:t>soodustavad </a:t>
            </a:r>
            <a:r>
              <a:rPr lang="fi-FI" dirty="0" smtClean="0"/>
              <a:t>ettemääratud </a:t>
            </a:r>
            <a:r>
              <a:rPr lang="fi-FI" dirty="0"/>
              <a:t>ülesannete täitmist ja eesmärkide </a:t>
            </a:r>
            <a:r>
              <a:rPr lang="fi-FI" dirty="0" smtClean="0"/>
              <a:t>saavutamist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5712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b="1" dirty="0" smtClean="0"/>
              <a:t>soorituse tõhusus </a:t>
            </a:r>
            <a:r>
              <a:rPr lang="et-EE" dirty="0" smtClean="0"/>
              <a:t>(</a:t>
            </a:r>
            <a:r>
              <a:rPr lang="et-EE" i="1" dirty="0" smtClean="0"/>
              <a:t>performance efficiency</a:t>
            </a:r>
            <a:r>
              <a:rPr lang="et-EE" dirty="0" smtClean="0"/>
              <a:t>) - sooritus ettemääratud tingimustes kasutatava ressursikoguse suhtes</a:t>
            </a:r>
          </a:p>
          <a:p>
            <a:r>
              <a:rPr lang="et-EE" b="1" dirty="0" smtClean="0"/>
              <a:t>ajaline käitumine </a:t>
            </a:r>
            <a:r>
              <a:rPr lang="et-EE" dirty="0" smtClean="0"/>
              <a:t>(</a:t>
            </a:r>
            <a:r>
              <a:rPr lang="et-EE" i="1" dirty="0" smtClean="0"/>
              <a:t>time behaviour</a:t>
            </a:r>
            <a:r>
              <a:rPr lang="et-EE" dirty="0" smtClean="0"/>
              <a:t>) - määr, milleni toote või süsteemi reaktsiooni- ja töötlusajad ning läbilaskevõime oma funktsioonide täitmisel nõuetele vastavad</a:t>
            </a:r>
          </a:p>
          <a:p>
            <a:r>
              <a:rPr lang="et-EE" b="1" dirty="0" smtClean="0"/>
              <a:t>ressursikasutus </a:t>
            </a:r>
            <a:r>
              <a:rPr lang="et-EE" dirty="0" smtClean="0"/>
              <a:t>(</a:t>
            </a:r>
            <a:r>
              <a:rPr lang="et-EE" i="1" dirty="0" smtClean="0"/>
              <a:t>resource utilization</a:t>
            </a:r>
            <a:r>
              <a:rPr lang="et-EE" dirty="0" smtClean="0"/>
              <a:t>) - määr, milleni ressursside kogused ja liigid nõuetele vastavad, mida toode või süsteem kasutab oma ülesannete täitmisel</a:t>
            </a:r>
          </a:p>
          <a:p>
            <a:r>
              <a:rPr lang="et-EE" b="1" dirty="0"/>
              <a:t>suutvus </a:t>
            </a:r>
            <a:r>
              <a:rPr lang="et-EE" dirty="0"/>
              <a:t>(</a:t>
            </a:r>
            <a:r>
              <a:rPr lang="et-EE" i="1" dirty="0"/>
              <a:t>capacity</a:t>
            </a:r>
            <a:r>
              <a:rPr lang="et-EE" dirty="0"/>
              <a:t>) - määr, milleni toote või süsteemi parameetri ülarajad nõuetele vastavad</a:t>
            </a:r>
            <a:endParaRPr lang="et-EE" dirty="0" smtClean="0"/>
          </a:p>
          <a:p>
            <a:pPr marL="0" indent="0">
              <a:buNone/>
            </a:pPr>
            <a:endParaRPr lang="et-EE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t-EE" dirty="0" smtClean="0"/>
              <a:t>Toodud kvaliteediomaduste ja alamkarakteristikute täpsemad määratlused on: 2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24260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1925</TotalTime>
  <Words>1500</Words>
  <Application>Microsoft Office PowerPoint</Application>
  <PresentationFormat>Widescreen</PresentationFormat>
  <Paragraphs>113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Tarkvara protsessid. Toote ja kasutuskvaliteet</vt:lpstr>
      <vt:lpstr>Tarkvaraprotsessi tegevused: põhilised</vt:lpstr>
      <vt:lpstr>ITIL-i „Service Delivery Processes“</vt:lpstr>
      <vt:lpstr>ITILi teenuse elukaar</vt:lpstr>
      <vt:lpstr>ITILi „Service Support Processes“</vt:lpstr>
      <vt:lpstr>Mis on tarkvara kvaliteet?</vt:lpstr>
      <vt:lpstr>Toote ja kasutuskvaliteet</vt:lpstr>
      <vt:lpstr>Toodud kvaliteediomaduste ja alamkarakteristikute täpsemad määratlused on: 1</vt:lpstr>
      <vt:lpstr>Toodud kvaliteediomaduste ja alamkarakteristikute täpsemad määratlused on: 2</vt:lpstr>
      <vt:lpstr>Toodud kvaliteediomaduste ja alamkarakteristikute täpsemad määratlused on: 3</vt:lpstr>
      <vt:lpstr>Toodud kvaliteediomaduste ja alamkarakteristikute täpsemad määratlused on: 4</vt:lpstr>
      <vt:lpstr>Toodud kvaliteediomaduste ja alamkarakteristikute täpsemad määratlused on: 5</vt:lpstr>
      <vt:lpstr>Toodud kvaliteediomaduste ja alamkarakteristikute täpsemad määratlused on: 6</vt:lpstr>
      <vt:lpstr>Toodud kvaliteediomaduste ja alamkarakteristikute täpsemad määratlused on: 7</vt:lpstr>
      <vt:lpstr>Toodud kvaliteediomaduste ja alamkarakteristikute täpsemad määratlused on: 8</vt:lpstr>
      <vt:lpstr>Toodud kvaliteediomaduste ja alamkarakteristikute täpsemad määratlused on: 9</vt:lpstr>
      <vt:lpstr>ISO/IEC 25010 – kasutuskvaliteet. 1</vt:lpstr>
      <vt:lpstr>ISO/IEC 25010 – kasutuskvaliteet. 2</vt:lpstr>
      <vt:lpstr>ISO/IEC 25010 – kasutuskvaliteet. 3</vt:lpstr>
      <vt:lpstr>Kas funktsionaalne nõue on vastuvõetav?</vt:lpstr>
      <vt:lpstr>Kas nõue on vastuvõetav?</vt:lpstr>
    </vt:vector>
  </TitlesOfParts>
  <Company>Tallinna Tehnikaülikool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Tarkvara protsessid</dc:title>
  <dc:creator>Jekaterina Ivask</dc:creator>
  <cp:lastModifiedBy>Jekaterina Ivask</cp:lastModifiedBy>
  <cp:revision>41</cp:revision>
  <dcterms:created xsi:type="dcterms:W3CDTF">2015-09-21T09:20:49Z</dcterms:created>
  <dcterms:modified xsi:type="dcterms:W3CDTF">2015-09-23T08:51:02Z</dcterms:modified>
</cp:coreProperties>
</file>