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1" r:id="rId15"/>
    <p:sldId id="262" r:id="rId16"/>
    <p:sldId id="263" r:id="rId17"/>
    <p:sldId id="264" r:id="rId18"/>
    <p:sldId id="265" r:id="rId19"/>
    <p:sldId id="266" r:id="rId20"/>
    <p:sldId id="282" r:id="rId21"/>
    <p:sldId id="279" r:id="rId22"/>
    <p:sldId id="281" r:id="rId23"/>
    <p:sldId id="280" r:id="rId24"/>
    <p:sldId id="269" r:id="rId25"/>
    <p:sldId id="270" r:id="rId26"/>
  </p:sldIdLst>
  <p:sldSz cx="10080625" cy="7559675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16" y="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05FF02-77C0-4948-929E-B01595543D56}" type="slidenum">
              <a:t>‹#›</a:t>
            </a:fld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111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5573DD-626C-4576-90D0-665B46A1E53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25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t-E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971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41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1312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7368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452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4571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80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4979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1000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206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73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761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5934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602820-72CF-4A91-B367-8C8A5C81556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746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3CA321-2BB8-4041-B66B-C97B4CF9A1A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11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DAB61F-609B-41A2-B375-9735E28BFD89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354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52DA54-9050-4EE3-AEF7-879F7A7E3CAB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903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0DEBC9-1257-4E9C-AB14-FCCF03778A96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209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23999F-77A4-41A2-8895-55A49B8E9C5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337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A0AEEF-C875-4D14-AC2A-44C67F5EE8F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677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330474-7785-4855-8728-6FF5528901B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027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B235CB-7B15-4BFC-910E-394A758B6411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061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8BDF1A-EC80-490A-8BC4-45B6F5A3A03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53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6F842E-D3A3-4102-AC37-0B0C5E0EA2C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883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79F95CD-C7F2-413C-A9B9-AF661037BC6C}" type="slidenum"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t-E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t-E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/>
              <a:t>Tarkvara </a:t>
            </a:r>
            <a:r>
              <a:rPr lang="et-EE" dirty="0" smtClean="0"/>
              <a:t>kvaliteet ja </a:t>
            </a:r>
            <a:r>
              <a:rPr lang="et-EE" dirty="0"/>
              <a:t>standardid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8870040" cy="43844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t-EE" dirty="0"/>
              <a:t>Testimine</a:t>
            </a:r>
          </a:p>
          <a:p>
            <a:pPr marL="0" lvl="0" indent="0" algn="ctr">
              <a:buNone/>
            </a:pPr>
            <a:r>
              <a:rPr lang="et-EE" dirty="0"/>
              <a:t>Harjutus </a:t>
            </a:r>
            <a:r>
              <a:rPr lang="et-EE" dirty="0"/>
              <a:t>5</a:t>
            </a:r>
            <a:r>
              <a:rPr lang="et-EE" dirty="0" smtClean="0"/>
              <a:t>.</a:t>
            </a:r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ftware-quality-assurance.de/articles/tests/TestCase_ne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" y="-1"/>
            <a:ext cx="10044637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3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i.ning.com/files/0*Jv3Xuec0AnPAgxXSYxDqLv8fOPufdNF73hmehxqTfHj6VHZdYHm6rNj9HY83q4Ic7CQYPwr1EpE1uBRgvjbG5Tpb1uPSen/T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45"/>
            <a:ext cx="10038301" cy="700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cboss.com/blog/wp-content/uploads/2009/01/tes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94879"/>
            <a:ext cx="9478201" cy="746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68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Testimis meetodid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Enne kui hakata </a:t>
            </a:r>
            <a:r>
              <a:rPr lang="et-EE" dirty="0" smtClean="0"/>
              <a:t>spetsifikatsiooni - või </a:t>
            </a:r>
            <a:r>
              <a:rPr lang="et-EE" dirty="0"/>
              <a:t>programmipõhiselt süstemaatiliselt testima, võib olla </a:t>
            </a:r>
            <a:r>
              <a:rPr lang="et-EE" dirty="0" smtClean="0"/>
              <a:t>otstarbekas </a:t>
            </a:r>
            <a:r>
              <a:rPr lang="et-EE" dirty="0"/>
              <a:t>läbi viia esialgne testimine, mis </a:t>
            </a:r>
            <a:r>
              <a:rPr lang="et-EE" dirty="0" smtClean="0"/>
              <a:t>selgitab, </a:t>
            </a:r>
            <a:r>
              <a:rPr lang="et-EE" dirty="0"/>
              <a:t>kas on mõtet põhjalikumaid meetodeid </a:t>
            </a:r>
            <a:r>
              <a:rPr lang="et-EE" dirty="0" smtClean="0"/>
              <a:t>rakendada.</a:t>
            </a:r>
          </a:p>
          <a:p>
            <a:r>
              <a:rPr lang="et-EE" dirty="0" smtClean="0"/>
              <a:t>Need meetodid </a:t>
            </a:r>
            <a:r>
              <a:rPr lang="et-EE" dirty="0"/>
              <a:t>on tüüpiliselt kiired ja kuluefektiivsed, </a:t>
            </a:r>
            <a:r>
              <a:rPr lang="et-EE" dirty="0" smtClean="0"/>
              <a:t>aga mitte </a:t>
            </a:r>
            <a:r>
              <a:rPr lang="et-EE" dirty="0"/>
              <a:t>väga </a:t>
            </a:r>
            <a:r>
              <a:rPr lang="et-EE" dirty="0" smtClean="0"/>
              <a:t>süstemaatilised </a:t>
            </a:r>
            <a:r>
              <a:rPr lang="et-EE" dirty="0"/>
              <a:t>ja </a:t>
            </a:r>
            <a:r>
              <a:rPr lang="et-EE" dirty="0" smtClean="0"/>
              <a:t>detailsed.</a:t>
            </a:r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1298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Riskid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368000"/>
            <a:ext cx="8870040" cy="47854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Ebasoodne olukord tootmis-, äri- või muus tegevuses. Ebasoodne olukord on siis:</a:t>
            </a:r>
          </a:p>
          <a:p>
            <a:pPr lvl="1" rtl="0" hangingPunct="0"/>
            <a:r>
              <a:rPr lang="et-EE"/>
              <a:t>Jäänud saatmata tulu või kasumi</a:t>
            </a:r>
          </a:p>
          <a:p>
            <a:pPr lvl="1" rtl="0" hangingPunct="0"/>
            <a:r>
              <a:rPr lang="et-EE"/>
              <a:t>Kahjum</a:t>
            </a:r>
          </a:p>
          <a:p>
            <a:pPr lvl="1" rtl="0" hangingPunct="0"/>
            <a:r>
              <a:rPr lang="et-EE"/>
              <a:t>Tulemuste puudus</a:t>
            </a:r>
          </a:p>
          <a:p>
            <a:pPr lvl="1" rtl="0" hangingPunct="0"/>
            <a:r>
              <a:rPr lang="et-EE"/>
              <a:t>Sündmus, mis võib põhjustada kahjumi või saatmata jäänud tulu tulevikus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/>
              <a:t>Riskid üldiselt on: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547589"/>
            <a:ext cx="8870040" cy="532316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Tehnoloogilised ohud</a:t>
            </a:r>
          </a:p>
          <a:p>
            <a:pPr lvl="0"/>
            <a:r>
              <a:rPr lang="et-EE" dirty="0"/>
              <a:t>Looduslikud ohud</a:t>
            </a:r>
          </a:p>
          <a:p>
            <a:pPr lvl="0"/>
            <a:r>
              <a:rPr lang="et-EE" dirty="0"/>
              <a:t>Segatud ohud</a:t>
            </a:r>
          </a:p>
          <a:p>
            <a:pPr lvl="0"/>
            <a:r>
              <a:rPr lang="et-EE" dirty="0"/>
              <a:t>Poliitilised riskid</a:t>
            </a:r>
          </a:p>
          <a:p>
            <a:pPr lvl="0"/>
            <a:r>
              <a:rPr lang="et-EE" dirty="0"/>
              <a:t>Sotsiaalsed riskid</a:t>
            </a:r>
          </a:p>
          <a:p>
            <a:pPr lvl="0"/>
            <a:r>
              <a:rPr lang="et-EE" dirty="0"/>
              <a:t>Keskkonna riskid</a:t>
            </a:r>
          </a:p>
          <a:p>
            <a:pPr lvl="0"/>
            <a:r>
              <a:rPr lang="et-EE" dirty="0"/>
              <a:t>Kaubanduslikud riskid</a:t>
            </a:r>
          </a:p>
          <a:p>
            <a:pPr lvl="0"/>
            <a:r>
              <a:rPr lang="et-EE" dirty="0"/>
              <a:t>Riskid seotud töötaja kompetentsusega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Vale ettekujundus, et teie olete üksinda turul</a:t>
            </a:r>
          </a:p>
          <a:p>
            <a:pPr lvl="0"/>
            <a:r>
              <a:rPr lang="et-EE"/>
              <a:t>Tehnilised rikked</a:t>
            </a:r>
          </a:p>
          <a:p>
            <a:pPr lvl="0"/>
            <a:r>
              <a:rPr lang="et-EE"/>
              <a:t>Kohaletoimetamise tõrge</a:t>
            </a:r>
          </a:p>
          <a:p>
            <a:pPr lvl="0"/>
            <a:r>
              <a:rPr lang="et-EE"/>
              <a:t>Kas teie tarnija on kompetentne</a:t>
            </a:r>
          </a:p>
          <a:p>
            <a:pPr lvl="0"/>
            <a:r>
              <a:rPr lang="et-EE"/>
              <a:t>Tootel puudub kirjeldus</a:t>
            </a:r>
          </a:p>
          <a:p>
            <a:pPr lvl="0"/>
            <a:r>
              <a:rPr lang="et-EE"/>
              <a:t>Maksmine teise kontole</a:t>
            </a:r>
          </a:p>
          <a:p>
            <a:pPr lvl="0"/>
            <a:r>
              <a:rPr lang="et-EE"/>
              <a:t>Maksmine ebaõnnestus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71096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Tooted pole inimestele vajalikud</a:t>
            </a:r>
          </a:p>
          <a:p>
            <a:pPr lvl="0"/>
            <a:r>
              <a:rPr lang="et-EE"/>
              <a:t>Süsteem ei ole turvaline – keegi saab muuta toote hindu või maksmist suunata oma kontole</a:t>
            </a:r>
          </a:p>
          <a:p>
            <a:pPr lvl="0"/>
            <a:r>
              <a:rPr lang="et-EE"/>
              <a:t>Ei ava mõnedes browserites</a:t>
            </a:r>
          </a:p>
          <a:p>
            <a:pPr lvl="0"/>
            <a:r>
              <a:rPr lang="et-EE"/>
              <a:t>Toote otsing ei tööta korrektselt</a:t>
            </a:r>
          </a:p>
          <a:p>
            <a:pPr lvl="0"/>
            <a:r>
              <a:rPr lang="et-EE"/>
              <a:t>Keeruline loogika</a:t>
            </a:r>
          </a:p>
          <a:p>
            <a:pPr lvl="0"/>
            <a:r>
              <a:rPr lang="et-EE"/>
              <a:t>Ülekoormusega probleemid</a:t>
            </a:r>
          </a:p>
          <a:p>
            <a:pPr lvl="0"/>
            <a:r>
              <a:rPr lang="et-EE"/>
              <a:t>Aeglane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airbaltic.com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Maksmisega riskid</a:t>
            </a:r>
          </a:p>
          <a:p>
            <a:pPr lvl="0"/>
            <a:r>
              <a:rPr lang="et-EE"/>
              <a:t>Otsinguga riskid</a:t>
            </a:r>
          </a:p>
          <a:p>
            <a:pPr lvl="0"/>
            <a:r>
              <a:rPr lang="et-EE"/>
              <a:t>Süsteemi töökiirus</a:t>
            </a:r>
          </a:p>
          <a:p>
            <a:pPr lvl="0"/>
            <a:r>
              <a:rPr lang="et-EE"/>
              <a:t>Süsteemi töökindlus</a:t>
            </a:r>
          </a:p>
          <a:p>
            <a:pPr lvl="0"/>
            <a:r>
              <a:rPr lang="et-EE"/>
              <a:t>Õige informatsioon lennu ja kohtade kohta</a:t>
            </a:r>
          </a:p>
          <a:p>
            <a:pPr lvl="0"/>
            <a:r>
              <a:rPr lang="et-EE"/>
              <a:t>Keeruline süsteemi loogika</a:t>
            </a:r>
          </a:p>
          <a:p>
            <a:pPr lvl="0"/>
            <a:r>
              <a:rPr lang="et-EE"/>
              <a:t>Ei saa pileteid broneerida</a:t>
            </a:r>
          </a:p>
          <a:p>
            <a:pPr lvl="0"/>
            <a:r>
              <a:rPr lang="et-EE"/>
              <a:t>Kampaania korral valed hinnad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 smtClean="0"/>
              <a:t>Teised riskid</a:t>
            </a:r>
            <a:endParaRPr lang="et-EE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r>
              <a:rPr lang="et-EE" dirty="0" smtClean="0"/>
              <a:t>Google.com</a:t>
            </a:r>
          </a:p>
          <a:p>
            <a:r>
              <a:rPr lang="et-EE" dirty="0"/>
              <a:t>e</a:t>
            </a:r>
            <a:r>
              <a:rPr lang="et-EE" dirty="0" smtClean="0"/>
              <a:t>-mail</a:t>
            </a:r>
          </a:p>
          <a:p>
            <a:r>
              <a:rPr lang="et-EE" dirty="0"/>
              <a:t>o</a:t>
            </a:r>
            <a:r>
              <a:rPr lang="et-EE" dirty="0" smtClean="0"/>
              <a:t>is.ttu.ee</a:t>
            </a:r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Ajalugu	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1981 NEC (</a:t>
            </a:r>
            <a:r>
              <a:rPr lang="et-EE" dirty="0" err="1"/>
              <a:t>Nippon</a:t>
            </a:r>
            <a:r>
              <a:rPr lang="et-EE" dirty="0"/>
              <a:t> </a:t>
            </a:r>
            <a:r>
              <a:rPr lang="et-EE" dirty="0" err="1"/>
              <a:t>Electric</a:t>
            </a:r>
            <a:r>
              <a:rPr lang="et-EE" dirty="0"/>
              <a:t> Corporation) Jaapani ettevõtte, mis toodab elektroonikat, arvuteid ja telekommunikatsiooni soovis, et arendajad ja projektijuhid õpiksid teiste vigadest. NEC kirjutas valmis raamatu, kus olid esitatud vead ja nende lahendused.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olutions.wolterskluwer.com/blog/wp-content/uploads/When-in-the-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323453"/>
            <a:ext cx="9121013" cy="684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26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Riskipõhine testimine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/>
              <a:t>Riskipõhise testimise idee on testida esmalt tootega seotud kriitilisi riske. Selleks on </a:t>
            </a:r>
            <a:r>
              <a:rPr lang="et-EE" dirty="0" smtClean="0"/>
              <a:t>vaja:</a:t>
            </a:r>
          </a:p>
          <a:p>
            <a:r>
              <a:rPr lang="et-EE" dirty="0" smtClean="0"/>
              <a:t> identifitseerida riskid</a:t>
            </a:r>
          </a:p>
          <a:p>
            <a:r>
              <a:rPr lang="et-EE" dirty="0" smtClean="0"/>
              <a:t>omistada </a:t>
            </a:r>
            <a:r>
              <a:rPr lang="et-EE" dirty="0"/>
              <a:t>neile </a:t>
            </a:r>
            <a:r>
              <a:rPr lang="et-EE" dirty="0" smtClean="0"/>
              <a:t>prioriteedid</a:t>
            </a:r>
          </a:p>
          <a:p>
            <a:r>
              <a:rPr lang="et-EE" dirty="0" smtClean="0"/>
              <a:t>testida </a:t>
            </a:r>
            <a:r>
              <a:rPr lang="et-EE" dirty="0"/>
              <a:t>kõige prioriteetsemaid </a:t>
            </a:r>
            <a:r>
              <a:rPr lang="et-EE" dirty="0" smtClean="0"/>
              <a:t>riske</a:t>
            </a:r>
          </a:p>
          <a:p>
            <a:r>
              <a:rPr lang="et-EE" dirty="0" smtClean="0"/>
              <a:t>informeerida </a:t>
            </a:r>
            <a:r>
              <a:rPr lang="et-EE" dirty="0"/>
              <a:t>teisi osapooli tulemustest ning võtta vastu </a:t>
            </a:r>
            <a:r>
              <a:rPr lang="et-EE" dirty="0" smtClean="0"/>
              <a:t>otsused edasise </a:t>
            </a:r>
            <a:r>
              <a:rPr lang="et-EE" dirty="0"/>
              <a:t>kohta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09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uditagency.com.ua/images/risk2_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107429"/>
            <a:ext cx="7920880" cy="729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4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Riskipõhise testimise idee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Riskipõhise testimise tulemuste põhjal võib võtta vastu otsused riskide vähendamiseks, </a:t>
            </a:r>
            <a:r>
              <a:rPr lang="et-EE" dirty="0" smtClean="0"/>
              <a:t>aktsepteerimiseks </a:t>
            </a:r>
            <a:r>
              <a:rPr lang="et-EE" dirty="0"/>
              <a:t>või jagamiseks, tegevuse lõpetamiseks jne</a:t>
            </a:r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912" y="3851845"/>
            <a:ext cx="6694632" cy="333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Jagage gruppideks 2-3 inimest</a:t>
            </a:r>
          </a:p>
          <a:p>
            <a:pPr lvl="0"/>
            <a:r>
              <a:rPr lang="et-EE"/>
              <a:t>Võtke oma projekt, võib ka mitu. Pange riskid kirja</a:t>
            </a:r>
          </a:p>
          <a:p>
            <a:pPr lvl="0"/>
            <a:r>
              <a:rPr lang="et-EE"/>
              <a:t>Esita klassile</a:t>
            </a:r>
          </a:p>
          <a:p>
            <a:pPr lvl="0"/>
            <a:r>
              <a:rPr lang="et-EE"/>
              <a:t>Klass kommenteerib ja paneb endale kirja, mille peale ise pole tulnud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 2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Kirja pandud tudengi poolt valitud süsteemi kohta riskid</a:t>
            </a:r>
          </a:p>
          <a:p>
            <a:pPr lvl="0"/>
            <a:r>
              <a:rPr lang="et-EE"/>
              <a:t>Panna kirja 10. riskipõhilist vastuvõtuteste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51999"/>
            <a:ext cx="9071640" cy="172763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200" b="1" dirty="0"/>
              <a:t>Therac</a:t>
            </a:r>
            <a:r>
              <a:rPr lang="et-EE" sz="2600" b="1" dirty="0">
                <a:solidFill>
                  <a:srgbClr val="FFFFFF"/>
                </a:solidFill>
                <a:ea typeface="ＭＳ Ｐゴシック" pitchFamily="2"/>
              </a:rPr>
              <a:t>-</a:t>
            </a:r>
            <a:r>
              <a:rPr lang="et-EE" sz="3200" b="1" dirty="0"/>
              <a:t>25 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- 1982 aastal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6 surmajuhtumit kiirituse üledoosist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Kõige suurem </a:t>
            </a:r>
            <a:r>
              <a:rPr lang="et-EE" sz="3200" dirty="0" err="1">
                <a:effectLst>
                  <a:outerShdw dist="17961" dir="2700000">
                    <a:scrgbClr r="0" g="0" b="0"/>
                  </a:outerShdw>
                </a:effectLst>
              </a:rPr>
              <a:t>bugi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 arvuti kasutamisel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36" y="2051645"/>
            <a:ext cx="6840760" cy="506589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23920"/>
            <a:ext cx="9071640" cy="14173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Mars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Climate</a:t>
            </a: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Orbiter</a:t>
            </a: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 - 08.09.1999 aastal</a:t>
            </a:r>
            <a:br>
              <a:rPr lang="et-EE" sz="3200" dirty="0">
                <a:solidFill>
                  <a:schemeClr val="tx1"/>
                </a:solidFill>
                <a:ea typeface="ＭＳ Ｐゴシック" pitchFamily="2"/>
              </a:rPr>
            </a:b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Ameerikas ja </a:t>
            </a:r>
            <a:r>
              <a:rPr lang="et-EE" sz="3200" dirty="0" smtClean="0">
                <a:solidFill>
                  <a:schemeClr val="tx1"/>
                </a:solidFill>
                <a:ea typeface="ＭＳ Ｐゴシック" pitchFamily="2"/>
              </a:rPr>
              <a:t>Euroopas on </a:t>
            </a: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erinev mõõtühikute süsteem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6161" y="1768679"/>
            <a:ext cx="7050535" cy="5323526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187200"/>
            <a:ext cx="9071640" cy="24274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et-EE" sz="3200" b="1" dirty="0"/>
              <a:t>Genesis </a:t>
            </a:r>
            <a:r>
              <a:rPr lang="et-EE" sz="3200" b="1" dirty="0" err="1"/>
              <a:t>Space</a:t>
            </a:r>
            <a:r>
              <a:rPr lang="et-EE" sz="3200" b="1" dirty="0"/>
              <a:t> </a:t>
            </a:r>
            <a:r>
              <a:rPr lang="et-EE" sz="3200" b="1" dirty="0" err="1"/>
              <a:t>Capsule</a:t>
            </a:r>
            <a:r>
              <a:rPr lang="et-EE" sz="2800" dirty="0"/>
              <a:t/>
            </a:r>
            <a:br>
              <a:rPr lang="et-EE" sz="2800" dirty="0"/>
            </a:br>
            <a:r>
              <a:rPr lang="et-EE" sz="2800" dirty="0"/>
              <a:t>2001 oli ära saadetud 2004 põrkas kokku maapinnaga. Miks? </a:t>
            </a:r>
            <a:br>
              <a:rPr lang="et-EE" sz="2800" dirty="0"/>
            </a:br>
            <a:r>
              <a:rPr lang="et-EE" sz="2800" dirty="0"/>
              <a:t>Aeglustusandurid, kiirendusmõõturid - kõik olid paigaldatud tagurpidi. Autopiloot ei saanud aru, et ta oli tabanud atmosfäär ja tema ette jõudis maapind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2767819"/>
            <a:ext cx="7848664" cy="4504181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Mõisted: Testimine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Kitsamas mõttes </a:t>
            </a:r>
            <a:r>
              <a:rPr lang="et-EE" dirty="0" smtClean="0"/>
              <a:t>on testimine </a:t>
            </a:r>
            <a:r>
              <a:rPr lang="et-EE" dirty="0"/>
              <a:t>tarkvara täitmine / </a:t>
            </a:r>
            <a:r>
              <a:rPr lang="et-EE" dirty="0" smtClean="0"/>
              <a:t>käivitamine kontrollimaks, kas </a:t>
            </a:r>
            <a:r>
              <a:rPr lang="et-EE" dirty="0"/>
              <a:t>ta vastab ettenähtud nõuetele ning </a:t>
            </a:r>
            <a:r>
              <a:rPr lang="et-EE" dirty="0" smtClean="0"/>
              <a:t>leidmaks vigu</a:t>
            </a:r>
          </a:p>
          <a:p>
            <a:endParaRPr lang="et-EE" dirty="0" smtClean="0"/>
          </a:p>
          <a:p>
            <a:r>
              <a:rPr lang="et-EE" dirty="0"/>
              <a:t>Laiemas mõttes on testimine tarkvara analüüsi protsess eesmärgiga leida erinevusi </a:t>
            </a:r>
            <a:r>
              <a:rPr lang="et-EE" dirty="0" smtClean="0"/>
              <a:t>olemasolevate ja nõutud </a:t>
            </a:r>
            <a:r>
              <a:rPr lang="et-EE" dirty="0"/>
              <a:t>tingimuste vahel ning hinnata tarkvara </a:t>
            </a:r>
            <a:r>
              <a:rPr lang="et-EE" dirty="0" smtClean="0"/>
              <a:t>omadusi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227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Kokkuvõtteks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Testimist võib laias mõttes määratleda </a:t>
            </a:r>
            <a:r>
              <a:rPr lang="et-EE" dirty="0" smtClean="0"/>
              <a:t>ka </a:t>
            </a:r>
            <a:r>
              <a:rPr lang="et-EE" dirty="0"/>
              <a:t>kui kõikidest elutsükli tegevustest (nii </a:t>
            </a:r>
            <a:r>
              <a:rPr lang="et-EE" b="1" dirty="0"/>
              <a:t>staatilistest</a:t>
            </a:r>
            <a:r>
              <a:rPr lang="et-EE" dirty="0"/>
              <a:t> kui ka </a:t>
            </a:r>
            <a:r>
              <a:rPr lang="et-EE" b="1" dirty="0" smtClean="0"/>
              <a:t>dünaamilistest</a:t>
            </a:r>
            <a:r>
              <a:rPr lang="et-EE" dirty="0" smtClean="0"/>
              <a:t>) </a:t>
            </a:r>
            <a:r>
              <a:rPr lang="et-EE" dirty="0"/>
              <a:t>koosnevat protsessi, </a:t>
            </a:r>
            <a:r>
              <a:rPr lang="et-EE" dirty="0" smtClean="0"/>
              <a:t>mis </a:t>
            </a:r>
            <a:r>
              <a:rPr lang="et-EE" dirty="0"/>
              <a:t>puudutab tarkvara ja sellega seotud toodete </a:t>
            </a:r>
            <a:r>
              <a:rPr lang="et-EE" dirty="0" smtClean="0"/>
              <a:t>planeerimist</a:t>
            </a:r>
            <a:r>
              <a:rPr lang="et-EE" dirty="0"/>
              <a:t>, ettevalmistust ja hindamist ning </a:t>
            </a:r>
            <a:r>
              <a:rPr lang="et-EE" dirty="0" smtClean="0"/>
              <a:t>mille </a:t>
            </a:r>
            <a:r>
              <a:rPr lang="et-EE" dirty="0"/>
              <a:t>eesmärk on kindlaks teha toodete vastavus spetsifitseeritud nõuetele, näidata et nad vastavad </a:t>
            </a:r>
            <a:r>
              <a:rPr lang="et-EE" dirty="0" smtClean="0"/>
              <a:t>eesmärgile </a:t>
            </a:r>
            <a:r>
              <a:rPr lang="et-EE" dirty="0"/>
              <a:t>ning leida </a:t>
            </a:r>
            <a:r>
              <a:rPr lang="et-EE" dirty="0" smtClean="0"/>
              <a:t>defekte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6831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Mõisted: Testjuht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Testjuht</a:t>
            </a:r>
            <a:r>
              <a:rPr lang="et-EE" dirty="0"/>
              <a:t> (test </a:t>
            </a:r>
            <a:r>
              <a:rPr lang="et-EE" dirty="0" err="1"/>
              <a:t>case</a:t>
            </a:r>
            <a:r>
              <a:rPr lang="et-EE" dirty="0"/>
              <a:t>) on lihtsaimal juhul </a:t>
            </a:r>
            <a:r>
              <a:rPr lang="et-EE" dirty="0" smtClean="0"/>
              <a:t>komplekt sisendandmeid, </a:t>
            </a:r>
            <a:r>
              <a:rPr lang="et-EE" dirty="0"/>
              <a:t>täitmise tingimusi ning </a:t>
            </a:r>
            <a:r>
              <a:rPr lang="et-EE" dirty="0" smtClean="0"/>
              <a:t>sisendandmetele vastavaid oodatavaid väljundandmeid</a:t>
            </a:r>
            <a:endParaRPr lang="et-EE" dirty="0"/>
          </a:p>
          <a:p>
            <a:r>
              <a:rPr lang="et-EE" dirty="0"/>
              <a:t>Testide sisendid püütakse leida nii, et </a:t>
            </a:r>
            <a:r>
              <a:rPr lang="et-EE" dirty="0" smtClean="0"/>
              <a:t>suurendada </a:t>
            </a:r>
            <a:r>
              <a:rPr lang="et-EE" dirty="0"/>
              <a:t>vigade leidmise tõenäosust ja minimeerida testide mahtu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6201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</a:t>
            </a:r>
            <a:r>
              <a:rPr lang="et-EE" dirty="0" err="1" smtClean="0"/>
              <a:t>äide</a:t>
            </a:r>
            <a:r>
              <a:rPr lang="et-EE" dirty="0" smtClean="0"/>
              <a:t> projektist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/>
              <a:t>Iga test peab sisaldama minimaalselt: </a:t>
            </a:r>
            <a:endParaRPr lang="et-EE" dirty="0" smtClean="0"/>
          </a:p>
          <a:p>
            <a:pPr marL="108000" indent="0">
              <a:buNone/>
            </a:pPr>
            <a:r>
              <a:rPr lang="et-EE" dirty="0" smtClean="0"/>
              <a:t>Testi identifikaatorit</a:t>
            </a:r>
            <a:br>
              <a:rPr lang="et-EE" dirty="0" smtClean="0"/>
            </a:br>
            <a:r>
              <a:rPr lang="et-EE" dirty="0" smtClean="0"/>
              <a:t>Viidet testitavale </a:t>
            </a:r>
            <a:r>
              <a:rPr lang="et-EE" dirty="0"/>
              <a:t>nõudele (nt </a:t>
            </a:r>
            <a:r>
              <a:rPr lang="et-EE" dirty="0" smtClean="0"/>
              <a:t>identifikaator)</a:t>
            </a:r>
            <a:br>
              <a:rPr lang="et-EE" dirty="0" smtClean="0"/>
            </a:br>
            <a:r>
              <a:rPr lang="et-EE" dirty="0" smtClean="0"/>
              <a:t>Viidet riskile (nt </a:t>
            </a:r>
            <a:r>
              <a:rPr lang="et-EE" dirty="0"/>
              <a:t>identifikaator</a:t>
            </a:r>
            <a:r>
              <a:rPr lang="et-EE" dirty="0" smtClean="0"/>
              <a:t>)</a:t>
            </a:r>
            <a:br>
              <a:rPr lang="et-EE" dirty="0" smtClean="0"/>
            </a:br>
            <a:r>
              <a:rPr lang="et-EE" dirty="0" smtClean="0"/>
              <a:t>Sisendi </a:t>
            </a:r>
            <a:r>
              <a:rPr lang="et-EE" dirty="0"/>
              <a:t>ja </a:t>
            </a:r>
            <a:r>
              <a:rPr lang="et-EE" dirty="0" smtClean="0"/>
              <a:t>oodatava </a:t>
            </a:r>
            <a:r>
              <a:rPr lang="et-EE" dirty="0"/>
              <a:t>väljundi </a:t>
            </a:r>
            <a:r>
              <a:rPr lang="et-EE" dirty="0" smtClean="0"/>
              <a:t>kirjeldusi</a:t>
            </a:r>
            <a:br>
              <a:rPr lang="et-EE" dirty="0" smtClean="0"/>
            </a:br>
            <a:r>
              <a:rPr lang="et-EE" dirty="0" smtClean="0"/>
              <a:t>Vajadusel </a:t>
            </a:r>
            <a:r>
              <a:rPr lang="et-EE" dirty="0"/>
              <a:t>kirjeldatakse testi sammud. </a:t>
            </a:r>
            <a:endParaRPr lang="et-EE" dirty="0" smtClean="0"/>
          </a:p>
          <a:p>
            <a:pPr marL="108000" indent="0">
              <a:buNone/>
            </a:pPr>
            <a:r>
              <a:rPr lang="et-EE" dirty="0" smtClean="0"/>
              <a:t>Oodatud </a:t>
            </a:r>
            <a:r>
              <a:rPr lang="et-EE" dirty="0"/>
              <a:t>väljundid saadakse ülesande püstitusest, mitte programmist.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078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499</Words>
  <Application>Microsoft Office PowerPoint</Application>
  <PresentationFormat>Custom</PresentationFormat>
  <Paragraphs>84</Paragraphs>
  <Slides>25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Microsoft YaHei</vt:lpstr>
      <vt:lpstr>ＭＳ Ｐゴシック</vt:lpstr>
      <vt:lpstr>Arial</vt:lpstr>
      <vt:lpstr>Calibri</vt:lpstr>
      <vt:lpstr>Lucida Sans Unicode</vt:lpstr>
      <vt:lpstr>Mangal</vt:lpstr>
      <vt:lpstr>StarSymbol</vt:lpstr>
      <vt:lpstr>Tahoma</vt:lpstr>
      <vt:lpstr>Times New Roman</vt:lpstr>
      <vt:lpstr>Default</vt:lpstr>
      <vt:lpstr>Tarkvara kvaliteet ja standardid</vt:lpstr>
      <vt:lpstr>Ajalugu </vt:lpstr>
      <vt:lpstr>Therac-25 - 1982 aastal 6 surmajuhtumit kiirituse üledoosist Kõige suurem bugi arvuti kasutamisel</vt:lpstr>
      <vt:lpstr>Mars Climate Orbiter - 08.09.1999 aastal Ameerikas ja Euroopas on erinev mõõtühikute süsteem</vt:lpstr>
      <vt:lpstr>Genesis Space Capsule 2001 oli ära saadetud 2004 põrkas kokku maapinnaga. Miks?  Aeglustusandurid, kiirendusmõõturid - kõik olid paigaldatud tagurpidi. Autopiloot ei saanud aru, et ta oli tabanud atmosfäär ja tema ette jõudis maapind</vt:lpstr>
      <vt:lpstr>Mõisted: Testimine</vt:lpstr>
      <vt:lpstr>Kokkuvõtteks</vt:lpstr>
      <vt:lpstr>Mõisted: Testjuht</vt:lpstr>
      <vt:lpstr>Näide projektist</vt:lpstr>
      <vt:lpstr>PowerPoint Presentation</vt:lpstr>
      <vt:lpstr>PowerPoint Presentation</vt:lpstr>
      <vt:lpstr>PowerPoint Presentation</vt:lpstr>
      <vt:lpstr>Testimis meetodid</vt:lpstr>
      <vt:lpstr>Riskid</vt:lpstr>
      <vt:lpstr>Riskid üldiselt on:</vt:lpstr>
      <vt:lpstr>Interneti pood</vt:lpstr>
      <vt:lpstr>Interneti pood</vt:lpstr>
      <vt:lpstr>airbaltic.com</vt:lpstr>
      <vt:lpstr>Teised riskid</vt:lpstr>
      <vt:lpstr>PowerPoint Presentation</vt:lpstr>
      <vt:lpstr>Riskipõhine testimine</vt:lpstr>
      <vt:lpstr>PowerPoint Presentation</vt:lpstr>
      <vt:lpstr>Riskipõhise testimise idee</vt:lpstr>
      <vt:lpstr>Ülesanne</vt:lpstr>
      <vt:lpstr>Ülesanne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Tarkvara tehnika ja standardid</dc:title>
  <dc:creator>Jekaterina Ivask</dc:creator>
  <cp:lastModifiedBy>Jekaterina Ivask</cp:lastModifiedBy>
  <cp:revision>64</cp:revision>
  <dcterms:created xsi:type="dcterms:W3CDTF">2013-10-03T09:08:09Z</dcterms:created>
  <dcterms:modified xsi:type="dcterms:W3CDTF">2015-09-30T08:40:29Z</dcterms:modified>
</cp:coreProperties>
</file>