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56" r:id="rId2"/>
    <p:sldId id="257" r:id="rId3"/>
    <p:sldId id="258" r:id="rId4"/>
    <p:sldId id="259" r:id="rId5"/>
    <p:sldId id="260" r:id="rId6"/>
    <p:sldId id="271" r:id="rId7"/>
    <p:sldId id="272" r:id="rId8"/>
    <p:sldId id="273" r:id="rId9"/>
    <p:sldId id="274" r:id="rId10"/>
    <p:sldId id="275" r:id="rId11"/>
    <p:sldId id="276" r:id="rId12"/>
    <p:sldId id="277" r:id="rId13"/>
    <p:sldId id="278" r:id="rId14"/>
    <p:sldId id="261" r:id="rId15"/>
    <p:sldId id="262" r:id="rId16"/>
    <p:sldId id="263" r:id="rId17"/>
    <p:sldId id="264" r:id="rId18"/>
    <p:sldId id="265" r:id="rId19"/>
    <p:sldId id="266" r:id="rId20"/>
    <p:sldId id="282" r:id="rId21"/>
    <p:sldId id="279" r:id="rId22"/>
    <p:sldId id="281" r:id="rId23"/>
    <p:sldId id="280" r:id="rId24"/>
    <p:sldId id="269" r:id="rId25"/>
    <p:sldId id="270" r:id="rId26"/>
  </p:sldIdLst>
  <p:sldSz cx="10080625" cy="7559675"/>
  <p:notesSz cx="7559675" cy="10691813"/>
  <p:defaultTextStyle>
    <a:defPPr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>
          <p15:clr>
            <a:srgbClr val="A4A3A4"/>
          </p15:clr>
        </p15:guide>
        <p15:guide id="2" pos="317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1116" y="78"/>
      </p:cViewPr>
      <p:guideLst>
        <p:guide orient="horz" pos="2381"/>
        <p:guide pos="317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et-EE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3" name="Date Placeholder 2"/>
          <p:cNvSpPr txBox="1">
            <a:spLocks noGrp="1"/>
          </p:cNvSpPr>
          <p:nvPr>
            <p:ph type="dt" sz="quarter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/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et-EE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4" name="Footer Placeholder 3"/>
          <p:cNvSpPr txBox="1">
            <a:spLocks noGrp="1"/>
          </p:cNvSpPr>
          <p:nvPr>
            <p:ph type="ftr" sz="quarter" idx="2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et-EE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5" name="Slide Number Placeholder 4"/>
          <p:cNvSpPr txBox="1">
            <a:spLocks noGrp="1"/>
          </p:cNvSpPr>
          <p:nvPr>
            <p:ph type="sldNum" sz="quarter" idx="3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0"/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8205FF02-77C0-4948-929E-B01595543D56}" type="slidenum">
              <a:t>‹#›</a:t>
            </a:fld>
            <a:endParaRPr lang="et-EE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41711157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>
          <a:xfrm>
            <a:off x="1107000" y="812520"/>
            <a:ext cx="5345280" cy="4008959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3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endParaRPr lang="et-EE"/>
          </a:p>
        </p:txBody>
      </p:sp>
      <p:sp>
        <p:nvSpPr>
          <p:cNvPr id="4" name="Header Placeholder 3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rtl="0" hangingPunct="0">
              <a:buNone/>
              <a:tabLst/>
              <a:defRPr lang="et-EE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et-EE"/>
          </a:p>
        </p:txBody>
      </p:sp>
      <p:sp>
        <p:nvSpPr>
          <p:cNvPr id="5" name="Date Placeholder 4"/>
          <p:cNvSpPr txBox="1">
            <a:spLocks noGrp="1"/>
          </p:cNvSpPr>
          <p:nvPr>
            <p:ph type="dt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algn="r" rtl="0" hangingPunct="0">
              <a:buNone/>
              <a:tabLst/>
              <a:defRPr lang="et-EE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et-EE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4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/>
          <a:lstStyle>
            <a:lvl1pPr lvl="0" rtl="0" hangingPunct="0">
              <a:buNone/>
              <a:tabLst/>
              <a:defRPr lang="et-EE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et-EE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/>
          <a:lstStyle>
            <a:lvl1pPr lvl="0" algn="r" rtl="0" hangingPunct="0">
              <a:buNone/>
              <a:tabLst/>
              <a:defRPr lang="et-EE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D75573DD-626C-4576-90D0-665B46A1E535}" type="slidenum"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8452568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6000" marR="0" indent="-216000" rtl="0" hangingPunct="0">
      <a:tabLst/>
      <a:defRPr lang="et-EE" sz="2000" b="0" i="0" u="none" strike="noStrike" kern="1200">
        <a:ln>
          <a:noFill/>
        </a:ln>
        <a:latin typeface="Arial" pitchFamily="18"/>
        <a:ea typeface="Microsoft YaHei" pitchFamily="2"/>
        <a:cs typeface="Mangal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41297179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174169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25131213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64736886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8145292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41457159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40180252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7749793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0910004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3320620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1673490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94761127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7593420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0E602820-72CF-4A91-B367-8C8A5C81556A}" type="slidenum"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9474628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E33CA321-2BB8-4041-B66B-C97B4CF9A1A5}" type="slidenum"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845113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8850" y="301625"/>
            <a:ext cx="22669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3212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6DAB61F-609B-41A2-B375-9735E28BFD89}" type="slidenum"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233540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F52DA54-9050-4EE3-AEF7-879F7A7E3CAB}" type="slidenum"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9490313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720DEBC9-1257-4E9C-AB14-FCCF03778A96}" type="slidenum"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8820902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359275" cy="4384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768475"/>
            <a:ext cx="4359275" cy="4384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E23999F-77A4-41A2-8895-55A49B8E9C5F}" type="slidenum"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963374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t-E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t-E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13A0AEEF-C875-4D14-AC2A-44C67F5EE8F8}" type="slidenum"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6167731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t-E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t-E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6330474-7785-4855-8728-6FF5528901B8}" type="slidenum"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540276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t-E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t-E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4EB235CB-7B15-4BFC-910E-394A758B6411}" type="slidenum"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5106140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F8BDF1A-EC80-490A-8BC4-45B6F5A3A03F}" type="slidenum"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74535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16F842E-D3A3-4102-AC37-0B0C5E0EA2CA}" type="slidenum"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41688312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 txBox="1">
            <a:spLocks noGrp="1"/>
          </p:cNvSpPr>
          <p:nvPr>
            <p:ph type="title"/>
          </p:nvPr>
        </p:nvSpPr>
        <p:spPr>
          <a:xfrm>
            <a:off x="503999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et-EE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503999" y="1769040"/>
            <a:ext cx="8870040" cy="4384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t-EE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t-EE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et-EE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et-EE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et-E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t-E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t-E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t-E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t-E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t-E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2"/>
          </p:nvPr>
        </p:nvSpPr>
        <p:spPr>
          <a:xfrm>
            <a:off x="503999" y="688716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rtl="0" hangingPunct="0">
              <a:buNone/>
              <a:tabLst/>
              <a:defRPr lang="et-EE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et-EE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3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algn="ctr" rtl="0" hangingPunct="0">
              <a:buNone/>
              <a:tabLst/>
              <a:defRPr lang="et-EE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et-EE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4"/>
          </p:nvPr>
        </p:nvSpPr>
        <p:spPr>
          <a:xfrm>
            <a:off x="7227360" y="688716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algn="r" rtl="0" hangingPunct="0">
              <a:buNone/>
              <a:tabLst/>
              <a:defRPr lang="et-EE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679F95CD-C7F2-413C-A9B9-AF661037BC6C}" type="slidenum">
              <a:t>‹#›</a:t>
            </a:fld>
            <a:endParaRPr lang="et-E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algn="ctr" rtl="0" hangingPunct="0">
        <a:tabLst/>
        <a:defRPr lang="et-EE" sz="4400" b="0" i="0" u="none" strike="noStrike" kern="1200">
          <a:ln>
            <a:noFill/>
          </a:ln>
          <a:latin typeface="Arial" pitchFamily="18"/>
          <a:ea typeface="Microsoft YaHei" pitchFamily="2"/>
          <a:cs typeface="Mangal" pitchFamily="2"/>
        </a:defRPr>
      </a:lvl1pPr>
    </p:titleStyle>
    <p:bodyStyle>
      <a:lvl1pPr rtl="0" hangingPunct="0">
        <a:spcBef>
          <a:spcPts val="0"/>
        </a:spcBef>
        <a:spcAft>
          <a:spcPts val="1417"/>
        </a:spcAft>
        <a:tabLst/>
        <a:defRPr lang="et-EE" sz="3200" b="0" i="0" u="none" strike="noStrike" kern="1200">
          <a:ln>
            <a:noFill/>
          </a:ln>
          <a:latin typeface="Arial" pitchFamily="18"/>
          <a:ea typeface="Microsoft YaHei" pitchFamily="2"/>
          <a:cs typeface="Mangal" pitchFamily="2"/>
        </a:defRPr>
      </a:lvl1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t-EE" dirty="0"/>
              <a:t>Tarkvara </a:t>
            </a:r>
            <a:r>
              <a:rPr lang="et-EE" dirty="0" smtClean="0"/>
              <a:t>kvaliteet ja </a:t>
            </a:r>
            <a:r>
              <a:rPr lang="et-EE" dirty="0"/>
              <a:t>standardid</a:t>
            </a:r>
          </a:p>
        </p:txBody>
      </p:sp>
      <p:sp>
        <p:nvSpPr>
          <p:cNvPr id="3" name="Subtitle 2"/>
          <p:cNvSpPr txBox="1">
            <a:spLocks noGrp="1"/>
          </p:cNvSpPr>
          <p:nvPr>
            <p:ph type="subTitle" idx="4294967295"/>
          </p:nvPr>
        </p:nvSpPr>
        <p:spPr>
          <a:xfrm>
            <a:off x="503999" y="1769040"/>
            <a:ext cx="8870040" cy="4384440"/>
          </a:xfrm>
        </p:spPr>
        <p:txBody>
          <a:bodyPr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lvl="0" indent="0" algn="ctr">
              <a:buNone/>
            </a:pPr>
            <a:r>
              <a:rPr lang="et-EE" dirty="0"/>
              <a:t>Testimine</a:t>
            </a:r>
          </a:p>
          <a:p>
            <a:pPr marL="0" lvl="0" indent="0" algn="ctr">
              <a:buNone/>
            </a:pPr>
            <a:r>
              <a:rPr lang="et-EE" dirty="0"/>
              <a:t>Harjutus </a:t>
            </a:r>
            <a:r>
              <a:rPr lang="et-EE" dirty="0"/>
              <a:t>5</a:t>
            </a:r>
            <a:r>
              <a:rPr lang="et-EE" dirty="0" smtClean="0"/>
              <a:t>.</a:t>
            </a:r>
            <a:endParaRPr lang="et-EE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software-quality-assurance.de/articles/tests/TestCase_new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88" y="-1"/>
            <a:ext cx="10044637" cy="7559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2324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api.ning.com/files/0*Jv3Xuec0AnPAgxXSYxDqLv8fOPufdNF73hmehxqTfHj6VHZdYHm6rNj9HY83q4Ic7CQYPwr1EpE1uBRgvjbG5Tpb1uPSen/TC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51445"/>
            <a:ext cx="10038301" cy="70035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541859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qcboss.com/blog/wp-content/uploads/2009/01/test.bm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784" y="94879"/>
            <a:ext cx="9478201" cy="74647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286865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buNone/>
            </a:pPr>
            <a:r>
              <a:rPr lang="et-EE" dirty="0" smtClean="0"/>
              <a:t>Testimis meetodid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/>
              <a:t>Enne kui hakata </a:t>
            </a:r>
            <a:r>
              <a:rPr lang="et-EE" dirty="0" smtClean="0"/>
              <a:t>spetsifikatsiooni - või </a:t>
            </a:r>
            <a:r>
              <a:rPr lang="et-EE" dirty="0"/>
              <a:t>programmipõhiselt süstemaatiliselt testima, võib olla </a:t>
            </a:r>
            <a:r>
              <a:rPr lang="et-EE" dirty="0" smtClean="0"/>
              <a:t>otstarbekas </a:t>
            </a:r>
            <a:r>
              <a:rPr lang="et-EE" dirty="0"/>
              <a:t>läbi viia esialgne testimine, mis </a:t>
            </a:r>
            <a:r>
              <a:rPr lang="et-EE" dirty="0" smtClean="0"/>
              <a:t>selgitab, </a:t>
            </a:r>
            <a:r>
              <a:rPr lang="et-EE" dirty="0"/>
              <a:t>kas on mõtet põhjalikumaid meetodeid </a:t>
            </a:r>
            <a:r>
              <a:rPr lang="et-EE" dirty="0" smtClean="0"/>
              <a:t>rakendada.</a:t>
            </a:r>
          </a:p>
          <a:p>
            <a:r>
              <a:rPr lang="et-EE" dirty="0" smtClean="0"/>
              <a:t>Need meetodid </a:t>
            </a:r>
            <a:r>
              <a:rPr lang="et-EE" dirty="0"/>
              <a:t>on tüüpiliselt kiired ja kuluefektiivsed, </a:t>
            </a:r>
            <a:r>
              <a:rPr lang="et-EE" dirty="0" smtClean="0"/>
              <a:t>aga mitte </a:t>
            </a:r>
            <a:r>
              <a:rPr lang="et-EE" dirty="0"/>
              <a:t>väga </a:t>
            </a:r>
            <a:r>
              <a:rPr lang="et-EE" dirty="0" smtClean="0"/>
              <a:t>süstemaatilised </a:t>
            </a:r>
            <a:r>
              <a:rPr lang="et-EE" dirty="0"/>
              <a:t>ja </a:t>
            </a:r>
            <a:r>
              <a:rPr lang="et-EE" dirty="0" smtClean="0"/>
              <a:t>detailsed.</a:t>
            </a:r>
            <a:endParaRPr lang="et-EE" dirty="0"/>
          </a:p>
          <a:p>
            <a:endParaRPr lang="et-EE" dirty="0"/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2129890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503999" y="301320"/>
            <a:ext cx="9071640" cy="778680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t-EE"/>
              <a:t>Riskid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503999" y="1368000"/>
            <a:ext cx="8870040" cy="4785480"/>
          </a:xfrm>
        </p:spPr>
        <p:txBody>
          <a:bodyPr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t-EE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t-EE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et-EE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et-EE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et-E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t-E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t-E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t-E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t-E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t-E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lvl="0"/>
            <a:r>
              <a:rPr lang="et-EE"/>
              <a:t>Ebasoodne olukord tootmis-, äri- või muus tegevuses. Ebasoodne olukord on siis:</a:t>
            </a:r>
          </a:p>
          <a:p>
            <a:pPr lvl="1" rtl="0" hangingPunct="0"/>
            <a:r>
              <a:rPr lang="et-EE"/>
              <a:t>Jäänud saatmata tulu või kasumi</a:t>
            </a:r>
          </a:p>
          <a:p>
            <a:pPr lvl="1" rtl="0" hangingPunct="0"/>
            <a:r>
              <a:rPr lang="et-EE"/>
              <a:t>Kahjum</a:t>
            </a:r>
          </a:p>
          <a:p>
            <a:pPr lvl="1" rtl="0" hangingPunct="0"/>
            <a:r>
              <a:rPr lang="et-EE"/>
              <a:t>Tulemuste puudus</a:t>
            </a:r>
          </a:p>
          <a:p>
            <a:pPr lvl="1" rtl="0" hangingPunct="0"/>
            <a:r>
              <a:rPr lang="et-EE"/>
              <a:t>Sündmus, mis võib põhjustada kahjumi või saatmata jäänud tulu tulevikus</a:t>
            </a:r>
          </a:p>
          <a:p>
            <a:pPr lvl="0"/>
            <a:endParaRPr lang="et-E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t-EE" dirty="0"/>
              <a:t>Riskid üldiselt on: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503999" y="1547589"/>
            <a:ext cx="8870040" cy="5323165"/>
          </a:xfrm>
        </p:spPr>
        <p:txBody>
          <a:bodyPr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t-EE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t-EE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et-EE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et-EE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et-E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t-E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t-E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t-E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t-E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t-E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lvl="0"/>
            <a:r>
              <a:rPr lang="et-EE" dirty="0"/>
              <a:t>Tehnoloogilised ohud</a:t>
            </a:r>
          </a:p>
          <a:p>
            <a:pPr lvl="0"/>
            <a:r>
              <a:rPr lang="et-EE" dirty="0"/>
              <a:t>Looduslikud ohud</a:t>
            </a:r>
          </a:p>
          <a:p>
            <a:pPr lvl="0"/>
            <a:r>
              <a:rPr lang="et-EE" dirty="0"/>
              <a:t>Segatud ohud</a:t>
            </a:r>
          </a:p>
          <a:p>
            <a:pPr lvl="0"/>
            <a:r>
              <a:rPr lang="et-EE" dirty="0"/>
              <a:t>Poliitilised riskid</a:t>
            </a:r>
          </a:p>
          <a:p>
            <a:pPr lvl="0"/>
            <a:r>
              <a:rPr lang="et-EE" dirty="0"/>
              <a:t>Sotsiaalsed riskid</a:t>
            </a:r>
          </a:p>
          <a:p>
            <a:pPr lvl="0"/>
            <a:r>
              <a:rPr lang="et-EE" dirty="0"/>
              <a:t>Keskkonna riskid</a:t>
            </a:r>
          </a:p>
          <a:p>
            <a:pPr lvl="0"/>
            <a:r>
              <a:rPr lang="et-EE" dirty="0"/>
              <a:t>Kaubanduslikud riskid</a:t>
            </a:r>
          </a:p>
          <a:p>
            <a:pPr lvl="0"/>
            <a:r>
              <a:rPr lang="et-EE" dirty="0"/>
              <a:t>Riskid seotud töötaja kompetentsusega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t-EE"/>
              <a:t>Interneti pood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t-EE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t-EE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et-EE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et-EE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et-E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t-E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t-E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t-E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t-E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t-E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lvl="0"/>
            <a:r>
              <a:rPr lang="et-EE"/>
              <a:t>Vale ettekujundus, et teie olete üksinda turul</a:t>
            </a:r>
          </a:p>
          <a:p>
            <a:pPr lvl="0"/>
            <a:r>
              <a:rPr lang="et-EE"/>
              <a:t>Tehnilised rikked</a:t>
            </a:r>
          </a:p>
          <a:p>
            <a:pPr lvl="0"/>
            <a:r>
              <a:rPr lang="et-EE"/>
              <a:t>Kohaletoimetamise tõrge</a:t>
            </a:r>
          </a:p>
          <a:p>
            <a:pPr lvl="0"/>
            <a:r>
              <a:rPr lang="et-EE"/>
              <a:t>Kas teie tarnija on kompetentne</a:t>
            </a:r>
          </a:p>
          <a:p>
            <a:pPr lvl="0"/>
            <a:r>
              <a:rPr lang="et-EE"/>
              <a:t>Tootel puudub kirjeldus</a:t>
            </a:r>
          </a:p>
          <a:p>
            <a:pPr lvl="0"/>
            <a:r>
              <a:rPr lang="et-EE"/>
              <a:t>Maksmine teise kontole</a:t>
            </a:r>
          </a:p>
          <a:p>
            <a:pPr lvl="0"/>
            <a:r>
              <a:rPr lang="et-EE"/>
              <a:t>Maksmine ebaõnnestus</a:t>
            </a:r>
          </a:p>
          <a:p>
            <a:pPr lvl="0"/>
            <a:endParaRPr lang="et-E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t-EE"/>
              <a:t>Interneti pood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503999" y="1769040"/>
            <a:ext cx="8870040" cy="4710960"/>
          </a:xfrm>
        </p:spPr>
        <p:txBody>
          <a:bodyPr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t-EE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t-EE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et-EE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et-EE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et-E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t-E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t-E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t-E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t-E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t-E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lvl="0"/>
            <a:r>
              <a:rPr lang="et-EE"/>
              <a:t>Tooted pole inimestele vajalikud</a:t>
            </a:r>
          </a:p>
          <a:p>
            <a:pPr lvl="0"/>
            <a:r>
              <a:rPr lang="et-EE"/>
              <a:t>Süsteem ei ole turvaline – keegi saab muuta toote hindu või maksmist suunata oma kontole</a:t>
            </a:r>
          </a:p>
          <a:p>
            <a:pPr lvl="0"/>
            <a:r>
              <a:rPr lang="et-EE"/>
              <a:t>Ei ava mõnedes browserites</a:t>
            </a:r>
          </a:p>
          <a:p>
            <a:pPr lvl="0"/>
            <a:r>
              <a:rPr lang="et-EE"/>
              <a:t>Toote otsing ei tööta korrektselt</a:t>
            </a:r>
          </a:p>
          <a:p>
            <a:pPr lvl="0"/>
            <a:r>
              <a:rPr lang="et-EE"/>
              <a:t>Keeruline loogika</a:t>
            </a:r>
          </a:p>
          <a:p>
            <a:pPr lvl="0"/>
            <a:r>
              <a:rPr lang="et-EE"/>
              <a:t>Ülekoormusega probleemid</a:t>
            </a:r>
          </a:p>
          <a:p>
            <a:pPr lvl="0"/>
            <a:r>
              <a:rPr lang="et-EE"/>
              <a:t>Aeglane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t-EE"/>
              <a:t>airbaltic.com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t-EE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t-EE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et-EE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et-EE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et-E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t-E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t-E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t-E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t-E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t-E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lvl="0"/>
            <a:r>
              <a:rPr lang="et-EE"/>
              <a:t>Maksmisega riskid</a:t>
            </a:r>
          </a:p>
          <a:p>
            <a:pPr lvl="0"/>
            <a:r>
              <a:rPr lang="et-EE"/>
              <a:t>Otsinguga riskid</a:t>
            </a:r>
          </a:p>
          <a:p>
            <a:pPr lvl="0"/>
            <a:r>
              <a:rPr lang="et-EE"/>
              <a:t>Süsteemi töökiirus</a:t>
            </a:r>
          </a:p>
          <a:p>
            <a:pPr lvl="0"/>
            <a:r>
              <a:rPr lang="et-EE"/>
              <a:t>Süsteemi töökindlus</a:t>
            </a:r>
          </a:p>
          <a:p>
            <a:pPr lvl="0"/>
            <a:r>
              <a:rPr lang="et-EE"/>
              <a:t>Õige informatsioon lennu ja kohtade kohta</a:t>
            </a:r>
          </a:p>
          <a:p>
            <a:pPr lvl="0"/>
            <a:r>
              <a:rPr lang="et-EE"/>
              <a:t>Keeruline süsteemi loogika</a:t>
            </a:r>
          </a:p>
          <a:p>
            <a:pPr lvl="0"/>
            <a:r>
              <a:rPr lang="et-EE"/>
              <a:t>Ei saa pileteid broneerida</a:t>
            </a:r>
          </a:p>
          <a:p>
            <a:pPr lvl="0"/>
            <a:r>
              <a:rPr lang="et-EE"/>
              <a:t>Kampaania korral valed hinnad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t-EE" dirty="0" smtClean="0"/>
              <a:t>Teised riskid</a:t>
            </a:r>
            <a:endParaRPr lang="et-EE" dirty="0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t-EE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t-EE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et-EE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et-EE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et-E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t-E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t-E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t-E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t-E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t-E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r>
              <a:rPr lang="et-EE" dirty="0" smtClean="0"/>
              <a:t>Google.com</a:t>
            </a:r>
          </a:p>
          <a:p>
            <a:r>
              <a:rPr lang="et-EE" dirty="0"/>
              <a:t>e</a:t>
            </a:r>
            <a:r>
              <a:rPr lang="et-EE" dirty="0" smtClean="0"/>
              <a:t>-mail</a:t>
            </a:r>
          </a:p>
          <a:p>
            <a:r>
              <a:rPr lang="et-EE" dirty="0"/>
              <a:t>o</a:t>
            </a:r>
            <a:r>
              <a:rPr lang="et-EE" dirty="0" smtClean="0"/>
              <a:t>is.ttu.ee</a:t>
            </a:r>
            <a:endParaRPr lang="et-EE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t-EE"/>
              <a:t>Ajalugu	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503999" y="1769040"/>
            <a:ext cx="8870040" cy="4384440"/>
          </a:xfrm>
        </p:spPr>
        <p:txBody>
          <a:bodyPr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t-EE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t-EE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et-EE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et-EE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et-E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t-E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t-E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t-E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t-E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t-E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lvl="0"/>
            <a:r>
              <a:rPr lang="et-EE" dirty="0"/>
              <a:t>1981 NEC (</a:t>
            </a:r>
            <a:r>
              <a:rPr lang="et-EE" dirty="0" err="1"/>
              <a:t>Nippon</a:t>
            </a:r>
            <a:r>
              <a:rPr lang="et-EE" dirty="0"/>
              <a:t> </a:t>
            </a:r>
            <a:r>
              <a:rPr lang="et-EE" dirty="0" err="1"/>
              <a:t>Electric</a:t>
            </a:r>
            <a:r>
              <a:rPr lang="et-EE" dirty="0"/>
              <a:t> Corporation) Jaapani ettevõtte, mis toodab elektroonikat, arvuteid ja telekommunikatsiooni soovis, et arendajad ja projektijuhid õpiksid teiste vigadest. NEC kirjutas valmis raamatu, kus olid esitatud vead ja nende lahendused.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solutions.wolterskluwer.com/blog/wp-content/uploads/When-in-the-clou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816" y="323453"/>
            <a:ext cx="9121013" cy="68407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8262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buNone/>
            </a:pPr>
            <a:r>
              <a:rPr lang="et-EE" dirty="0" smtClean="0"/>
              <a:t>Riskipõhine testimine</a:t>
            </a:r>
            <a:endParaRPr lang="et-E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8000" indent="0">
              <a:buNone/>
            </a:pPr>
            <a:r>
              <a:rPr lang="et-EE" dirty="0"/>
              <a:t>Riskipõhise testimise idee on testida esmalt tootega seotud kriitilisi riske. Selleks on </a:t>
            </a:r>
            <a:r>
              <a:rPr lang="et-EE" dirty="0" smtClean="0"/>
              <a:t>vaja:</a:t>
            </a:r>
          </a:p>
          <a:p>
            <a:r>
              <a:rPr lang="et-EE" dirty="0" smtClean="0"/>
              <a:t> identifitseerida riskid</a:t>
            </a:r>
          </a:p>
          <a:p>
            <a:r>
              <a:rPr lang="et-EE" dirty="0" smtClean="0"/>
              <a:t>omistada </a:t>
            </a:r>
            <a:r>
              <a:rPr lang="et-EE" dirty="0"/>
              <a:t>neile </a:t>
            </a:r>
            <a:r>
              <a:rPr lang="et-EE" dirty="0" smtClean="0"/>
              <a:t>prioriteedid</a:t>
            </a:r>
          </a:p>
          <a:p>
            <a:r>
              <a:rPr lang="et-EE" dirty="0" smtClean="0"/>
              <a:t>testida </a:t>
            </a:r>
            <a:r>
              <a:rPr lang="et-EE" dirty="0"/>
              <a:t>kõige prioriteetsemaid </a:t>
            </a:r>
            <a:r>
              <a:rPr lang="et-EE" dirty="0" smtClean="0"/>
              <a:t>riske</a:t>
            </a:r>
          </a:p>
          <a:p>
            <a:r>
              <a:rPr lang="et-EE" dirty="0" smtClean="0"/>
              <a:t>informeerida </a:t>
            </a:r>
            <a:r>
              <a:rPr lang="et-EE" dirty="0"/>
              <a:t>teisi osapooli tulemustest ning võtta vastu </a:t>
            </a:r>
            <a:r>
              <a:rPr lang="et-EE" dirty="0" smtClean="0"/>
              <a:t>otsused edasise </a:t>
            </a:r>
            <a:r>
              <a:rPr lang="et-EE" dirty="0"/>
              <a:t>kohta</a:t>
            </a:r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0409595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auditagency.com.ua/images/risk2_e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1880" y="107429"/>
            <a:ext cx="7920880" cy="72955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48429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buNone/>
            </a:pPr>
            <a:r>
              <a:rPr lang="et-EE" dirty="0" smtClean="0"/>
              <a:t>Riskipõhise testimise idee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/>
              <a:t>Riskipõhise testimise tulemuste põhjal võib võtta vastu otsused riskide vähendamiseks, </a:t>
            </a:r>
            <a:r>
              <a:rPr lang="et-EE" dirty="0" smtClean="0"/>
              <a:t>aktsepteerimiseks </a:t>
            </a:r>
            <a:r>
              <a:rPr lang="et-EE" dirty="0"/>
              <a:t>või jagamiseks, tegevuse lõpetamiseks jne</a:t>
            </a:r>
          </a:p>
          <a:p>
            <a:endParaRPr lang="et-EE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39912" y="3851845"/>
            <a:ext cx="6694632" cy="3339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627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t-EE"/>
              <a:t>Ülesanne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t-EE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t-EE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et-EE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et-EE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et-E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t-E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t-E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t-E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t-E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t-E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lvl="0"/>
            <a:r>
              <a:rPr lang="et-EE"/>
              <a:t>Jagage gruppideks 2-3 inimest</a:t>
            </a:r>
          </a:p>
          <a:p>
            <a:pPr lvl="0"/>
            <a:r>
              <a:rPr lang="et-EE"/>
              <a:t>Võtke oma projekt, võib ka mitu. Pange riskid kirja</a:t>
            </a:r>
          </a:p>
          <a:p>
            <a:pPr lvl="0"/>
            <a:r>
              <a:rPr lang="et-EE"/>
              <a:t>Esita klassile</a:t>
            </a:r>
          </a:p>
          <a:p>
            <a:pPr lvl="0"/>
            <a:r>
              <a:rPr lang="et-EE"/>
              <a:t>Klass kommenteerib ja paneb endale kirja, mille peale ise pole tulnud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t-EE"/>
              <a:t>Ülesanne 2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t-EE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t-EE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et-EE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et-EE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et-E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t-E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t-E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t-E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t-E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t-E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lvl="0"/>
            <a:r>
              <a:rPr lang="et-EE"/>
              <a:t>Kirja pandud tudengi poolt valitud süsteemi kohta riskid</a:t>
            </a:r>
          </a:p>
          <a:p>
            <a:pPr lvl="0"/>
            <a:r>
              <a:rPr lang="et-EE"/>
              <a:t>Panna kirja 10. riskipõhilist vastuvõtuteste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503999" y="251999"/>
            <a:ext cx="9071640" cy="1727637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t-EE" sz="3200" b="1" dirty="0"/>
              <a:t>Therac</a:t>
            </a:r>
            <a:r>
              <a:rPr lang="et-EE" sz="2600" b="1" dirty="0">
                <a:solidFill>
                  <a:srgbClr val="FFFFFF"/>
                </a:solidFill>
                <a:ea typeface="ＭＳ Ｐゴシック" pitchFamily="2"/>
              </a:rPr>
              <a:t>-</a:t>
            </a:r>
            <a:r>
              <a:rPr lang="et-EE" sz="3200" b="1" dirty="0"/>
              <a:t>25 </a:t>
            </a:r>
            <a:r>
              <a:rPr lang="et-EE" sz="3200" dirty="0">
                <a:effectLst>
                  <a:outerShdw dist="17961" dir="2700000">
                    <a:scrgbClr r="0" g="0" b="0"/>
                  </a:outerShdw>
                </a:effectLst>
              </a:rPr>
              <a:t>- 1982 aastal</a:t>
            </a:r>
            <a:br>
              <a:rPr lang="et-EE" sz="3200" dirty="0">
                <a:effectLst>
                  <a:outerShdw dist="17961" dir="2700000">
                    <a:scrgbClr r="0" g="0" b="0"/>
                  </a:outerShdw>
                </a:effectLst>
              </a:rPr>
            </a:br>
            <a:r>
              <a:rPr lang="et-EE" sz="3200" dirty="0">
                <a:effectLst>
                  <a:outerShdw dist="17961" dir="2700000">
                    <a:scrgbClr r="0" g="0" b="0"/>
                  </a:outerShdw>
                </a:effectLst>
              </a:rPr>
              <a:t>6 surmajuhtumit kiirituse üledoosist</a:t>
            </a:r>
            <a:br>
              <a:rPr lang="et-EE" sz="3200" dirty="0">
                <a:effectLst>
                  <a:outerShdw dist="17961" dir="2700000">
                    <a:scrgbClr r="0" g="0" b="0"/>
                  </a:outerShdw>
                </a:effectLst>
              </a:rPr>
            </a:br>
            <a:r>
              <a:rPr lang="et-EE" sz="3200" dirty="0">
                <a:effectLst>
                  <a:outerShdw dist="17961" dir="2700000">
                    <a:scrgbClr r="0" g="0" b="0"/>
                  </a:outerShdw>
                </a:effectLst>
              </a:rPr>
              <a:t>Kõige suurem </a:t>
            </a:r>
            <a:r>
              <a:rPr lang="et-EE" sz="3200" dirty="0" err="1">
                <a:effectLst>
                  <a:outerShdw dist="17961" dir="2700000">
                    <a:scrgbClr r="0" g="0" b="0"/>
                  </a:outerShdw>
                </a:effectLst>
              </a:rPr>
              <a:t>bugi</a:t>
            </a:r>
            <a:r>
              <a:rPr lang="et-EE" sz="3200" dirty="0">
                <a:effectLst>
                  <a:outerShdw dist="17961" dir="2700000">
                    <a:scrgbClr r="0" g="0" b="0"/>
                  </a:outerShdw>
                </a:effectLst>
              </a:rPr>
              <a:t> arvuti kasutamisel</a:t>
            </a:r>
          </a:p>
        </p:txBody>
      </p:sp>
      <p:pic>
        <p:nvPicPr>
          <p:cNvPr id="3" name="Picture Placeholder 2"/>
          <p:cNvPicPr>
            <a:picLocks noGrp="1" noChangeAspect="1"/>
          </p:cNvPicPr>
          <p:nvPr>
            <p:ph type="pic" idx="4294967295"/>
          </p:nvPr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1655936" y="2051645"/>
            <a:ext cx="6840760" cy="5065890"/>
          </a:xfr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503999" y="223920"/>
            <a:ext cx="9071640" cy="1417320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t-EE" sz="3600" b="1" dirty="0">
                <a:solidFill>
                  <a:schemeClr val="tx1"/>
                </a:solidFill>
                <a:ea typeface="ＭＳ Ｐゴシック" pitchFamily="2"/>
              </a:rPr>
              <a:t>Mars </a:t>
            </a:r>
            <a:r>
              <a:rPr lang="et-EE" sz="3600" b="1" dirty="0" err="1">
                <a:solidFill>
                  <a:schemeClr val="tx1"/>
                </a:solidFill>
                <a:ea typeface="ＭＳ Ｐゴシック" pitchFamily="2"/>
              </a:rPr>
              <a:t>Climate</a:t>
            </a:r>
            <a:r>
              <a:rPr lang="et-EE" sz="3600" b="1" dirty="0">
                <a:solidFill>
                  <a:schemeClr val="tx1"/>
                </a:solidFill>
                <a:ea typeface="ＭＳ Ｐゴシック" pitchFamily="2"/>
              </a:rPr>
              <a:t> </a:t>
            </a:r>
            <a:r>
              <a:rPr lang="et-EE" sz="3600" b="1" dirty="0" err="1">
                <a:solidFill>
                  <a:schemeClr val="tx1"/>
                </a:solidFill>
                <a:ea typeface="ＭＳ Ｐゴシック" pitchFamily="2"/>
              </a:rPr>
              <a:t>Orbiter</a:t>
            </a:r>
            <a:r>
              <a:rPr lang="et-EE" sz="3200" dirty="0">
                <a:solidFill>
                  <a:schemeClr val="tx1"/>
                </a:solidFill>
                <a:ea typeface="ＭＳ Ｐゴシック" pitchFamily="2"/>
              </a:rPr>
              <a:t> - 08.09.1999 aastal</a:t>
            </a:r>
            <a:br>
              <a:rPr lang="et-EE" sz="3200" dirty="0">
                <a:solidFill>
                  <a:schemeClr val="tx1"/>
                </a:solidFill>
                <a:ea typeface="ＭＳ Ｐゴシック" pitchFamily="2"/>
              </a:rPr>
            </a:br>
            <a:r>
              <a:rPr lang="et-EE" sz="3200" dirty="0">
                <a:solidFill>
                  <a:schemeClr val="tx1"/>
                </a:solidFill>
                <a:ea typeface="ＭＳ Ｐゴシック" pitchFamily="2"/>
              </a:rPr>
              <a:t>Ameerikas ja </a:t>
            </a:r>
            <a:r>
              <a:rPr lang="et-EE" sz="3200" dirty="0" smtClean="0">
                <a:solidFill>
                  <a:schemeClr val="tx1"/>
                </a:solidFill>
                <a:ea typeface="ＭＳ Ｐゴシック" pitchFamily="2"/>
              </a:rPr>
              <a:t>Euroopas on </a:t>
            </a:r>
            <a:r>
              <a:rPr lang="et-EE" sz="3200" dirty="0">
                <a:solidFill>
                  <a:schemeClr val="tx1"/>
                </a:solidFill>
                <a:ea typeface="ＭＳ Ｐゴシック" pitchFamily="2"/>
              </a:rPr>
              <a:t>erinev mõõtühikute süsteem</a:t>
            </a:r>
          </a:p>
        </p:txBody>
      </p:sp>
      <p:pic>
        <p:nvPicPr>
          <p:cNvPr id="3" name="Picture Placeholder 2"/>
          <p:cNvPicPr>
            <a:picLocks noGrp="1" noChangeAspect="1"/>
          </p:cNvPicPr>
          <p:nvPr>
            <p:ph type="pic" idx="4294967295"/>
          </p:nvPr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1446161" y="1768679"/>
            <a:ext cx="7050535" cy="5323526"/>
          </a:xfr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503999" y="187200"/>
            <a:ext cx="9071640" cy="2427480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 algn="l">
              <a:buNone/>
            </a:pPr>
            <a:r>
              <a:rPr lang="et-EE" sz="3200" b="1" dirty="0"/>
              <a:t>Genesis </a:t>
            </a:r>
            <a:r>
              <a:rPr lang="et-EE" sz="3200" b="1" dirty="0" err="1"/>
              <a:t>Space</a:t>
            </a:r>
            <a:r>
              <a:rPr lang="et-EE" sz="3200" b="1" dirty="0"/>
              <a:t> </a:t>
            </a:r>
            <a:r>
              <a:rPr lang="et-EE" sz="3200" b="1" dirty="0" err="1"/>
              <a:t>Capsule</a:t>
            </a:r>
            <a:r>
              <a:rPr lang="et-EE" sz="2800" dirty="0"/>
              <a:t/>
            </a:r>
            <a:br>
              <a:rPr lang="et-EE" sz="2800" dirty="0"/>
            </a:br>
            <a:r>
              <a:rPr lang="et-EE" sz="2800" dirty="0"/>
              <a:t>2001 oli ära saadetud 2004 põrkas kokku maapinnaga. Miks? </a:t>
            </a:r>
            <a:br>
              <a:rPr lang="et-EE" sz="2800" dirty="0"/>
            </a:br>
            <a:r>
              <a:rPr lang="et-EE" sz="2800" dirty="0"/>
              <a:t>Aeglustusandurid, kiirendusmõõturid - kõik olid paigaldatud tagurpidi. Autopiloot ei saanud aru, et ta oli tabanud atmosfäär ja tema ette jõudis maapind</a:t>
            </a:r>
          </a:p>
        </p:txBody>
      </p:sp>
      <p:pic>
        <p:nvPicPr>
          <p:cNvPr id="3" name="Picture Placeholder 2"/>
          <p:cNvPicPr>
            <a:picLocks noGrp="1" noChangeAspect="1"/>
          </p:cNvPicPr>
          <p:nvPr>
            <p:ph type="pic" idx="4294967295"/>
          </p:nvPr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360000" y="2767819"/>
            <a:ext cx="7848664" cy="4504181"/>
          </a:xfr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buNone/>
            </a:pPr>
            <a:r>
              <a:rPr lang="et-EE" dirty="0" smtClean="0"/>
              <a:t>Mõisted: Testimine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/>
              <a:t>Kitsamas mõttes </a:t>
            </a:r>
            <a:r>
              <a:rPr lang="et-EE" dirty="0" smtClean="0"/>
              <a:t>on testimine </a:t>
            </a:r>
            <a:r>
              <a:rPr lang="et-EE" dirty="0"/>
              <a:t>tarkvara täitmine / </a:t>
            </a:r>
            <a:r>
              <a:rPr lang="et-EE" dirty="0" smtClean="0"/>
              <a:t>käivitamine kontrollimaks, kas </a:t>
            </a:r>
            <a:r>
              <a:rPr lang="et-EE" dirty="0"/>
              <a:t>ta vastab ettenähtud nõuetele ning </a:t>
            </a:r>
            <a:r>
              <a:rPr lang="et-EE" dirty="0" smtClean="0"/>
              <a:t>leidmaks vigu</a:t>
            </a:r>
          </a:p>
          <a:p>
            <a:endParaRPr lang="et-EE" dirty="0" smtClean="0"/>
          </a:p>
          <a:p>
            <a:r>
              <a:rPr lang="et-EE" dirty="0"/>
              <a:t>Laiemas mõttes on testimine tarkvara analüüsi protsess eesmärgiga leida erinevusi </a:t>
            </a:r>
            <a:r>
              <a:rPr lang="et-EE" dirty="0" smtClean="0"/>
              <a:t>olemasolevate ja nõutud </a:t>
            </a:r>
            <a:r>
              <a:rPr lang="et-EE" dirty="0"/>
              <a:t>tingimuste vahel ning hinnata tarkvara </a:t>
            </a:r>
            <a:r>
              <a:rPr lang="et-EE" dirty="0" smtClean="0"/>
              <a:t>omadusi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732278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buNone/>
            </a:pPr>
            <a:r>
              <a:rPr lang="et-EE" dirty="0" smtClean="0"/>
              <a:t>Kokkuvõtteks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/>
              <a:t>Testimist võib laias mõttes määratleda </a:t>
            </a:r>
            <a:r>
              <a:rPr lang="et-EE" dirty="0" smtClean="0"/>
              <a:t>ka </a:t>
            </a:r>
            <a:r>
              <a:rPr lang="et-EE" dirty="0"/>
              <a:t>kui kõikidest elutsükli tegevustest (nii </a:t>
            </a:r>
            <a:r>
              <a:rPr lang="et-EE" b="1" dirty="0"/>
              <a:t>staatilistest</a:t>
            </a:r>
            <a:r>
              <a:rPr lang="et-EE" dirty="0"/>
              <a:t> kui ka </a:t>
            </a:r>
            <a:r>
              <a:rPr lang="et-EE" b="1" dirty="0" smtClean="0"/>
              <a:t>dünaamilistest</a:t>
            </a:r>
            <a:r>
              <a:rPr lang="et-EE" dirty="0" smtClean="0"/>
              <a:t>) </a:t>
            </a:r>
            <a:r>
              <a:rPr lang="et-EE" dirty="0"/>
              <a:t>koosnevat protsessi, </a:t>
            </a:r>
            <a:r>
              <a:rPr lang="et-EE" dirty="0" smtClean="0"/>
              <a:t>mis </a:t>
            </a:r>
            <a:r>
              <a:rPr lang="et-EE" dirty="0"/>
              <a:t>puudutab tarkvara ja sellega seotud toodete </a:t>
            </a:r>
            <a:r>
              <a:rPr lang="et-EE" dirty="0" smtClean="0"/>
              <a:t>planeerimist</a:t>
            </a:r>
            <a:r>
              <a:rPr lang="et-EE" dirty="0"/>
              <a:t>, ettevalmistust ja hindamist ning </a:t>
            </a:r>
            <a:r>
              <a:rPr lang="et-EE" dirty="0" smtClean="0"/>
              <a:t>mille </a:t>
            </a:r>
            <a:r>
              <a:rPr lang="et-EE" dirty="0"/>
              <a:t>eesmärk on kindlaks teha toodete vastavus spetsifitseeritud nõuetele, näidata et nad vastavad </a:t>
            </a:r>
            <a:r>
              <a:rPr lang="et-EE" dirty="0" smtClean="0"/>
              <a:t>eesmärgile </a:t>
            </a:r>
            <a:r>
              <a:rPr lang="et-EE" dirty="0"/>
              <a:t>ning leida </a:t>
            </a:r>
            <a:r>
              <a:rPr lang="et-EE" dirty="0" smtClean="0"/>
              <a:t>defekte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8683163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buNone/>
            </a:pPr>
            <a:r>
              <a:rPr lang="et-EE" dirty="0" smtClean="0"/>
              <a:t>Mõisted: Testjuht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b="1" dirty="0"/>
              <a:t>Testjuht</a:t>
            </a:r>
            <a:r>
              <a:rPr lang="et-EE" dirty="0"/>
              <a:t> (test </a:t>
            </a:r>
            <a:r>
              <a:rPr lang="et-EE" dirty="0" err="1"/>
              <a:t>case</a:t>
            </a:r>
            <a:r>
              <a:rPr lang="et-EE" dirty="0"/>
              <a:t>) on lihtsaimal juhul </a:t>
            </a:r>
            <a:r>
              <a:rPr lang="et-EE" dirty="0" smtClean="0"/>
              <a:t>komplekt sisendandmeid, </a:t>
            </a:r>
            <a:r>
              <a:rPr lang="et-EE" dirty="0"/>
              <a:t>täitmise tingimusi ning </a:t>
            </a:r>
            <a:r>
              <a:rPr lang="et-EE" dirty="0" smtClean="0"/>
              <a:t>sisendandmetele vastavaid oodatavaid väljundandmeid</a:t>
            </a:r>
            <a:endParaRPr lang="et-EE" dirty="0"/>
          </a:p>
          <a:p>
            <a:r>
              <a:rPr lang="et-EE" dirty="0"/>
              <a:t>Testide sisendid püütakse leida nii, et </a:t>
            </a:r>
            <a:r>
              <a:rPr lang="et-EE" dirty="0" smtClean="0"/>
              <a:t>suurendada </a:t>
            </a:r>
            <a:r>
              <a:rPr lang="et-EE" dirty="0"/>
              <a:t>vigade leidmise tõenäosust ja minimeerida testide mahtu</a:t>
            </a:r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362016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N</a:t>
            </a:r>
            <a:r>
              <a:rPr lang="et-EE" dirty="0" err="1" smtClean="0"/>
              <a:t>äide</a:t>
            </a:r>
            <a:r>
              <a:rPr lang="et-EE" dirty="0" smtClean="0"/>
              <a:t> projektist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8000" indent="0">
              <a:buNone/>
            </a:pPr>
            <a:r>
              <a:rPr lang="et-EE" dirty="0"/>
              <a:t>Iga test peab sisaldama minimaalselt: </a:t>
            </a:r>
            <a:endParaRPr lang="et-EE" dirty="0" smtClean="0"/>
          </a:p>
          <a:p>
            <a:pPr marL="108000" indent="0">
              <a:buNone/>
            </a:pPr>
            <a:r>
              <a:rPr lang="et-EE" dirty="0" smtClean="0"/>
              <a:t>Testi identifikaatorit</a:t>
            </a:r>
            <a:br>
              <a:rPr lang="et-EE" dirty="0" smtClean="0"/>
            </a:br>
            <a:r>
              <a:rPr lang="et-EE" dirty="0" smtClean="0"/>
              <a:t>Viidet testitavale </a:t>
            </a:r>
            <a:r>
              <a:rPr lang="et-EE" dirty="0"/>
              <a:t>nõudele (nt </a:t>
            </a:r>
            <a:r>
              <a:rPr lang="et-EE" dirty="0" smtClean="0"/>
              <a:t>identifikaator)</a:t>
            </a:r>
            <a:br>
              <a:rPr lang="et-EE" dirty="0" smtClean="0"/>
            </a:br>
            <a:r>
              <a:rPr lang="et-EE" dirty="0" smtClean="0"/>
              <a:t>Viidet riskile (nt </a:t>
            </a:r>
            <a:r>
              <a:rPr lang="et-EE" dirty="0"/>
              <a:t>identifikaator</a:t>
            </a:r>
            <a:r>
              <a:rPr lang="et-EE" dirty="0" smtClean="0"/>
              <a:t>)</a:t>
            </a:r>
            <a:br>
              <a:rPr lang="et-EE" dirty="0" smtClean="0"/>
            </a:br>
            <a:r>
              <a:rPr lang="et-EE" dirty="0" smtClean="0"/>
              <a:t>Sisendi </a:t>
            </a:r>
            <a:r>
              <a:rPr lang="et-EE" dirty="0"/>
              <a:t>ja </a:t>
            </a:r>
            <a:r>
              <a:rPr lang="et-EE" dirty="0" smtClean="0"/>
              <a:t>oodatava </a:t>
            </a:r>
            <a:r>
              <a:rPr lang="et-EE" dirty="0"/>
              <a:t>väljundi </a:t>
            </a:r>
            <a:r>
              <a:rPr lang="et-EE" dirty="0" smtClean="0"/>
              <a:t>kirjeldusi</a:t>
            </a:r>
            <a:br>
              <a:rPr lang="et-EE" dirty="0" smtClean="0"/>
            </a:br>
            <a:r>
              <a:rPr lang="et-EE" dirty="0" smtClean="0"/>
              <a:t>Vajadusel </a:t>
            </a:r>
            <a:r>
              <a:rPr lang="et-EE" dirty="0"/>
              <a:t>kirjeldatakse testi sammud. </a:t>
            </a:r>
            <a:endParaRPr lang="et-EE" dirty="0" smtClean="0"/>
          </a:p>
          <a:p>
            <a:pPr marL="108000" indent="0">
              <a:buNone/>
            </a:pPr>
            <a:r>
              <a:rPr lang="et-EE" dirty="0" smtClean="0"/>
              <a:t>Oodatud </a:t>
            </a:r>
            <a:r>
              <a:rPr lang="et-EE" dirty="0"/>
              <a:t>väljundid saadakse ülesande püstitusest, mitte programmist.</a:t>
            </a:r>
          </a:p>
          <a:p>
            <a:pPr marL="108000" indent="0">
              <a:buNone/>
            </a:pP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4607813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theme/theme1.xml><?xml version="1.0" encoding="utf-8"?>
<a:theme xmlns:a="http://schemas.openxmlformats.org/drawingml/2006/main" name="Defaul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223</TotalTime>
  <Words>499</Words>
  <Application>Microsoft Office PowerPoint</Application>
  <PresentationFormat>Custom</PresentationFormat>
  <Paragraphs>84</Paragraphs>
  <Slides>25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5" baseType="lpstr">
      <vt:lpstr>Microsoft YaHei</vt:lpstr>
      <vt:lpstr>ＭＳ Ｐゴシック</vt:lpstr>
      <vt:lpstr>Arial</vt:lpstr>
      <vt:lpstr>Calibri</vt:lpstr>
      <vt:lpstr>Lucida Sans Unicode</vt:lpstr>
      <vt:lpstr>Mangal</vt:lpstr>
      <vt:lpstr>StarSymbol</vt:lpstr>
      <vt:lpstr>Tahoma</vt:lpstr>
      <vt:lpstr>Times New Roman</vt:lpstr>
      <vt:lpstr>Default</vt:lpstr>
      <vt:lpstr>Tarkvara kvaliteet ja standardid</vt:lpstr>
      <vt:lpstr>Ajalugu </vt:lpstr>
      <vt:lpstr>Therac-25 - 1982 aastal 6 surmajuhtumit kiirituse üledoosist Kõige suurem bugi arvuti kasutamisel</vt:lpstr>
      <vt:lpstr>Mars Climate Orbiter - 08.09.1999 aastal Ameerikas ja Euroopas on erinev mõõtühikute süsteem</vt:lpstr>
      <vt:lpstr>Genesis Space Capsule 2001 oli ära saadetud 2004 põrkas kokku maapinnaga. Miks?  Aeglustusandurid, kiirendusmõõturid - kõik olid paigaldatud tagurpidi. Autopiloot ei saanud aru, et ta oli tabanud atmosfäär ja tema ette jõudis maapind</vt:lpstr>
      <vt:lpstr>Mõisted: Testimine</vt:lpstr>
      <vt:lpstr>Kokkuvõtteks</vt:lpstr>
      <vt:lpstr>Mõisted: Testjuht</vt:lpstr>
      <vt:lpstr>Näide projektist</vt:lpstr>
      <vt:lpstr>PowerPoint Presentation</vt:lpstr>
      <vt:lpstr>PowerPoint Presentation</vt:lpstr>
      <vt:lpstr>PowerPoint Presentation</vt:lpstr>
      <vt:lpstr>Testimis meetodid</vt:lpstr>
      <vt:lpstr>Riskid</vt:lpstr>
      <vt:lpstr>Riskid üldiselt on:</vt:lpstr>
      <vt:lpstr>Interneti pood</vt:lpstr>
      <vt:lpstr>Interneti pood</vt:lpstr>
      <vt:lpstr>airbaltic.com</vt:lpstr>
      <vt:lpstr>Teised riskid</vt:lpstr>
      <vt:lpstr>PowerPoint Presentation</vt:lpstr>
      <vt:lpstr>Riskipõhine testimine</vt:lpstr>
      <vt:lpstr>PowerPoint Presentation</vt:lpstr>
      <vt:lpstr>Riskipõhise testimise idee</vt:lpstr>
      <vt:lpstr>Ülesanne</vt:lpstr>
      <vt:lpstr>Ülesanne 2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Tarkvara tehnika ja standardid</dc:title>
  <dc:creator>Jekaterina Ivask</dc:creator>
  <cp:lastModifiedBy>Jekaterina Ivask</cp:lastModifiedBy>
  <cp:revision>64</cp:revision>
  <dcterms:created xsi:type="dcterms:W3CDTF">2013-10-03T09:08:09Z</dcterms:created>
  <dcterms:modified xsi:type="dcterms:W3CDTF">2015-09-30T08:40:29Z</dcterms:modified>
</cp:coreProperties>
</file>