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58" r:id="rId4"/>
    <p:sldId id="275" r:id="rId5"/>
    <p:sldId id="259" r:id="rId6"/>
    <p:sldId id="263" r:id="rId7"/>
    <p:sldId id="264" r:id="rId8"/>
    <p:sldId id="278" r:id="rId9"/>
    <p:sldId id="280" r:id="rId10"/>
    <p:sldId id="279" r:id="rId11"/>
    <p:sldId id="270" r:id="rId12"/>
    <p:sldId id="271" r:id="rId13"/>
    <p:sldId id="260" r:id="rId14"/>
    <p:sldId id="276" r:id="rId15"/>
    <p:sldId id="277" r:id="rId16"/>
    <p:sldId id="261" r:id="rId17"/>
    <p:sldId id="262" r:id="rId18"/>
    <p:sldId id="265" r:id="rId19"/>
    <p:sldId id="266" r:id="rId20"/>
    <p:sldId id="267" r:id="rId21"/>
    <p:sldId id="268" r:id="rId22"/>
    <p:sldId id="274" r:id="rId23"/>
    <p:sldId id="283" r:id="rId24"/>
    <p:sldId id="284" r:id="rId25"/>
    <p:sldId id="282" r:id="rId26"/>
    <p:sldId id="287" r:id="rId27"/>
    <p:sldId id="285" r:id="rId28"/>
    <p:sldId id="286" r:id="rId29"/>
    <p:sldId id="288" r:id="rId30"/>
  </p:sldIdLst>
  <p:sldSz cx="9144000" cy="6858000" type="screen4x3"/>
  <p:notesSz cx="7315200" cy="96012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8B37CB-4100-47FB-A101-2C1C9C37A600}" type="datetimeFigureOut">
              <a:rPr lang="et-EE" smtClean="0"/>
              <a:pPr/>
              <a:t>16.09.2015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et-EE" b="1" dirty="0" smtClean="0"/>
              <a:t>Tarkvara</a:t>
            </a:r>
            <a:r>
              <a:rPr lang="sv-SE" b="1" dirty="0" smtClean="0"/>
              <a:t> </a:t>
            </a:r>
            <a:r>
              <a:rPr lang="et-EE" b="1" dirty="0" smtClean="0"/>
              <a:t>kvaliteet</a:t>
            </a:r>
            <a:r>
              <a:rPr lang="sv-SE" b="1" dirty="0" smtClean="0"/>
              <a:t> ja standardid (</a:t>
            </a:r>
            <a:r>
              <a:rPr lang="sv-SE" b="1" dirty="0" smtClean="0"/>
              <a:t>IDX5721</a:t>
            </a:r>
            <a:r>
              <a:rPr lang="et-EE" b="1" dirty="0" smtClean="0"/>
              <a:t>)</a:t>
            </a:r>
            <a:r>
              <a:rPr lang="sv-SE" b="1" dirty="0" smtClean="0"/>
              <a:t/>
            </a:r>
            <a:br>
              <a:rPr lang="sv-SE" b="1" dirty="0" smtClean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Harjutus </a:t>
            </a:r>
            <a:r>
              <a:rPr lang="et-EE" dirty="0" smtClean="0"/>
              <a:t>3</a:t>
            </a:r>
            <a:endParaRPr lang="et-EE" dirty="0" smtClean="0"/>
          </a:p>
          <a:p>
            <a:r>
              <a:rPr lang="et-EE" dirty="0" smtClean="0"/>
              <a:t>Nõuded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4554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Reaalsed/Ebareaalsed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Nõue võib olla testitav</a:t>
            </a:r>
            <a:r>
              <a:rPr lang="et-EE" dirty="0" smtClean="0"/>
              <a:t>, kuid </a:t>
            </a:r>
            <a:r>
              <a:rPr lang="et-EE" dirty="0"/>
              <a:t>ebareaalne, ebamõistlik, ebapiisavalt spetsifitseeritud </a:t>
            </a:r>
            <a:r>
              <a:rPr lang="et-EE" dirty="0" smtClean="0"/>
              <a:t>jne</a:t>
            </a:r>
          </a:p>
          <a:p>
            <a:endParaRPr lang="et-EE" dirty="0"/>
          </a:p>
          <a:p>
            <a:r>
              <a:rPr lang="et-EE" b="1" dirty="0" smtClean="0"/>
              <a:t>Näide</a:t>
            </a:r>
            <a:r>
              <a:rPr lang="et-EE" dirty="0" smtClean="0"/>
              <a:t>: </a:t>
            </a:r>
            <a:r>
              <a:rPr lang="et-EE" u="sng" dirty="0" smtClean="0"/>
              <a:t>Süsteemi </a:t>
            </a:r>
            <a:r>
              <a:rPr lang="et-EE" u="sng" dirty="0"/>
              <a:t>vastuse aeg peab jääma alla 3 </a:t>
            </a:r>
            <a:r>
              <a:rPr lang="et-EE" u="sng" dirty="0" smtClean="0"/>
              <a:t>sekundi. </a:t>
            </a:r>
            <a:r>
              <a:rPr lang="et-EE" dirty="0" smtClean="0"/>
              <a:t>Kas on reaalne?</a:t>
            </a:r>
            <a:endParaRPr lang="et-EE" u="sng" dirty="0"/>
          </a:p>
        </p:txBody>
      </p:sp>
    </p:spTree>
    <p:extLst>
      <p:ext uri="{BB962C8B-B14F-4D97-AF65-F5344CB8AC3E}">
        <p14:creationId xmlns:p14="http://schemas.microsoft.com/office/powerpoint/2010/main" val="23586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Nõuete riskid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Mis on riskid?</a:t>
            </a:r>
          </a:p>
          <a:p>
            <a:pPr lvl="1"/>
            <a:r>
              <a:rPr lang="et-EE" sz="2400" dirty="0" smtClean="0"/>
              <a:t>Kas meie jõuame realiseerida seda, mida planeerisime, õigeks ajaks, ettenähtud raha ja ressurssidega? </a:t>
            </a:r>
            <a:endParaRPr lang="et-EE" sz="2400" dirty="0"/>
          </a:p>
          <a:p>
            <a:pPr lvl="1"/>
            <a:r>
              <a:rPr lang="et-EE" sz="2400" dirty="0" smtClean="0"/>
              <a:t>Riskijuhtimine võib olla kasulik lähenemisviis vajaduste analüüsimisel ja nõuete paremal korraldamisel.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36180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Nõuete </a:t>
            </a:r>
            <a:r>
              <a:rPr lang="et-EE" dirty="0" smtClean="0"/>
              <a:t>riskid. Millised nad on?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t-EE" sz="2000" dirty="0" smtClean="0"/>
              <a:t>Kliendi ärinõuded ei ole täidetud</a:t>
            </a:r>
          </a:p>
          <a:p>
            <a:r>
              <a:rPr lang="et-EE" sz="2000" dirty="0" smtClean="0"/>
              <a:t>Süsteemi ei saa kasutada reaalses äris</a:t>
            </a:r>
          </a:p>
          <a:p>
            <a:r>
              <a:rPr lang="et-EE" sz="2000" dirty="0" smtClean="0"/>
              <a:t>Klient ei ole õnnelik</a:t>
            </a:r>
          </a:p>
          <a:p>
            <a:r>
              <a:rPr lang="et-EE" sz="2000" dirty="0" smtClean="0"/>
              <a:t>Kliendi äri muutus, tehtud süsteem ei vasta uutele ärinõuetele</a:t>
            </a:r>
          </a:p>
          <a:p>
            <a:r>
              <a:rPr lang="et-EE" sz="2000" dirty="0" smtClean="0"/>
              <a:t>Ebapiisav arusaamine süsteemi käitumisest</a:t>
            </a:r>
          </a:p>
          <a:p>
            <a:r>
              <a:rPr lang="et-EE" sz="2000" dirty="0" smtClean="0"/>
              <a:t>Süsteemi konflikt teiste süsteemidega</a:t>
            </a:r>
          </a:p>
          <a:p>
            <a:r>
              <a:rPr lang="et-EE" sz="2000" dirty="0" smtClean="0"/>
              <a:t>Süsteem ei vasta kasutajanõuetele</a:t>
            </a:r>
          </a:p>
          <a:p>
            <a:r>
              <a:rPr lang="et-EE" sz="2000" dirty="0" smtClean="0"/>
              <a:t>Süsteem ei ole piisavalt kiire</a:t>
            </a:r>
          </a:p>
          <a:p>
            <a:r>
              <a:rPr lang="et-EE" sz="2000" dirty="0" smtClean="0"/>
              <a:t>Ei saa läbi viia vastuvõtuteste</a:t>
            </a:r>
          </a:p>
          <a:p>
            <a:r>
              <a:rPr lang="et-EE" sz="2000" dirty="0" smtClean="0"/>
              <a:t>On realiseeritud nõuded, mis ei ole kellelegi vajalikud</a:t>
            </a:r>
          </a:p>
          <a:p>
            <a:r>
              <a:rPr lang="et-EE" sz="2000" dirty="0" smtClean="0"/>
              <a:t>Süsteem ei vasta reklaamile</a:t>
            </a:r>
          </a:p>
          <a:p>
            <a:r>
              <a:rPr lang="et-EE" sz="2000" dirty="0" smtClean="0"/>
              <a:t>Süsteem ei vasta seadusandlusele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36716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Lihtsalt lausena: </a:t>
            </a:r>
          </a:p>
          <a:p>
            <a:pPr lvl="1"/>
            <a:r>
              <a:rPr lang="et-EE" dirty="0" smtClean="0"/>
              <a:t>Klient saab tellida kaupa</a:t>
            </a:r>
          </a:p>
          <a:p>
            <a:pPr lvl="1"/>
            <a:r>
              <a:rPr lang="et-EE" dirty="0" smtClean="0"/>
              <a:t>Klient saab logida sisse</a:t>
            </a:r>
          </a:p>
          <a:p>
            <a:pPr lvl="1"/>
            <a:endParaRPr lang="et-EE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dirty="0" err="1"/>
              <a:t>User</a:t>
            </a:r>
            <a:r>
              <a:rPr lang="et-EE" sz="2400" dirty="0"/>
              <a:t> </a:t>
            </a:r>
            <a:r>
              <a:rPr lang="et-EE" sz="2400" dirty="0" err="1" smtClean="0"/>
              <a:t>story</a:t>
            </a:r>
            <a:r>
              <a:rPr lang="et-EE" sz="2400" dirty="0" smtClean="0"/>
              <a:t>: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n-US" dirty="0"/>
              <a:t>In software development and product management, a user story is one or more sentences in the everyday or business language of the end user or user of a system that captures what a user does or needs to do as part of his or her job function</a:t>
            </a:r>
            <a:r>
              <a:rPr lang="en-US" dirty="0" smtClean="0"/>
              <a:t>.</a:t>
            </a:r>
            <a:r>
              <a:rPr lang="et-EE" dirty="0" smtClean="0"/>
              <a:t> </a:t>
            </a:r>
            <a:r>
              <a:rPr lang="en-US" dirty="0"/>
              <a:t>It captures the 'who', 'what' and 'why' of a requirement in a simple, concise way, often limited in detail by what can be hand-written on a small paper notecard.</a:t>
            </a:r>
            <a:endParaRPr lang="et-EE" dirty="0"/>
          </a:p>
          <a:p>
            <a:pPr lvl="1"/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9569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Näide:</a:t>
            </a:r>
          </a:p>
          <a:p>
            <a:pPr lvl="1"/>
            <a:r>
              <a:rPr lang="et-EE" b="1" dirty="0" smtClean="0"/>
              <a:t>Traditsiooniline</a:t>
            </a:r>
            <a:r>
              <a:rPr lang="et-EE" dirty="0" smtClean="0"/>
              <a:t>: </a:t>
            </a:r>
            <a:r>
              <a:rPr lang="en-US" dirty="0"/>
              <a:t>"As a </a:t>
            </a:r>
            <a:r>
              <a:rPr lang="en-US" i="1" dirty="0"/>
              <a:t>&lt;role&gt;,</a:t>
            </a:r>
            <a:r>
              <a:rPr lang="en-US" dirty="0"/>
              <a:t> I want </a:t>
            </a:r>
            <a:r>
              <a:rPr lang="en-US" i="1" dirty="0"/>
              <a:t>&lt;goal/desire&gt;</a:t>
            </a:r>
            <a:r>
              <a:rPr lang="en-US" dirty="0"/>
              <a:t> so that </a:t>
            </a:r>
            <a:r>
              <a:rPr lang="en-US" i="1" dirty="0"/>
              <a:t>&lt;benefit</a:t>
            </a:r>
            <a:r>
              <a:rPr lang="en-US" i="1" dirty="0" smtClean="0"/>
              <a:t>&gt;„</a:t>
            </a:r>
            <a:endParaRPr lang="et-EE" i="1" dirty="0" smtClean="0"/>
          </a:p>
          <a:p>
            <a:pPr lvl="1"/>
            <a:r>
              <a:rPr lang="et-EE" b="1" dirty="0" smtClean="0"/>
              <a:t>Mike </a:t>
            </a:r>
            <a:r>
              <a:rPr lang="et-EE" b="1" dirty="0" err="1" smtClean="0"/>
              <a:t>Cohn</a:t>
            </a:r>
            <a:r>
              <a:rPr lang="et-EE" i="1" dirty="0" smtClean="0"/>
              <a:t>: </a:t>
            </a:r>
            <a:r>
              <a:rPr lang="en-US" dirty="0"/>
              <a:t>"As a </a:t>
            </a:r>
            <a:r>
              <a:rPr lang="en-US" i="1" dirty="0"/>
              <a:t>&lt;role&gt;,</a:t>
            </a:r>
            <a:r>
              <a:rPr lang="en-US" dirty="0"/>
              <a:t> I want </a:t>
            </a:r>
            <a:r>
              <a:rPr lang="en-US" i="1" dirty="0"/>
              <a:t>&lt;goal/desire</a:t>
            </a:r>
            <a:r>
              <a:rPr lang="en-US" i="1" dirty="0" smtClean="0"/>
              <a:t>&gt;„</a:t>
            </a:r>
            <a:endParaRPr lang="et-EE" i="1" dirty="0" smtClean="0"/>
          </a:p>
          <a:p>
            <a:pPr lvl="1"/>
            <a:r>
              <a:rPr lang="et-EE" b="1" dirty="0" err="1" smtClean="0"/>
              <a:t>Five</a:t>
            </a:r>
            <a:r>
              <a:rPr lang="et-EE" b="1" dirty="0" smtClean="0"/>
              <a:t> </a:t>
            </a:r>
            <a:r>
              <a:rPr lang="et-EE" b="1" dirty="0" err="1" smtClean="0"/>
              <a:t>Ws</a:t>
            </a:r>
            <a:r>
              <a:rPr lang="et-EE" i="1" dirty="0" smtClean="0"/>
              <a:t>: </a:t>
            </a:r>
            <a:r>
              <a:rPr lang="en-US" dirty="0"/>
              <a:t>"As </a:t>
            </a:r>
            <a:r>
              <a:rPr lang="en-US" i="1" dirty="0"/>
              <a:t>&lt;who&gt;</a:t>
            </a:r>
            <a:r>
              <a:rPr lang="en-US" dirty="0"/>
              <a:t> </a:t>
            </a:r>
            <a:r>
              <a:rPr lang="en-US" i="1" dirty="0"/>
              <a:t>&lt;when&gt;</a:t>
            </a:r>
            <a:r>
              <a:rPr lang="en-US" dirty="0"/>
              <a:t> </a:t>
            </a:r>
            <a:r>
              <a:rPr lang="en-US" i="1" dirty="0"/>
              <a:t>&lt;where&gt;,</a:t>
            </a:r>
            <a:r>
              <a:rPr lang="en-US" dirty="0"/>
              <a:t> I </a:t>
            </a:r>
            <a:r>
              <a:rPr lang="en-US" i="1" dirty="0"/>
              <a:t>&lt;what&gt;</a:t>
            </a:r>
            <a:r>
              <a:rPr lang="en-US" dirty="0"/>
              <a:t> because </a:t>
            </a:r>
            <a:r>
              <a:rPr lang="en-US" i="1" dirty="0"/>
              <a:t>&lt;why</a:t>
            </a:r>
            <a:r>
              <a:rPr lang="en-US" i="1" dirty="0" smtClean="0"/>
              <a:t>&gt;.„</a:t>
            </a:r>
            <a:endParaRPr lang="et-EE" i="1" dirty="0" smtClean="0"/>
          </a:p>
          <a:p>
            <a:r>
              <a:rPr lang="en-US" b="1" dirty="0" smtClean="0"/>
              <a:t>Who</a:t>
            </a:r>
            <a:r>
              <a:rPr lang="en-US" dirty="0" smtClean="0"/>
              <a:t> </a:t>
            </a:r>
            <a:r>
              <a:rPr lang="en-US" dirty="0"/>
              <a:t>is it about?</a:t>
            </a:r>
          </a:p>
          <a:p>
            <a:r>
              <a:rPr lang="en-US" b="1" dirty="0"/>
              <a:t>What</a:t>
            </a:r>
            <a:r>
              <a:rPr lang="en-US" dirty="0"/>
              <a:t> happened?</a:t>
            </a:r>
          </a:p>
          <a:p>
            <a:r>
              <a:rPr lang="en-US" b="1" dirty="0"/>
              <a:t>When</a:t>
            </a:r>
            <a:r>
              <a:rPr lang="en-US" dirty="0"/>
              <a:t> did it take place?</a:t>
            </a:r>
          </a:p>
          <a:p>
            <a:r>
              <a:rPr lang="en-US" b="1" dirty="0"/>
              <a:t>Where</a:t>
            </a:r>
            <a:r>
              <a:rPr lang="en-US" dirty="0"/>
              <a:t> did it take place?</a:t>
            </a:r>
          </a:p>
          <a:p>
            <a:r>
              <a:rPr lang="en-US" b="1" dirty="0"/>
              <a:t>Why</a:t>
            </a:r>
            <a:r>
              <a:rPr lang="en-US" dirty="0"/>
              <a:t> did it happen?</a:t>
            </a:r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991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Kasutades </a:t>
            </a:r>
            <a:r>
              <a:rPr lang="et-EE" dirty="0" err="1"/>
              <a:t>UML’i</a:t>
            </a:r>
            <a:r>
              <a:rPr lang="et-EE" dirty="0"/>
              <a:t>: </a:t>
            </a:r>
            <a:r>
              <a:rPr lang="et-EE" dirty="0" err="1"/>
              <a:t>Use</a:t>
            </a:r>
            <a:r>
              <a:rPr lang="et-EE" dirty="0"/>
              <a:t> </a:t>
            </a:r>
            <a:r>
              <a:rPr lang="et-EE" dirty="0" err="1" smtClean="0"/>
              <a:t>cases</a:t>
            </a:r>
            <a:endParaRPr lang="et-EE" dirty="0" smtClean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104964"/>
            <a:ext cx="4706098" cy="234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0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c1.smartdraw.com/examples/content/Examples/06_Software_Design/UML_Diagrams/Credit_Card_Processing_Use_Case_Diagram_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764" y="404664"/>
            <a:ext cx="5143500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landora.org/docs/useca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90" y="437727"/>
            <a:ext cx="8058150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00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Head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Üheselt mõistetav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: Kasutaja ei saa sisestada parooli, mis on pikem kui 15 sümbolit.</a:t>
            </a:r>
          </a:p>
          <a:p>
            <a:pPr lvl="1"/>
            <a:r>
              <a:rPr lang="et-EE" b="1" dirty="0" smtClean="0"/>
              <a:t>Hea</a:t>
            </a:r>
            <a:r>
              <a:rPr lang="et-EE" dirty="0" smtClean="0"/>
              <a:t>: Kasutaja ei saa sisestada parooli, mis on pikem kui 15 sümbolit. Kui kasutaja sisestab pikema parooli kui 15 sümbolit, vastab süsteem sellele veateatega.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2297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Selge ja lühike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: Kasutaja võib sisestada lennujaama koodi. Võib sisestada ka lähedal asuva linna, et kasutaja ei peaks meeles pidama kõiki lennujaamade koode, kuid süsteem peab teadma lennujaamade koode.</a:t>
            </a:r>
          </a:p>
          <a:p>
            <a:pPr lvl="1"/>
            <a:r>
              <a:rPr lang="et-EE" b="1" dirty="0" smtClean="0"/>
              <a:t>Hea</a:t>
            </a:r>
            <a:r>
              <a:rPr lang="et-EE" dirty="0" smtClean="0"/>
              <a:t>: Kasutaja võib otsida lennujaama sisestades linna või lennujaama koodi.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743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Sissejuhatus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sz="2800" dirty="0"/>
              <a:t>Erinevatel osapooltel on erinevad </a:t>
            </a:r>
            <a:r>
              <a:rPr lang="et-EE" sz="2800" dirty="0" smtClean="0"/>
              <a:t>nõuded: </a:t>
            </a:r>
          </a:p>
          <a:p>
            <a:pPr marL="0" indent="0">
              <a:buNone/>
            </a:pPr>
            <a:endParaRPr lang="et-EE" dirty="0" smtClean="0"/>
          </a:p>
          <a:p>
            <a:r>
              <a:rPr lang="et-EE" dirty="0" smtClean="0"/>
              <a:t>Omanik </a:t>
            </a:r>
            <a:r>
              <a:rPr lang="et-EE" dirty="0"/>
              <a:t>võib nõuda, et süsteem oleks kuluefektiivne; </a:t>
            </a:r>
            <a:endParaRPr lang="et-EE" dirty="0" smtClean="0"/>
          </a:p>
          <a:p>
            <a:r>
              <a:rPr lang="et-EE" dirty="0" smtClean="0"/>
              <a:t>Kasutaja </a:t>
            </a:r>
            <a:r>
              <a:rPr lang="et-EE" dirty="0"/>
              <a:t>võib soovida loetavat kirja ekraanil; </a:t>
            </a:r>
            <a:endParaRPr lang="et-EE" dirty="0" smtClean="0"/>
          </a:p>
          <a:p>
            <a:r>
              <a:rPr lang="et-EE" dirty="0" smtClean="0"/>
              <a:t>Hooldaja </a:t>
            </a:r>
            <a:r>
              <a:rPr lang="et-EE" dirty="0"/>
              <a:t>näeks heameelega arusaadavat koodi; </a:t>
            </a:r>
          </a:p>
          <a:p>
            <a:r>
              <a:rPr lang="et-EE" dirty="0"/>
              <a:t>jne.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8801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/>
              <a:t>Täpne</a:t>
            </a:r>
          </a:p>
          <a:p>
            <a:r>
              <a:rPr lang="et-EE" b="1" dirty="0"/>
              <a:t>Arusaadav</a:t>
            </a:r>
          </a:p>
          <a:p>
            <a:r>
              <a:rPr lang="et-EE" b="1" dirty="0" smtClean="0"/>
              <a:t>Realiseeritav</a:t>
            </a:r>
          </a:p>
          <a:p>
            <a:pPr lvl="1"/>
            <a:r>
              <a:rPr lang="et-EE" dirty="0" smtClean="0"/>
              <a:t>Raha + aeg + ressursid (kolmnurk)</a:t>
            </a:r>
          </a:p>
          <a:p>
            <a:r>
              <a:rPr lang="et-EE" b="1" dirty="0" smtClean="0"/>
              <a:t>Sõltumatu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 – 1. Lennureiside nimekiri peab sisaldama infot reisi kohta, lennuki maandumise aja kohta. 2. Nad peavad olema sorteeritud nime järgi</a:t>
            </a:r>
            <a:endParaRPr lang="et-EE" b="1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7091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b="1" dirty="0" smtClean="0"/>
              <a:t>Vajalik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b="1" dirty="0" smtClean="0"/>
              <a:t>Aktuaalne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b="1" dirty="0" smtClean="0"/>
              <a:t>Atomaarne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t-EE" b="1" dirty="0" smtClean="0"/>
              <a:t>Võiks paremini</a:t>
            </a:r>
            <a:r>
              <a:rPr lang="et-EE" dirty="0" smtClean="0"/>
              <a:t>: Süsteemis peab olema võimalus broneerida pilet, osta pilet, reserveerida ruum hotellis, rentida autod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t-EE" dirty="0" smtClean="0"/>
              <a:t>Nõue peab olema täielik, kõik vajalik info on ühe nõue juures</a:t>
            </a:r>
          </a:p>
          <a:p>
            <a:r>
              <a:rPr lang="et-EE" b="1" dirty="0" smtClean="0"/>
              <a:t>Abstraktne</a:t>
            </a:r>
          </a:p>
          <a:p>
            <a:pPr lvl="1"/>
            <a:r>
              <a:rPr lang="et-EE" dirty="0" smtClean="0"/>
              <a:t>Püsiv</a:t>
            </a:r>
            <a:r>
              <a:rPr lang="et-EE" b="1" dirty="0" smtClean="0"/>
              <a:t> </a:t>
            </a:r>
            <a:r>
              <a:rPr lang="et-EE" dirty="0" smtClean="0"/>
              <a:t>– nõuete vahel ei tohi olla konflikte</a:t>
            </a:r>
          </a:p>
          <a:p>
            <a:pPr lvl="1"/>
            <a:r>
              <a:rPr lang="et-EE" dirty="0" smtClean="0"/>
              <a:t>Iga nõue peab olema kirjeldatud 1 kord ja ei pea sisaldama teisi nõudeid</a:t>
            </a:r>
          </a:p>
          <a:p>
            <a:pPr lvl="1"/>
            <a:r>
              <a:rPr lang="et-EE" dirty="0" smtClean="0"/>
              <a:t>Täielik – nõue peab olema kirjeldatud iga juhtumi jaoks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601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Süsteem peab võimaldama efektiivselt kaupa müüa</a:t>
            </a:r>
          </a:p>
          <a:p>
            <a:r>
              <a:rPr lang="et-EE" dirty="0" smtClean="0"/>
              <a:t>Programm peab olema lihtsa kasutajaliidesega (kas on testitav?)</a:t>
            </a:r>
          </a:p>
          <a:p>
            <a:r>
              <a:rPr lang="et-EE" dirty="0" smtClean="0"/>
              <a:t>Süsteem peab võimaldama lao korrashoidmist</a:t>
            </a:r>
          </a:p>
          <a:p>
            <a:r>
              <a:rPr lang="et-EE" dirty="0" smtClean="0"/>
              <a:t>Süsteem peab olema integreeritud kõikide kliendil hetkel olemasolevate süsteemidega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4548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Kategooriad (mingi hulk on olemas, kui keegi tahab juurde, siis ütleb</a:t>
            </a:r>
            <a:r>
              <a:rPr lang="et-EE" dirty="0" smtClean="0"/>
              <a:t>)</a:t>
            </a:r>
          </a:p>
          <a:p>
            <a:r>
              <a:rPr lang="et-EE" dirty="0"/>
              <a:t>Uue teema </a:t>
            </a:r>
            <a:r>
              <a:rPr lang="et-EE" dirty="0" smtClean="0"/>
              <a:t>loomine</a:t>
            </a:r>
          </a:p>
          <a:p>
            <a:r>
              <a:rPr lang="fi-FI" dirty="0" err="1"/>
              <a:t>Võimalus</a:t>
            </a:r>
            <a:r>
              <a:rPr lang="fi-FI" dirty="0"/>
              <a:t> </a:t>
            </a:r>
            <a:r>
              <a:rPr lang="fi-FI" dirty="0" err="1"/>
              <a:t>teateid</a:t>
            </a:r>
            <a:r>
              <a:rPr lang="fi-FI" dirty="0"/>
              <a:t> </a:t>
            </a:r>
            <a:r>
              <a:rPr lang="fi-FI" dirty="0" err="1"/>
              <a:t>administraatori</a:t>
            </a:r>
            <a:r>
              <a:rPr lang="fi-FI" dirty="0"/>
              <a:t> </a:t>
            </a:r>
            <a:r>
              <a:rPr lang="fi-FI" dirty="0" err="1"/>
              <a:t>poolt</a:t>
            </a:r>
            <a:r>
              <a:rPr lang="fi-FI" dirty="0"/>
              <a:t> </a:t>
            </a:r>
            <a:r>
              <a:rPr lang="fi-FI" dirty="0" smtClean="0"/>
              <a:t>muuta</a:t>
            </a:r>
            <a:endParaRPr lang="et-EE" dirty="0" smtClean="0"/>
          </a:p>
          <a:p>
            <a:r>
              <a:rPr lang="et-EE" dirty="0"/>
              <a:t>Teadete tekstide fondi </a:t>
            </a:r>
            <a:r>
              <a:rPr lang="et-EE" dirty="0" smtClean="0"/>
              <a:t>muutmine</a:t>
            </a:r>
          </a:p>
          <a:p>
            <a:r>
              <a:rPr lang="fi-FI" dirty="0" err="1"/>
              <a:t>Esitatud</a:t>
            </a:r>
            <a:r>
              <a:rPr lang="fi-FI" dirty="0"/>
              <a:t> </a:t>
            </a:r>
            <a:r>
              <a:rPr lang="fi-FI" dirty="0" err="1"/>
              <a:t>tellimuste</a:t>
            </a:r>
            <a:r>
              <a:rPr lang="fi-FI" dirty="0"/>
              <a:t> </a:t>
            </a:r>
            <a:r>
              <a:rPr lang="fi-FI" dirty="0" err="1"/>
              <a:t>nimekirja</a:t>
            </a:r>
            <a:r>
              <a:rPr lang="fi-FI" dirty="0"/>
              <a:t> </a:t>
            </a:r>
            <a:r>
              <a:rPr lang="fi-FI" dirty="0" err="1"/>
              <a:t>vaatamine</a:t>
            </a:r>
            <a:r>
              <a:rPr lang="fi-FI" dirty="0"/>
              <a:t> </a:t>
            </a:r>
            <a:r>
              <a:rPr lang="fi-FI" dirty="0" err="1"/>
              <a:t>restorani</a:t>
            </a:r>
            <a:r>
              <a:rPr lang="fi-FI" dirty="0"/>
              <a:t>  </a:t>
            </a:r>
            <a:r>
              <a:rPr lang="fi-FI" dirty="0" err="1"/>
              <a:t>töötaja</a:t>
            </a:r>
            <a:r>
              <a:rPr lang="fi-FI" dirty="0"/>
              <a:t> </a:t>
            </a:r>
            <a:r>
              <a:rPr lang="fi-FI" dirty="0" err="1" smtClean="0"/>
              <a:t>poolt</a:t>
            </a:r>
            <a:endParaRPr lang="et-EE" dirty="0" smtClean="0"/>
          </a:p>
          <a:p>
            <a:r>
              <a:rPr lang="fi-FI" dirty="0" err="1"/>
              <a:t>Kliendi</a:t>
            </a:r>
            <a:r>
              <a:rPr lang="fi-FI" dirty="0"/>
              <a:t> </a:t>
            </a:r>
            <a:r>
              <a:rPr lang="fi-FI" dirty="0" err="1"/>
              <a:t>teavitamine</a:t>
            </a:r>
            <a:r>
              <a:rPr lang="fi-FI" dirty="0"/>
              <a:t> </a:t>
            </a:r>
            <a:r>
              <a:rPr lang="fi-FI" dirty="0" err="1"/>
              <a:t>tellimusele</a:t>
            </a:r>
            <a:r>
              <a:rPr lang="fi-FI" dirty="0"/>
              <a:t> </a:t>
            </a:r>
            <a:r>
              <a:rPr lang="fi-FI" dirty="0" err="1"/>
              <a:t>kuluvast</a:t>
            </a:r>
            <a:r>
              <a:rPr lang="fi-FI" dirty="0"/>
              <a:t> </a:t>
            </a:r>
            <a:r>
              <a:rPr lang="fi-FI" dirty="0" err="1"/>
              <a:t>ajast</a:t>
            </a:r>
            <a:r>
              <a:rPr lang="fi-FI" dirty="0"/>
              <a:t> </a:t>
            </a:r>
            <a:r>
              <a:rPr lang="fi-FI" dirty="0" err="1"/>
              <a:t>restorani</a:t>
            </a:r>
            <a:r>
              <a:rPr lang="fi-FI" dirty="0"/>
              <a:t> </a:t>
            </a:r>
            <a:r>
              <a:rPr lang="fi-FI" dirty="0" err="1"/>
              <a:t>töötaja</a:t>
            </a:r>
            <a:r>
              <a:rPr lang="fi-FI" dirty="0"/>
              <a:t> </a:t>
            </a:r>
            <a:r>
              <a:rPr lang="fi-FI" dirty="0" err="1" smtClean="0"/>
              <a:t>poolt</a:t>
            </a:r>
            <a:endParaRPr lang="et-EE" dirty="0" smtClean="0"/>
          </a:p>
          <a:p>
            <a:r>
              <a:rPr lang="et-EE" dirty="0"/>
              <a:t>Menüü haldamine restorani töötaja </a:t>
            </a:r>
            <a:r>
              <a:rPr lang="et-EE" dirty="0" smtClean="0"/>
              <a:t>poolt</a:t>
            </a:r>
          </a:p>
          <a:p>
            <a:r>
              <a:rPr lang="et-EE" dirty="0"/>
              <a:t>Tellimuse eest tasumine</a:t>
            </a:r>
          </a:p>
        </p:txBody>
      </p:sp>
    </p:spTree>
    <p:extLst>
      <p:ext uri="{BB962C8B-B14F-4D97-AF65-F5344CB8AC3E}">
        <p14:creationId xmlns:p14="http://schemas.microsoft.com/office/powerpoint/2010/main" val="9529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Näited(2):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Kliendi teavitamine tellimuse </a:t>
            </a:r>
            <a:r>
              <a:rPr lang="et-EE" dirty="0" smtClean="0"/>
              <a:t>aegumisest</a:t>
            </a:r>
          </a:p>
          <a:p>
            <a:r>
              <a:rPr lang="fi-FI" dirty="0" err="1"/>
              <a:t>Tellimuse</a:t>
            </a:r>
            <a:r>
              <a:rPr lang="fi-FI" dirty="0"/>
              <a:t> </a:t>
            </a:r>
            <a:r>
              <a:rPr lang="fi-FI" dirty="0" err="1"/>
              <a:t>täitmine</a:t>
            </a:r>
            <a:r>
              <a:rPr lang="fi-FI" dirty="0"/>
              <a:t> </a:t>
            </a:r>
            <a:r>
              <a:rPr lang="fi-FI" dirty="0" err="1"/>
              <a:t>restorani</a:t>
            </a:r>
            <a:r>
              <a:rPr lang="fi-FI" dirty="0"/>
              <a:t> </a:t>
            </a:r>
            <a:r>
              <a:rPr lang="fi-FI" dirty="0" err="1"/>
              <a:t>töötaja</a:t>
            </a:r>
            <a:r>
              <a:rPr lang="fi-FI" dirty="0"/>
              <a:t> </a:t>
            </a:r>
            <a:r>
              <a:rPr lang="fi-FI" dirty="0" err="1" smtClean="0"/>
              <a:t>poolt</a:t>
            </a:r>
            <a:endParaRPr lang="et-EE" dirty="0" smtClean="0"/>
          </a:p>
          <a:p>
            <a:r>
              <a:rPr lang="et-EE" dirty="0" err="1"/>
              <a:t>Tamagotchi</a:t>
            </a:r>
            <a:r>
              <a:rPr lang="et-EE" dirty="0"/>
              <a:t> mängu salvestamine, selleks et pärast mängu jätkata salvestatud </a:t>
            </a:r>
            <a:r>
              <a:rPr lang="et-EE" dirty="0" smtClean="0"/>
              <a:t>kohast</a:t>
            </a:r>
          </a:p>
          <a:p>
            <a:r>
              <a:rPr lang="et-EE" dirty="0"/>
              <a:t> </a:t>
            </a:r>
            <a:r>
              <a:rPr lang="et-EE" dirty="0" err="1" smtClean="0"/>
              <a:t>Tamagotchi</a:t>
            </a:r>
            <a:r>
              <a:rPr lang="et-EE" dirty="0" smtClean="0"/>
              <a:t> </a:t>
            </a:r>
            <a:r>
              <a:rPr lang="et-EE" dirty="0"/>
              <a:t>tegevuste </a:t>
            </a:r>
            <a:r>
              <a:rPr lang="et-EE" dirty="0" smtClean="0"/>
              <a:t>kuvamine</a:t>
            </a:r>
          </a:p>
          <a:p>
            <a:r>
              <a:rPr lang="fi-FI" dirty="0" err="1"/>
              <a:t>Üks</a:t>
            </a:r>
            <a:r>
              <a:rPr lang="fi-FI" dirty="0"/>
              <a:t> </a:t>
            </a:r>
            <a:r>
              <a:rPr lang="fi-FI" dirty="0" err="1"/>
              <a:t>kasutaja</a:t>
            </a:r>
            <a:r>
              <a:rPr lang="fi-FI" dirty="0"/>
              <a:t> </a:t>
            </a:r>
            <a:r>
              <a:rPr lang="fi-FI" dirty="0" err="1"/>
              <a:t>saab</a:t>
            </a:r>
            <a:r>
              <a:rPr lang="fi-FI" dirty="0"/>
              <a:t> </a:t>
            </a:r>
            <a:r>
              <a:rPr lang="fi-FI" dirty="0" err="1"/>
              <a:t>luua</a:t>
            </a:r>
            <a:r>
              <a:rPr lang="fi-FI" dirty="0"/>
              <a:t> </a:t>
            </a:r>
            <a:r>
              <a:rPr lang="fi-FI" dirty="0" err="1"/>
              <a:t>mittu</a:t>
            </a:r>
            <a:r>
              <a:rPr lang="fi-FI" dirty="0"/>
              <a:t> </a:t>
            </a:r>
            <a:r>
              <a:rPr lang="fi-FI" dirty="0" err="1" smtClean="0"/>
              <a:t>tamagochit</a:t>
            </a:r>
            <a:endParaRPr lang="et-EE" dirty="0" smtClean="0"/>
          </a:p>
          <a:p>
            <a:r>
              <a:rPr lang="et-EE" dirty="0"/>
              <a:t>Mitme </a:t>
            </a:r>
            <a:r>
              <a:rPr lang="et-EE" dirty="0" err="1"/>
              <a:t>Tamagotchi</a:t>
            </a:r>
            <a:r>
              <a:rPr lang="et-EE" dirty="0"/>
              <a:t> graafika </a:t>
            </a:r>
            <a:r>
              <a:rPr lang="et-EE" dirty="0" smtClean="0"/>
              <a:t>loomine</a:t>
            </a:r>
          </a:p>
          <a:p>
            <a:r>
              <a:rPr lang="fi-FI" dirty="0" err="1"/>
              <a:t>Rakenduse</a:t>
            </a:r>
            <a:r>
              <a:rPr lang="fi-FI" dirty="0"/>
              <a:t> </a:t>
            </a:r>
            <a:r>
              <a:rPr lang="fi-FI" dirty="0" err="1"/>
              <a:t>käivitamisel</a:t>
            </a:r>
            <a:r>
              <a:rPr lang="fi-FI" dirty="0"/>
              <a:t> </a:t>
            </a:r>
            <a:r>
              <a:rPr lang="fi-FI" dirty="0" err="1"/>
              <a:t>näidatakse</a:t>
            </a:r>
            <a:r>
              <a:rPr lang="fi-FI" dirty="0"/>
              <a:t> </a:t>
            </a:r>
            <a:r>
              <a:rPr lang="fi-FI" dirty="0" err="1"/>
              <a:t>kalendrit</a:t>
            </a:r>
            <a:r>
              <a:rPr lang="fi-FI" dirty="0"/>
              <a:t> (</a:t>
            </a:r>
            <a:r>
              <a:rPr lang="fi-FI" dirty="0" err="1"/>
              <a:t>vaikimisi</a:t>
            </a:r>
            <a:r>
              <a:rPr lang="fi-FI" dirty="0"/>
              <a:t> vaade: </a:t>
            </a:r>
            <a:r>
              <a:rPr lang="fi-FI" dirty="0" err="1"/>
              <a:t>üks</a:t>
            </a:r>
            <a:r>
              <a:rPr lang="fi-FI" dirty="0"/>
              <a:t> </a:t>
            </a:r>
            <a:r>
              <a:rPr lang="fi-FI" dirty="0" err="1"/>
              <a:t>päev</a:t>
            </a:r>
            <a:r>
              <a:rPr lang="fi-FI" dirty="0"/>
              <a:t>). </a:t>
            </a:r>
            <a:endParaRPr lang="et-EE" dirty="0" smtClean="0"/>
          </a:p>
          <a:p>
            <a:r>
              <a:rPr lang="fi-FI" dirty="0"/>
              <a:t>Telefoni </a:t>
            </a:r>
            <a:r>
              <a:rPr lang="fi-FI" dirty="0" err="1"/>
              <a:t>pööramisel</a:t>
            </a:r>
            <a:r>
              <a:rPr lang="fi-FI" dirty="0"/>
              <a:t> </a:t>
            </a:r>
            <a:r>
              <a:rPr lang="fi-FI" dirty="0" err="1"/>
              <a:t>kasutaja</a:t>
            </a:r>
            <a:r>
              <a:rPr lang="fi-FI" dirty="0"/>
              <a:t> </a:t>
            </a:r>
            <a:r>
              <a:rPr lang="fi-FI" dirty="0" err="1"/>
              <a:t>saab</a:t>
            </a:r>
            <a:r>
              <a:rPr lang="fi-FI" dirty="0"/>
              <a:t> </a:t>
            </a:r>
            <a:r>
              <a:rPr lang="fi-FI" dirty="0" err="1"/>
              <a:t>vadata</a:t>
            </a:r>
            <a:r>
              <a:rPr lang="fi-FI" dirty="0"/>
              <a:t> </a:t>
            </a:r>
            <a:r>
              <a:rPr lang="fi-FI" dirty="0" err="1"/>
              <a:t>nädala</a:t>
            </a:r>
            <a:r>
              <a:rPr lang="fi-FI"/>
              <a:t> vaade.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53893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1: Nõuete kogumine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Tudeng paneb nõuded kirja:</a:t>
            </a:r>
          </a:p>
          <a:p>
            <a:pPr lvl="1"/>
            <a:r>
              <a:rPr lang="et-EE" dirty="0" smtClean="0"/>
              <a:t>Funktsionaalsed</a:t>
            </a:r>
          </a:p>
          <a:p>
            <a:pPr lvl="1"/>
            <a:r>
              <a:rPr lang="et-EE" dirty="0" smtClean="0"/>
              <a:t>Mittefunktsionaalsed</a:t>
            </a:r>
          </a:p>
          <a:p>
            <a:pPr lvl="1"/>
            <a:r>
              <a:rPr lang="et-EE" dirty="0" smtClean="0"/>
              <a:t>Riskid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005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kp.ru/f/12/image/88/33/74933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452829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459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novate.ru/files/u4755/Utter-In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56084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608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artmisto.com/uploads/posts/2012-10/1350034738_vetscharchitekturearthhouse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7895827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051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2: Nõuete kogumine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Interneti pank</a:t>
            </a:r>
          </a:p>
          <a:p>
            <a:r>
              <a:rPr lang="et-EE" dirty="0" err="1" smtClean="0"/>
              <a:t>E-pood</a:t>
            </a:r>
            <a:endParaRPr lang="et-EE" dirty="0" smtClean="0"/>
          </a:p>
          <a:p>
            <a:r>
              <a:rPr lang="et-EE" dirty="0" smtClean="0"/>
              <a:t>Facebook</a:t>
            </a:r>
          </a:p>
          <a:p>
            <a:r>
              <a:rPr lang="et-EE" dirty="0" smtClean="0"/>
              <a:t>Lennupiletite otsmine veebis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0973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nõuded?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IEEE Standard Glossary of Software Engineering Technology defines a software requirement as:</a:t>
            </a:r>
          </a:p>
          <a:p>
            <a:r>
              <a:rPr lang="en-US" dirty="0" smtClean="0"/>
              <a:t>A condition or capability needed by a user to solve a problem or achieve an objective.</a:t>
            </a:r>
          </a:p>
          <a:p>
            <a:r>
              <a:rPr lang="en-US" dirty="0" smtClean="0"/>
              <a:t>A condition or capability that must be met or possessed by a system or system component to satisfy a contract, standard, specification, or other formally imposed document.</a:t>
            </a:r>
          </a:p>
          <a:p>
            <a:r>
              <a:rPr lang="en-US" dirty="0" smtClean="0"/>
              <a:t>A documented representation of a condition or capability as in 1 or 2.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15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t-EE" dirty="0"/>
              <a:t>Nõuded</a:t>
            </a:r>
            <a:br>
              <a:rPr lang="et-EE" dirty="0"/>
            </a:br>
            <a:r>
              <a:rPr lang="et-EE" sz="2900" dirty="0" smtClean="0"/>
              <a:t>Süsteemi kvaliteet (EVS - ISO/IEC 25010:2011 põhjal)</a:t>
            </a:r>
            <a:endParaRPr lang="en-US" sz="29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4592003"/>
              </p:ext>
            </p:extLst>
          </p:nvPr>
        </p:nvGraphicFramePr>
        <p:xfrm>
          <a:off x="1" y="1628800"/>
          <a:ext cx="9143998" cy="3575362"/>
        </p:xfrm>
        <a:graphic>
          <a:graphicData uri="http://schemas.openxmlformats.org/drawingml/2006/table">
            <a:tbl>
              <a:tblPr/>
              <a:tblGrid>
                <a:gridCol w="1142306"/>
                <a:gridCol w="1053429"/>
                <a:gridCol w="1048194"/>
                <a:gridCol w="1053585"/>
                <a:gridCol w="1310510"/>
                <a:gridCol w="1179274"/>
                <a:gridCol w="1214394"/>
                <a:gridCol w="1142306"/>
              </a:tblGrid>
              <a:tr h="618802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sobivus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Soorituse tõhusus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Töökindlus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Ühilduvus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Kasutatavus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Turvalisus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Hooldatavus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Porditavus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210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täielikkus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õigsus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Funktsionaalne </a:t>
                      </a:r>
                      <a:r>
                        <a:rPr lang="et-EE" sz="1600" dirty="0">
                          <a:latin typeface="Calibri"/>
                        </a:rPr>
                        <a:t>kohasus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Ajaline käitumine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Ressursi-kasutus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>
                          <a:latin typeface="Calibri"/>
                        </a:rPr>
                        <a:t>Suutvus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Küpsus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Tõrke-taluvus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Taastuvus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Töö-kindluse vastavus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Koosolu-võime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Koos-talitlus-võime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Kohasuse äratuntavus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Õpitavus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Käsitsetavus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Eksituskindlus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Kasutaja-liidese </a:t>
                      </a:r>
                      <a:r>
                        <a:rPr lang="et-EE" sz="1600" dirty="0">
                          <a:latin typeface="Calibri"/>
                        </a:rPr>
                        <a:t>esteetika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Hõlpsus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Konfidentsiaalsus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Terviklus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Salgamatus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Jälitatavus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Autentsus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>
                          <a:latin typeface="Calibri"/>
                        </a:rPr>
                        <a:t>Modulaarsus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Taaskasutatavus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Analüüsi-tavus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Modifitsee-ritavus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Testitavus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Sobitatavus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Installeeri-tavus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Asenda-tavus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Millest rääkime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F</a:t>
            </a:r>
            <a:r>
              <a:rPr lang="et-EE" dirty="0" smtClean="0"/>
              <a:t>unktsionaalsed nõuded</a:t>
            </a:r>
          </a:p>
          <a:p>
            <a:r>
              <a:rPr lang="et-EE" dirty="0" smtClean="0"/>
              <a:t>Mittefunktsionaalsed nõuded</a:t>
            </a:r>
          </a:p>
          <a:p>
            <a:r>
              <a:rPr lang="et-EE" dirty="0" smtClean="0"/>
              <a:t>Testitav</a:t>
            </a:r>
          </a:p>
          <a:p>
            <a:r>
              <a:rPr lang="et-EE" dirty="0" smtClean="0"/>
              <a:t>Mittetestitav</a:t>
            </a:r>
          </a:p>
          <a:p>
            <a:r>
              <a:rPr lang="et-EE" dirty="0" smtClean="0"/>
              <a:t>Realistlik</a:t>
            </a:r>
          </a:p>
          <a:p>
            <a:r>
              <a:rPr lang="et-EE" dirty="0" smtClean="0"/>
              <a:t>Mitterealistlik </a:t>
            </a:r>
          </a:p>
          <a:p>
            <a:r>
              <a:rPr lang="et-EE" dirty="0"/>
              <a:t>N</a:t>
            </a:r>
            <a:r>
              <a:rPr lang="et-EE" dirty="0" smtClean="0"/>
              <a:t>õuete riskid</a:t>
            </a:r>
          </a:p>
          <a:p>
            <a:r>
              <a:rPr lang="et-EE" dirty="0" smtClean="0"/>
              <a:t>Kuidas kirjeldada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151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Funktsionaalsed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t-EE" dirty="0" smtClean="0"/>
              <a:t>Vastavad küsimusele: </a:t>
            </a:r>
            <a:r>
              <a:rPr lang="et-EE" b="1" dirty="0" smtClean="0"/>
              <a:t>„Mida peab tarkvara tegema?“</a:t>
            </a:r>
          </a:p>
          <a:p>
            <a:pPr marL="365760" lvl="1" indent="0">
              <a:buNone/>
            </a:pPr>
            <a:r>
              <a:rPr lang="et-EE" sz="2400" b="1" dirty="0"/>
              <a:t>Näide: </a:t>
            </a:r>
            <a:r>
              <a:rPr lang="et-EE" sz="2400" dirty="0"/>
              <a:t>S</a:t>
            </a:r>
            <a:r>
              <a:rPr lang="et-EE" sz="2400" dirty="0" smtClean="0"/>
              <a:t>üsteem peab võimaldama </a:t>
            </a:r>
            <a:r>
              <a:rPr lang="et-EE" sz="2400" dirty="0"/>
              <a:t>kauba </a:t>
            </a:r>
            <a:r>
              <a:rPr lang="et-EE" sz="2400" dirty="0" smtClean="0"/>
              <a:t>tellimist.</a:t>
            </a:r>
          </a:p>
          <a:p>
            <a:pPr marL="365760" lvl="1" indent="0">
              <a:buNone/>
            </a:pPr>
            <a:endParaRPr lang="et-EE" sz="2400" dirty="0" smtClean="0"/>
          </a:p>
          <a:p>
            <a:pPr marL="514350" indent="-514350">
              <a:buAutoNum type="arabicPeriod"/>
            </a:pPr>
            <a:r>
              <a:rPr lang="et-EE" dirty="0" smtClean="0"/>
              <a:t>Tavalised on need: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Ärinõudmised, ärireeglid, standardid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Funktsionaalsus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189981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Mittefunktsionaalsed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t-EE" dirty="0" smtClean="0"/>
              <a:t>Vastavad küsimusele: </a:t>
            </a:r>
            <a:r>
              <a:rPr lang="et-EE" b="1" dirty="0" smtClean="0"/>
              <a:t>„Kuidas tarkvara peab vajalikke funktsioone täitma?“</a:t>
            </a:r>
          </a:p>
          <a:p>
            <a:pPr marL="365760" lvl="1" indent="0">
              <a:buNone/>
            </a:pPr>
            <a:r>
              <a:rPr lang="et-EE" sz="2400" b="1" dirty="0"/>
              <a:t>Näide: </a:t>
            </a:r>
            <a:r>
              <a:rPr lang="et-EE" sz="2400" dirty="0" smtClean="0"/>
              <a:t>Süsteemi </a:t>
            </a:r>
            <a:r>
              <a:rPr lang="et-EE" sz="2400" dirty="0"/>
              <a:t>vastuse aeg peab jääma etteantud </a:t>
            </a:r>
            <a:r>
              <a:rPr lang="et-EE" sz="2400" dirty="0" smtClean="0"/>
              <a:t>piiridesse; Süsteem </a:t>
            </a:r>
            <a:r>
              <a:rPr lang="et-EE" sz="2400" dirty="0"/>
              <a:t>peab</a:t>
            </a:r>
          </a:p>
          <a:p>
            <a:pPr marL="365760" lvl="1" indent="0">
              <a:buNone/>
            </a:pPr>
            <a:r>
              <a:rPr lang="et-EE" sz="2400" dirty="0"/>
              <a:t>teatud ajavahemike jooksul tõrgeteta </a:t>
            </a:r>
            <a:r>
              <a:rPr lang="et-EE" sz="2400" dirty="0" smtClean="0"/>
              <a:t>töötama.</a:t>
            </a:r>
            <a:endParaRPr lang="et-EE" sz="2400" dirty="0"/>
          </a:p>
          <a:p>
            <a:pPr marL="514350" indent="-514350">
              <a:buAutoNum type="arabicPeriod"/>
            </a:pPr>
            <a:endParaRPr lang="et-EE" dirty="0" smtClean="0"/>
          </a:p>
          <a:p>
            <a:pPr marL="514350" indent="-514350">
              <a:buAutoNum type="arabicPeriod"/>
            </a:pPr>
            <a:r>
              <a:rPr lang="et-EE" dirty="0" smtClean="0"/>
              <a:t>Tavalised need on: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Süsteemsed nõudmised ja piirangud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Tõhusus, turvalisus, töökindlus, kasutajaliides jne</a:t>
            </a:r>
          </a:p>
          <a:p>
            <a:pPr marL="914400" lvl="1" indent="-514350">
              <a:buAutoNum type="arabicPeriod"/>
            </a:pPr>
            <a:r>
              <a:rPr lang="et-EE" sz="2400" dirty="0" smtClean="0"/>
              <a:t>Muud piirangud 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76075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Testitavad/Mittetestitavad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Nõuete püstitamisel on oluline, et nad oleksid </a:t>
            </a:r>
            <a:r>
              <a:rPr lang="fi-FI" dirty="0" smtClean="0"/>
              <a:t>testitavad</a:t>
            </a:r>
            <a:r>
              <a:rPr lang="et-EE" dirty="0"/>
              <a:t>!</a:t>
            </a:r>
            <a:endParaRPr lang="et-EE" dirty="0" smtClean="0"/>
          </a:p>
          <a:p>
            <a:pPr marL="0" indent="0">
              <a:buNone/>
            </a:pPr>
            <a:r>
              <a:rPr lang="et-EE" b="1" dirty="0" smtClean="0"/>
              <a:t>Nõue</a:t>
            </a:r>
            <a:r>
              <a:rPr lang="et-EE" dirty="0" smtClean="0"/>
              <a:t>: </a:t>
            </a:r>
            <a:r>
              <a:rPr lang="et-EE" u="sng" dirty="0" smtClean="0"/>
              <a:t>S</a:t>
            </a:r>
            <a:r>
              <a:rPr lang="fi-FI" u="sng" dirty="0" smtClean="0"/>
              <a:t>üsteem </a:t>
            </a:r>
            <a:r>
              <a:rPr lang="fi-FI" u="sng" dirty="0"/>
              <a:t>peab väljastama jooksva hetke </a:t>
            </a:r>
            <a:r>
              <a:rPr lang="fi-FI" u="sng" dirty="0" smtClean="0"/>
              <a:t>laoseisu</a:t>
            </a:r>
            <a:r>
              <a:rPr lang="et-EE" dirty="0" smtClean="0"/>
              <a:t>. Kas on testitav? </a:t>
            </a:r>
          </a:p>
          <a:p>
            <a:pPr marL="0" indent="0">
              <a:buNone/>
            </a:pPr>
            <a:r>
              <a:rPr lang="et-EE" b="1" dirty="0" smtClean="0"/>
              <a:t>Nõue</a:t>
            </a:r>
            <a:r>
              <a:rPr lang="et-EE" dirty="0"/>
              <a:t>: </a:t>
            </a:r>
            <a:r>
              <a:rPr lang="et-EE" u="sng" dirty="0" smtClean="0"/>
              <a:t>Süsteem </a:t>
            </a:r>
            <a:r>
              <a:rPr lang="et-EE" u="sng" dirty="0"/>
              <a:t>peab </a:t>
            </a:r>
            <a:r>
              <a:rPr lang="et-EE" u="sng" dirty="0" smtClean="0"/>
              <a:t>olema töökindel</a:t>
            </a:r>
            <a:r>
              <a:rPr lang="et-EE" dirty="0" smtClean="0"/>
              <a:t>. Kas on testitav? </a:t>
            </a:r>
          </a:p>
          <a:p>
            <a:pPr marL="0" indent="0">
              <a:buNone/>
            </a:pPr>
            <a:r>
              <a:rPr lang="et-EE" dirty="0" smtClean="0"/>
              <a:t>Kuidas paremini?</a:t>
            </a:r>
          </a:p>
          <a:p>
            <a:pPr marL="0" indent="0">
              <a:buNone/>
            </a:pPr>
            <a:r>
              <a:rPr lang="et-EE" b="1" dirty="0" smtClean="0"/>
              <a:t>Nõue</a:t>
            </a:r>
            <a:r>
              <a:rPr lang="et-EE" dirty="0"/>
              <a:t>: </a:t>
            </a:r>
            <a:r>
              <a:rPr lang="et-EE" u="sng" dirty="0"/>
              <a:t>Süsteemi töö võib kuu aja pikkuses ekspluatatsioonis keskkonnas </a:t>
            </a:r>
            <a:r>
              <a:rPr lang="et-EE" u="sng" dirty="0" smtClean="0"/>
              <a:t>X, kasutusaktiivsuse Y ja </a:t>
            </a:r>
            <a:r>
              <a:rPr lang="et-EE" u="sng" dirty="0"/>
              <a:t>kasutuslaadi Z</a:t>
            </a:r>
            <a:r>
              <a:rPr lang="et-EE" u="sng" dirty="0" smtClean="0"/>
              <a:t> </a:t>
            </a:r>
            <a:r>
              <a:rPr lang="et-EE" u="sng" dirty="0"/>
              <a:t>korral olla häiritud </a:t>
            </a:r>
            <a:r>
              <a:rPr lang="et-EE" u="sng" dirty="0" smtClean="0"/>
              <a:t>maksimaalselt </a:t>
            </a:r>
            <a:r>
              <a:rPr lang="et-EE" u="sng" dirty="0"/>
              <a:t>ühe tunni </a:t>
            </a:r>
            <a:r>
              <a:rPr lang="et-EE" u="sng" dirty="0" smtClean="0"/>
              <a:t>jooksul</a:t>
            </a:r>
            <a:r>
              <a:rPr lang="et-EE" dirty="0" smtClean="0"/>
              <a:t>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2687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Kokkuvõtte	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Kas nõue peab olema koguaeg testitav?</a:t>
            </a:r>
          </a:p>
          <a:p>
            <a:endParaRPr lang="et-EE" dirty="0"/>
          </a:p>
          <a:p>
            <a:endParaRPr lang="et-EE" dirty="0" smtClean="0"/>
          </a:p>
          <a:p>
            <a:endParaRPr lang="et-EE" dirty="0"/>
          </a:p>
          <a:p>
            <a:pPr marL="0" indent="0" algn="ctr">
              <a:buNone/>
            </a:pPr>
            <a:r>
              <a:rPr lang="fi-FI" sz="2800" b="1" dirty="0"/>
              <a:t>Otstarbekas on püstitada </a:t>
            </a:r>
            <a:r>
              <a:rPr lang="fi-FI" sz="3200" b="1" u="sng" dirty="0"/>
              <a:t>testitavad</a:t>
            </a:r>
            <a:r>
              <a:rPr lang="fi-FI" sz="3200" b="1" dirty="0"/>
              <a:t> </a:t>
            </a:r>
            <a:r>
              <a:rPr lang="fi-FI" sz="2800" b="1" dirty="0"/>
              <a:t>nõuded, muidu ei saa nende täidetust hinnata. </a:t>
            </a:r>
            <a:endParaRPr lang="et-EE" sz="2800" b="1" dirty="0"/>
          </a:p>
        </p:txBody>
      </p:sp>
    </p:spTree>
    <p:extLst>
      <p:ext uri="{BB962C8B-B14F-4D97-AF65-F5344CB8AC3E}">
        <p14:creationId xmlns:p14="http://schemas.microsoft.com/office/powerpoint/2010/main" val="23752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</TotalTime>
  <Words>997</Words>
  <Application>Microsoft Office PowerPoint</Application>
  <PresentationFormat>On-screen Show (4:3)</PresentationFormat>
  <Paragraphs>191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Calibri</vt:lpstr>
      <vt:lpstr>Century Schoolbook</vt:lpstr>
      <vt:lpstr>Times New Roman</vt:lpstr>
      <vt:lpstr>Wingdings</vt:lpstr>
      <vt:lpstr>Wingdings 2</vt:lpstr>
      <vt:lpstr>Oriel</vt:lpstr>
      <vt:lpstr> Tarkvara kvaliteet ja standardid (IDX5721) </vt:lpstr>
      <vt:lpstr>Sissejuhatus</vt:lpstr>
      <vt:lpstr>Mis on nõuded?</vt:lpstr>
      <vt:lpstr>Nõuded Süsteemi kvaliteet (EVS - ISO/IEC 25010:2011 põhjal)</vt:lpstr>
      <vt:lpstr>Millest rääkime</vt:lpstr>
      <vt:lpstr>Funktsionaalsed nõuded</vt:lpstr>
      <vt:lpstr>Mittefunktsionaalsed nõuded</vt:lpstr>
      <vt:lpstr>Testitavad/Mittetestitavad nõuded</vt:lpstr>
      <vt:lpstr>Kokkuvõtte </vt:lpstr>
      <vt:lpstr>Reaalsed/Ebareaalsed nõuded</vt:lpstr>
      <vt:lpstr>Nõuete riskid</vt:lpstr>
      <vt:lpstr>Nõuete riskid. Millised nad on?</vt:lpstr>
      <vt:lpstr>Kuidas need kirjeldada</vt:lpstr>
      <vt:lpstr>Kuidas need kirjeldada</vt:lpstr>
      <vt:lpstr>Kuidas need kirjeldada</vt:lpstr>
      <vt:lpstr>PowerPoint Presentation</vt:lpstr>
      <vt:lpstr>PowerPoint Presentation</vt:lpstr>
      <vt:lpstr>Head nõue on:</vt:lpstr>
      <vt:lpstr>Hea nõue on:</vt:lpstr>
      <vt:lpstr>Hea nõue on:</vt:lpstr>
      <vt:lpstr>Hea nõue on:</vt:lpstr>
      <vt:lpstr>Näited:</vt:lpstr>
      <vt:lpstr>Näited:</vt:lpstr>
      <vt:lpstr>Näited(2):</vt:lpstr>
      <vt:lpstr>Ülesanne 1: Nõuete kogumine</vt:lpstr>
      <vt:lpstr>PowerPoint Presentation</vt:lpstr>
      <vt:lpstr>PowerPoint Presentation</vt:lpstr>
      <vt:lpstr>PowerPoint Presentation</vt:lpstr>
      <vt:lpstr>Ülesanne 2: Nõuete kogumine</vt:lpstr>
    </vt:vector>
  </TitlesOfParts>
  <Company>Tallinn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Tšukrejeva</cp:lastModifiedBy>
  <cp:revision>99</cp:revision>
  <dcterms:created xsi:type="dcterms:W3CDTF">2013-09-12T08:33:18Z</dcterms:created>
  <dcterms:modified xsi:type="dcterms:W3CDTF">2015-09-16T08:58:54Z</dcterms:modified>
</cp:coreProperties>
</file>