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Testimine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17667"/>
            <a:ext cx="9070848" cy="457201"/>
          </a:xfrm>
        </p:spPr>
        <p:txBody>
          <a:bodyPr>
            <a:noAutofit/>
          </a:bodyPr>
          <a:lstStyle/>
          <a:p>
            <a:r>
              <a:rPr lang="et-EE" sz="1800" dirty="0" smtClean="0"/>
              <a:t>Harjutus 8.</a:t>
            </a:r>
          </a:p>
          <a:p>
            <a:r>
              <a:rPr lang="et-EE" sz="1800" dirty="0" smtClean="0"/>
              <a:t>Jekaterina Ivask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1457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Läbivaatused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503742"/>
          </a:xfrm>
        </p:spPr>
        <p:txBody>
          <a:bodyPr>
            <a:normAutofit/>
          </a:bodyPr>
          <a:lstStyle/>
          <a:p>
            <a:r>
              <a:rPr lang="et-EE" sz="2400" dirty="0" smtClean="0"/>
              <a:t>Juhtkonnapoolne hindamine </a:t>
            </a:r>
            <a:br>
              <a:rPr lang="et-EE" sz="2400" dirty="0" smtClean="0"/>
            </a:br>
            <a:r>
              <a:rPr lang="et-EE" sz="2400" dirty="0" smtClean="0"/>
              <a:t>(</a:t>
            </a:r>
            <a:r>
              <a:rPr lang="et-EE" sz="2400" dirty="0" err="1" smtClean="0"/>
              <a:t>management</a:t>
            </a:r>
            <a:r>
              <a:rPr lang="et-EE" sz="2400" dirty="0" smtClean="0"/>
              <a:t> </a:t>
            </a:r>
            <a:r>
              <a:rPr lang="et-EE" sz="2400" dirty="0" err="1" smtClean="0"/>
              <a:t>review</a:t>
            </a:r>
            <a:r>
              <a:rPr lang="et-EE" sz="2400" dirty="0" smtClean="0"/>
              <a:t>)</a:t>
            </a:r>
          </a:p>
          <a:p>
            <a:r>
              <a:rPr lang="et-EE" sz="2400" dirty="0" smtClean="0"/>
              <a:t>Tehniline hindamine </a:t>
            </a:r>
            <a:br>
              <a:rPr lang="et-EE" sz="2400" dirty="0" smtClean="0"/>
            </a:br>
            <a:r>
              <a:rPr lang="et-EE" sz="2400" dirty="0" smtClean="0"/>
              <a:t>(</a:t>
            </a:r>
            <a:r>
              <a:rPr lang="et-EE" sz="2400" dirty="0" err="1" smtClean="0"/>
              <a:t>technical</a:t>
            </a:r>
            <a:r>
              <a:rPr lang="et-EE" sz="2400" dirty="0" smtClean="0"/>
              <a:t> </a:t>
            </a:r>
            <a:r>
              <a:rPr lang="et-EE" sz="2400" dirty="0" err="1" smtClean="0"/>
              <a:t>review</a:t>
            </a:r>
            <a:r>
              <a:rPr lang="et-EE" sz="2400" dirty="0" smtClean="0"/>
              <a:t>)</a:t>
            </a:r>
          </a:p>
          <a:p>
            <a:r>
              <a:rPr lang="et-EE" sz="2400" dirty="0"/>
              <a:t>T</a:t>
            </a:r>
            <a:r>
              <a:rPr lang="et-EE" sz="2400" dirty="0" smtClean="0"/>
              <a:t>arkvara inspektsioon </a:t>
            </a:r>
            <a:br>
              <a:rPr lang="et-EE" sz="2400" dirty="0" smtClean="0"/>
            </a:br>
            <a:r>
              <a:rPr lang="et-EE" sz="2400" dirty="0" smtClean="0"/>
              <a:t>(</a:t>
            </a:r>
            <a:r>
              <a:rPr lang="et-EE" sz="2400" dirty="0" err="1" smtClean="0"/>
              <a:t>software</a:t>
            </a:r>
            <a:r>
              <a:rPr lang="et-EE" sz="2400" dirty="0" smtClean="0"/>
              <a:t> </a:t>
            </a:r>
            <a:r>
              <a:rPr lang="et-EE" sz="2400" dirty="0" err="1" smtClean="0"/>
              <a:t>inspection</a:t>
            </a:r>
            <a:r>
              <a:rPr lang="et-EE" sz="2400" dirty="0" smtClean="0"/>
              <a:t>)</a:t>
            </a:r>
          </a:p>
          <a:p>
            <a:r>
              <a:rPr lang="et-EE" sz="2400" dirty="0" smtClean="0"/>
              <a:t>Läbivaatus </a:t>
            </a:r>
            <a:br>
              <a:rPr lang="et-EE" sz="2400" dirty="0" smtClean="0"/>
            </a:br>
            <a:r>
              <a:rPr lang="et-EE" sz="2400" dirty="0" smtClean="0"/>
              <a:t>(</a:t>
            </a:r>
            <a:r>
              <a:rPr lang="et-EE" sz="2400" dirty="0" err="1" smtClean="0"/>
              <a:t>walkthrough</a:t>
            </a:r>
            <a:r>
              <a:rPr lang="et-EE" sz="2400" dirty="0" smtClean="0"/>
              <a:t>)</a:t>
            </a:r>
          </a:p>
          <a:p>
            <a:r>
              <a:rPr lang="et-EE" sz="2400" dirty="0" smtClean="0"/>
              <a:t>Auditit (audit)</a:t>
            </a:r>
          </a:p>
          <a:p>
            <a:r>
              <a:rPr lang="et-EE" sz="2400" dirty="0" smtClean="0"/>
              <a:t>SCRUM metoodikas vähemalt 5 erinevat tüüpi kohtumist</a:t>
            </a:r>
            <a:endParaRPr lang="et-EE" sz="2400" dirty="0"/>
          </a:p>
          <a:p>
            <a:endParaRPr lang="et-EE" dirty="0"/>
          </a:p>
        </p:txBody>
      </p:sp>
      <p:pic>
        <p:nvPicPr>
          <p:cNvPr id="6146" name="Picture 2" descr="http://blogs.plos.org/biologue/files/2012/08/Peer-Review-Nick-Kim-cartoon3-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85" y="231457"/>
            <a:ext cx="6264251" cy="48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Programmi struktuuri põhjal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800" dirty="0" smtClean="0"/>
              <a:t>Lauseadekvaatsus</a:t>
            </a:r>
          </a:p>
          <a:p>
            <a:r>
              <a:rPr lang="et-EE" sz="2800" dirty="0" smtClean="0"/>
              <a:t>Haruadekvaatsus</a:t>
            </a:r>
          </a:p>
          <a:p>
            <a:r>
              <a:rPr lang="et-EE" sz="2800" dirty="0" smtClean="0"/>
              <a:t>Teeadekvaatsus</a:t>
            </a:r>
          </a:p>
          <a:p>
            <a:r>
              <a:rPr lang="et-EE" sz="2800" dirty="0" smtClean="0"/>
              <a:t>Andmepõhine testimine</a:t>
            </a:r>
          </a:p>
          <a:p>
            <a:r>
              <a:rPr lang="et-EE" sz="2800" dirty="0" smtClean="0"/>
              <a:t>Tsüklite testimine</a:t>
            </a:r>
          </a:p>
          <a:p>
            <a:endParaRPr lang="et-EE" dirty="0"/>
          </a:p>
        </p:txBody>
      </p:sp>
      <p:pic>
        <p:nvPicPr>
          <p:cNvPr id="7170" name="Picture 2" descr="http://www.softwaretestingclass.com/wp-content/uploads/2012/06/white-box-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4" y="1682101"/>
            <a:ext cx="5693759" cy="492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3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Vastuvõtmise testid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96094"/>
            <a:ext cx="5041037" cy="3931920"/>
          </a:xfrm>
        </p:spPr>
        <p:txBody>
          <a:bodyPr/>
          <a:lstStyle/>
          <a:p>
            <a:r>
              <a:rPr lang="et-EE" dirty="0" smtClean="0"/>
              <a:t>Test juhtumid</a:t>
            </a:r>
          </a:p>
          <a:p>
            <a:r>
              <a:rPr lang="et-EE" dirty="0" smtClean="0"/>
              <a:t>Vastused kõikidele küsimustele</a:t>
            </a:r>
          </a:p>
          <a:p>
            <a:r>
              <a:rPr lang="et-EE" dirty="0" smtClean="0"/>
              <a:t>Läbida kõik stsenaariumid</a:t>
            </a:r>
          </a:p>
          <a:p>
            <a:r>
              <a:rPr lang="et-EE" dirty="0" smtClean="0"/>
              <a:t>Kontrollida kõik võimalikud vastused</a:t>
            </a:r>
            <a:endParaRPr lang="et-EE" dirty="0"/>
          </a:p>
        </p:txBody>
      </p:sp>
      <p:pic>
        <p:nvPicPr>
          <p:cNvPr id="1026" name="Picture 2" descr="http://cdn2.softwaretestinghelp.com/wp-content/qa/uploads/2012/11/uat-tes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52" y="1660122"/>
            <a:ext cx="5786721" cy="43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4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Riskipõhine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/>
              <a:t>Riskipõhise testimise idee on </a:t>
            </a:r>
            <a:r>
              <a:rPr lang="et-EE" sz="2000" dirty="0" smtClean="0"/>
              <a:t>testida </a:t>
            </a:r>
            <a:r>
              <a:rPr lang="et-EE" sz="2000" dirty="0"/>
              <a:t>esmalt tootega seotud </a:t>
            </a:r>
            <a:r>
              <a:rPr lang="et-EE" sz="2000" dirty="0" smtClean="0"/>
              <a:t>kriitilisi </a:t>
            </a:r>
            <a:r>
              <a:rPr lang="et-EE" sz="2000" dirty="0"/>
              <a:t>riske</a:t>
            </a:r>
            <a:r>
              <a:rPr lang="et-EE" sz="2000" dirty="0" smtClean="0"/>
              <a:t>.</a:t>
            </a:r>
          </a:p>
          <a:p>
            <a:r>
              <a:rPr lang="et-EE" sz="2000" dirty="0"/>
              <a:t>Riski prioriteeti saab iseloomustada mõju ja </a:t>
            </a:r>
            <a:r>
              <a:rPr lang="et-EE" sz="2000" dirty="0" smtClean="0"/>
              <a:t>sageduse </a:t>
            </a:r>
            <a:r>
              <a:rPr lang="et-EE" sz="2000" dirty="0"/>
              <a:t>(tõenäosuse) </a:t>
            </a:r>
            <a:r>
              <a:rPr lang="et-EE" sz="2000" dirty="0" smtClean="0"/>
              <a:t>kombinatsiooniga.</a:t>
            </a:r>
            <a:endParaRPr lang="et-EE" sz="2000" dirty="0"/>
          </a:p>
          <a:p>
            <a:endParaRPr lang="et-EE" dirty="0"/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25" y="3660484"/>
            <a:ext cx="6032950" cy="27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Ekspertteadmiste põhine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1764405"/>
            <a:ext cx="11243255" cy="4649273"/>
          </a:xfrm>
        </p:spPr>
        <p:txBody>
          <a:bodyPr>
            <a:noAutofit/>
          </a:bodyPr>
          <a:lstStyle/>
          <a:p>
            <a:r>
              <a:rPr lang="et-EE" sz="2400" dirty="0"/>
              <a:t>Kogenud arendaja või testija </a:t>
            </a:r>
            <a:r>
              <a:rPr lang="et-EE" sz="2400" dirty="0" smtClean="0"/>
              <a:t>oskab </a:t>
            </a:r>
            <a:r>
              <a:rPr lang="et-EE" sz="2400" dirty="0"/>
              <a:t>tõenäolisi vea kohti ette aimata</a:t>
            </a:r>
            <a:r>
              <a:rPr lang="et-EE" sz="2400" dirty="0" smtClean="0"/>
              <a:t>.</a:t>
            </a:r>
          </a:p>
          <a:p>
            <a:r>
              <a:rPr lang="et-EE" sz="2400" dirty="0"/>
              <a:t>Tõenäoliste vigade leidmine </a:t>
            </a:r>
            <a:r>
              <a:rPr lang="et-EE" sz="2400" dirty="0" smtClean="0"/>
              <a:t>võib </a:t>
            </a:r>
            <a:r>
              <a:rPr lang="et-EE" sz="2400" dirty="0"/>
              <a:t>sõltuda mitut sorti eelteadmistest, milleks </a:t>
            </a:r>
            <a:r>
              <a:rPr lang="et-EE" sz="2400" dirty="0" smtClean="0"/>
              <a:t>on:</a:t>
            </a:r>
            <a:endParaRPr lang="et-EE" sz="2400" dirty="0"/>
          </a:p>
          <a:p>
            <a:pPr lvl="1"/>
            <a:r>
              <a:rPr lang="et-EE" sz="2400" dirty="0"/>
              <a:t>üldised teadmised </a:t>
            </a:r>
          </a:p>
          <a:p>
            <a:pPr lvl="1"/>
            <a:r>
              <a:rPr lang="et-EE" sz="2400" dirty="0"/>
              <a:t>teadmised konkreetse </a:t>
            </a:r>
            <a:r>
              <a:rPr lang="et-EE" sz="2400" dirty="0" smtClean="0"/>
              <a:t>rakendusvaldkonna </a:t>
            </a:r>
            <a:r>
              <a:rPr lang="et-EE" sz="2400" dirty="0"/>
              <a:t>kohta </a:t>
            </a:r>
            <a:endParaRPr lang="et-EE" sz="2400" dirty="0" smtClean="0"/>
          </a:p>
          <a:p>
            <a:pPr lvl="1"/>
            <a:r>
              <a:rPr lang="et-EE" sz="2400" dirty="0" smtClean="0"/>
              <a:t>teadmised </a:t>
            </a:r>
            <a:r>
              <a:rPr lang="et-EE" sz="2400" dirty="0"/>
              <a:t>riist- või tarkvarakeskkonna (</a:t>
            </a:r>
            <a:r>
              <a:rPr lang="et-EE" sz="2400" dirty="0" smtClean="0"/>
              <a:t>näiteks </a:t>
            </a:r>
            <a:r>
              <a:rPr lang="et-EE" sz="2400" dirty="0"/>
              <a:t>konkreetse </a:t>
            </a:r>
            <a:r>
              <a:rPr lang="et-EE" sz="2400" dirty="0" smtClean="0"/>
              <a:t>programmeerimiskeele</a:t>
            </a:r>
            <a:r>
              <a:rPr lang="et-EE" sz="2400" dirty="0"/>
              <a:t>) kohta </a:t>
            </a:r>
            <a:endParaRPr lang="et-EE" sz="2400" dirty="0" smtClean="0"/>
          </a:p>
          <a:p>
            <a:pPr lvl="1"/>
            <a:r>
              <a:rPr lang="et-EE" sz="2400" dirty="0" smtClean="0"/>
              <a:t>teadmised </a:t>
            </a:r>
            <a:r>
              <a:rPr lang="et-EE" sz="2400" dirty="0"/>
              <a:t>mingi vigade tüübi kohta (</a:t>
            </a:r>
            <a:r>
              <a:rPr lang="et-EE" sz="2400" dirty="0" smtClean="0"/>
              <a:t>näiteks tüüpilised </a:t>
            </a:r>
            <a:r>
              <a:rPr lang="et-EE" sz="2400" dirty="0"/>
              <a:t>infoturbega seotud kodeerimise </a:t>
            </a:r>
            <a:r>
              <a:rPr lang="et-EE" sz="2400" dirty="0" smtClean="0"/>
              <a:t>vead</a:t>
            </a:r>
            <a:r>
              <a:rPr lang="et-EE" sz="2400" dirty="0"/>
              <a:t>) </a:t>
            </a:r>
            <a:endParaRPr lang="et-EE" sz="2400" dirty="0" smtClean="0"/>
          </a:p>
          <a:p>
            <a:pPr lvl="1"/>
            <a:r>
              <a:rPr lang="et-EE" sz="2400" dirty="0" smtClean="0"/>
              <a:t>teadmised </a:t>
            </a:r>
            <a:r>
              <a:rPr lang="et-EE" sz="2400" dirty="0"/>
              <a:t>arendusmetoodika kohta </a:t>
            </a:r>
            <a:endParaRPr lang="et-EE" sz="2400" dirty="0" smtClean="0"/>
          </a:p>
          <a:p>
            <a:pPr lvl="1"/>
            <a:r>
              <a:rPr lang="et-EE" sz="2400" dirty="0" smtClean="0"/>
              <a:t>teadmised </a:t>
            </a:r>
            <a:r>
              <a:rPr lang="et-EE" sz="2400" dirty="0"/>
              <a:t>konkreetse </a:t>
            </a:r>
            <a:r>
              <a:rPr lang="et-EE" sz="2400" dirty="0" smtClean="0"/>
              <a:t>arendaja </a:t>
            </a:r>
            <a:r>
              <a:rPr lang="et-EE" sz="2400" dirty="0"/>
              <a:t>või tellija </a:t>
            </a:r>
            <a:r>
              <a:rPr lang="et-EE" sz="2400" dirty="0" smtClean="0"/>
              <a:t>kohta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8304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Uuriv 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010" y="2485620"/>
            <a:ext cx="9094631" cy="381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dirty="0"/>
              <a:t>Uuriv testimine (</a:t>
            </a:r>
            <a:r>
              <a:rPr lang="et-EE" sz="2800" b="1" dirty="0" err="1"/>
              <a:t>exploratory</a:t>
            </a:r>
            <a:r>
              <a:rPr lang="et-EE" sz="2800" b="1" dirty="0"/>
              <a:t> </a:t>
            </a:r>
            <a:r>
              <a:rPr lang="et-EE" sz="2800" b="1" dirty="0" err="1"/>
              <a:t>testing</a:t>
            </a:r>
            <a:r>
              <a:rPr lang="et-EE" sz="2800" dirty="0"/>
              <a:t>) </a:t>
            </a:r>
            <a:endParaRPr lang="et-EE" sz="2800" dirty="0" smtClean="0"/>
          </a:p>
          <a:p>
            <a:pPr marL="0" indent="0">
              <a:buNone/>
            </a:pPr>
            <a:r>
              <a:rPr lang="et-EE" sz="2800" dirty="0" smtClean="0"/>
              <a:t>on mitteformaalne </a:t>
            </a:r>
            <a:r>
              <a:rPr lang="et-EE" sz="2800" dirty="0"/>
              <a:t>tarkvara </a:t>
            </a:r>
            <a:endParaRPr lang="et-EE" sz="2800" dirty="0" smtClean="0"/>
          </a:p>
          <a:p>
            <a:pPr marL="0" indent="0">
              <a:buNone/>
            </a:pPr>
            <a:r>
              <a:rPr lang="et-EE" sz="2800" dirty="0" smtClean="0"/>
              <a:t>testimise </a:t>
            </a:r>
            <a:r>
              <a:rPr lang="et-EE" sz="2800" dirty="0"/>
              <a:t>tehnika, mille puhul </a:t>
            </a:r>
            <a:endParaRPr lang="et-EE" sz="2800" dirty="0" smtClean="0"/>
          </a:p>
          <a:p>
            <a:pPr marL="0" indent="0">
              <a:buNone/>
            </a:pPr>
            <a:r>
              <a:rPr lang="et-EE" sz="2800" dirty="0" smtClean="0"/>
              <a:t>testija </a:t>
            </a:r>
            <a:r>
              <a:rPr lang="et-EE" sz="2800" dirty="0"/>
              <a:t>hindab testide </a:t>
            </a:r>
            <a:r>
              <a:rPr lang="et-EE" sz="2800" dirty="0" smtClean="0"/>
              <a:t>kavandamist </a:t>
            </a:r>
            <a:r>
              <a:rPr lang="et-EE" sz="2800" dirty="0"/>
              <a:t>nende täitmise </a:t>
            </a:r>
            <a:endParaRPr lang="et-EE" sz="2800" dirty="0" smtClean="0"/>
          </a:p>
          <a:p>
            <a:pPr marL="0" indent="0">
              <a:buNone/>
            </a:pPr>
            <a:r>
              <a:rPr lang="et-EE" sz="2800" dirty="0" smtClean="0"/>
              <a:t>käigus </a:t>
            </a:r>
            <a:r>
              <a:rPr lang="et-EE" sz="2800" dirty="0"/>
              <a:t>ning </a:t>
            </a:r>
            <a:r>
              <a:rPr lang="et-EE" sz="2800" dirty="0" smtClean="0"/>
              <a:t>kasutab </a:t>
            </a:r>
            <a:r>
              <a:rPr lang="et-EE" sz="2800" dirty="0"/>
              <a:t>saadud informatsiooni uute </a:t>
            </a:r>
            <a:r>
              <a:rPr lang="et-EE" sz="2800" dirty="0" smtClean="0"/>
              <a:t>ja </a:t>
            </a:r>
          </a:p>
          <a:p>
            <a:pPr marL="0" indent="0">
              <a:buNone/>
            </a:pPr>
            <a:r>
              <a:rPr lang="et-EE" sz="2800" dirty="0" smtClean="0"/>
              <a:t>paremate </a:t>
            </a:r>
            <a:r>
              <a:rPr lang="et-EE" sz="2800" dirty="0"/>
              <a:t>testide </a:t>
            </a:r>
            <a:r>
              <a:rPr lang="et-EE" sz="2800" dirty="0" smtClean="0"/>
              <a:t>projekteerimiseks.</a:t>
            </a:r>
            <a:endParaRPr lang="et-EE" dirty="0"/>
          </a:p>
        </p:txBody>
      </p:sp>
      <p:pic>
        <p:nvPicPr>
          <p:cNvPr id="1026" name="Picture 2" descr="http://1.bp.blogspot.com/-a3EaHdoYNnU/T72xbZUPizI/AAAAAAAAASw/OzKEDlWn1AA/s1600/ET_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51" y="237185"/>
            <a:ext cx="5060210" cy="38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Suitsu 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25" y="2450851"/>
            <a:ext cx="10099183" cy="3931920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Suitsutestimisel (</a:t>
            </a:r>
            <a:r>
              <a:rPr lang="et-EE" sz="2800" b="1" dirty="0" err="1"/>
              <a:t>smoke</a:t>
            </a:r>
            <a:r>
              <a:rPr lang="et-EE" sz="2800" b="1" dirty="0"/>
              <a:t> </a:t>
            </a:r>
            <a:r>
              <a:rPr lang="et-EE" sz="2800" b="1" dirty="0" err="1"/>
              <a:t>testing</a:t>
            </a:r>
            <a:r>
              <a:rPr lang="et-EE" sz="2800" dirty="0" smtClean="0"/>
              <a:t>) </a:t>
            </a:r>
          </a:p>
          <a:p>
            <a:pPr marL="0" indent="0">
              <a:buNone/>
            </a:pPr>
            <a:r>
              <a:rPr lang="et-EE" sz="2800" dirty="0" smtClean="0"/>
              <a:t>täidetakse </a:t>
            </a:r>
            <a:r>
              <a:rPr lang="et-EE" sz="2800" dirty="0"/>
              <a:t>alamhulk kõigist </a:t>
            </a:r>
            <a:endParaRPr lang="et-EE" sz="2800" dirty="0" smtClean="0"/>
          </a:p>
          <a:p>
            <a:pPr marL="0" indent="0">
              <a:buNone/>
            </a:pPr>
            <a:r>
              <a:rPr lang="et-EE" sz="2800" dirty="0" smtClean="0"/>
              <a:t>testidest </a:t>
            </a:r>
            <a:r>
              <a:rPr lang="et-EE" sz="2800" dirty="0"/>
              <a:t>selgitamaks, kas </a:t>
            </a:r>
            <a:endParaRPr lang="et-EE" sz="2800" dirty="0" smtClean="0"/>
          </a:p>
          <a:p>
            <a:pPr marL="0" indent="0">
              <a:buNone/>
            </a:pPr>
            <a:r>
              <a:rPr lang="et-EE" sz="2800" dirty="0" smtClean="0"/>
              <a:t>põhilised funktsioonid </a:t>
            </a:r>
            <a:r>
              <a:rPr lang="et-EE" sz="2800" dirty="0"/>
              <a:t>töötavad. Nimetus </a:t>
            </a:r>
            <a:r>
              <a:rPr lang="et-EE" sz="2800" dirty="0" smtClean="0"/>
              <a:t>tuleneb </a:t>
            </a:r>
          </a:p>
          <a:p>
            <a:pPr marL="0" indent="0">
              <a:buNone/>
            </a:pPr>
            <a:r>
              <a:rPr lang="et-EE" sz="2800" dirty="0" smtClean="0"/>
              <a:t>elektroonikatööstusest </a:t>
            </a:r>
            <a:r>
              <a:rPr lang="et-EE" sz="2800" dirty="0"/>
              <a:t>(</a:t>
            </a:r>
            <a:r>
              <a:rPr lang="et-EE" sz="2800" dirty="0" smtClean="0"/>
              <a:t>seadme </a:t>
            </a:r>
            <a:r>
              <a:rPr lang="et-EE" sz="2800" dirty="0"/>
              <a:t>esmane </a:t>
            </a:r>
            <a:r>
              <a:rPr lang="et-EE" sz="2800" dirty="0" smtClean="0"/>
              <a:t>sisse lülitamine)</a:t>
            </a:r>
            <a:endParaRPr lang="et-EE" sz="2800" dirty="0"/>
          </a:p>
          <a:p>
            <a:endParaRPr lang="et-EE" dirty="0"/>
          </a:p>
        </p:txBody>
      </p:sp>
      <p:pic>
        <p:nvPicPr>
          <p:cNvPr id="2050" name="Picture 2" descr="http://qatestlab.com/assets/software-testing-company-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38" y="203490"/>
            <a:ext cx="5765935" cy="39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Spetsifikatsiooni põhine </a:t>
            </a:r>
            <a:r>
              <a:rPr lang="et-EE" dirty="0" smtClean="0"/>
              <a:t>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640096" cy="3931920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Spetsifikatsiooni põhise </a:t>
            </a:r>
            <a:r>
              <a:rPr lang="et-EE" sz="2800" dirty="0" smtClean="0"/>
              <a:t>testimise </a:t>
            </a:r>
            <a:r>
              <a:rPr lang="et-EE" sz="2800" dirty="0"/>
              <a:t>puhul me ei tea programmi sisemist ehitust või ei analüüsi </a:t>
            </a:r>
            <a:r>
              <a:rPr lang="et-EE" sz="2800" dirty="0" smtClean="0"/>
              <a:t>seda</a:t>
            </a:r>
            <a:r>
              <a:rPr lang="et-EE" sz="2800" dirty="0"/>
              <a:t>, kasutades testide koostamiseks </a:t>
            </a:r>
            <a:r>
              <a:rPr lang="et-EE" sz="2800" dirty="0" smtClean="0"/>
              <a:t>vaid sisendeid </a:t>
            </a:r>
            <a:r>
              <a:rPr lang="et-EE" sz="2800" dirty="0"/>
              <a:t>ja </a:t>
            </a:r>
            <a:r>
              <a:rPr lang="et-EE" sz="2800" dirty="0" smtClean="0"/>
              <a:t>väljundeid.</a:t>
            </a:r>
          </a:p>
          <a:p>
            <a:pPr marL="0" indent="0">
              <a:buNone/>
            </a:pPr>
            <a:endParaRPr lang="et-EE" sz="2800" dirty="0"/>
          </a:p>
          <a:p>
            <a:pPr marL="514350" indent="-514350">
              <a:buAutoNum type="arabicPeriod"/>
            </a:pPr>
            <a:r>
              <a:rPr lang="et-EE" sz="2800" dirty="0" smtClean="0"/>
              <a:t>Ekvivalentsiklasside </a:t>
            </a:r>
            <a:r>
              <a:rPr lang="et-EE" sz="2800" dirty="0"/>
              <a:t>analüüs </a:t>
            </a:r>
            <a:endParaRPr lang="et-EE" sz="2800" dirty="0" smtClean="0"/>
          </a:p>
          <a:p>
            <a:pPr marL="514350" indent="-514350">
              <a:buAutoNum type="arabicPeriod"/>
            </a:pPr>
            <a:r>
              <a:rPr lang="et-EE" sz="2800" dirty="0" smtClean="0"/>
              <a:t>Piirjuhid</a:t>
            </a:r>
            <a:endParaRPr lang="et-EE" sz="2800" dirty="0"/>
          </a:p>
          <a:p>
            <a:pPr marL="514350" indent="-514350">
              <a:buAutoNum type="arabicPeriod"/>
            </a:pPr>
            <a:endParaRPr lang="et-EE" sz="28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521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Juhuslikud </a:t>
            </a:r>
            <a:r>
              <a:rPr lang="fi-FI" dirty="0" smtClean="0"/>
              <a:t>sisendid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459792" cy="3931920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Esimesel pilgul näib, et kes </a:t>
            </a:r>
            <a:r>
              <a:rPr lang="et-EE" sz="2800" dirty="0" smtClean="0"/>
              <a:t>testimisest </a:t>
            </a:r>
            <a:r>
              <a:rPr lang="et-EE" sz="2800" dirty="0"/>
              <a:t>põhjalikumalt kuulnud pole, </a:t>
            </a:r>
            <a:r>
              <a:rPr lang="et-EE" sz="2800" dirty="0" smtClean="0"/>
              <a:t>see </a:t>
            </a:r>
            <a:r>
              <a:rPr lang="et-EE" sz="2800" dirty="0"/>
              <a:t>just nii testibki - proovib </a:t>
            </a:r>
            <a:r>
              <a:rPr lang="et-EE" sz="2800" dirty="0" smtClean="0"/>
              <a:t>mingite </a:t>
            </a:r>
            <a:r>
              <a:rPr lang="et-EE" sz="2800" dirty="0"/>
              <a:t>andmetega, kuidas töö </a:t>
            </a:r>
            <a:r>
              <a:rPr lang="et-EE" sz="2800" dirty="0" smtClean="0"/>
              <a:t>läheb</a:t>
            </a:r>
            <a:r>
              <a:rPr lang="et-EE" sz="2800" dirty="0"/>
              <a:t>. Programmeerimise </a:t>
            </a:r>
            <a:r>
              <a:rPr lang="et-EE" sz="2800" dirty="0" smtClean="0"/>
              <a:t>algusaastatel </a:t>
            </a:r>
            <a:r>
              <a:rPr lang="et-EE" sz="2800" dirty="0"/>
              <a:t>oli selline testimine </a:t>
            </a:r>
            <a:r>
              <a:rPr lang="et-EE" sz="2800" dirty="0" smtClean="0"/>
              <a:t>levinud </a:t>
            </a:r>
            <a:r>
              <a:rPr lang="et-EE" sz="2800" dirty="0"/>
              <a:t>meetod.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79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Funktsionaalsuse põhjal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400" dirty="0"/>
              <a:t>Funktsionaalsete testide </a:t>
            </a:r>
            <a:r>
              <a:rPr lang="et-EE" sz="2400" dirty="0" smtClean="0"/>
              <a:t>projekteerimisel</a:t>
            </a:r>
            <a:br>
              <a:rPr lang="et-EE" sz="2400" dirty="0" smtClean="0"/>
            </a:br>
            <a:r>
              <a:rPr lang="et-EE" sz="2400" dirty="0" smtClean="0"/>
              <a:t>püütakse </a:t>
            </a:r>
            <a:r>
              <a:rPr lang="et-EE" sz="2400" dirty="0" smtClean="0"/>
              <a:t>valida </a:t>
            </a:r>
            <a:r>
              <a:rPr lang="et-EE" sz="2400" dirty="0"/>
              <a:t>võimalikult </a:t>
            </a: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2400" dirty="0" smtClean="0"/>
              <a:t>erinevaid </a:t>
            </a:r>
            <a:r>
              <a:rPr lang="et-EE" sz="2400" dirty="0"/>
              <a:t>kasutuse stsenaariume. </a:t>
            </a:r>
          </a:p>
          <a:p>
            <a:endParaRPr lang="et-EE" dirty="0" smtClean="0"/>
          </a:p>
          <a:p>
            <a:endParaRPr lang="et-EE" dirty="0" smtClean="0"/>
          </a:p>
          <a:p>
            <a:pPr marL="0" indent="0">
              <a:buNone/>
            </a:pPr>
            <a:r>
              <a:rPr lang="et-EE" sz="2400" dirty="0"/>
              <a:t>Testi väljundite prognoosil tuleks jälgida</a:t>
            </a:r>
            <a:r>
              <a:rPr lang="et-EE" sz="2400" dirty="0" smtClean="0"/>
              <a:t>,</a:t>
            </a:r>
            <a:br>
              <a:rPr lang="et-EE" sz="2400" dirty="0" smtClean="0"/>
            </a:br>
            <a:r>
              <a:rPr lang="et-EE" sz="2400" dirty="0" smtClean="0"/>
              <a:t>et </a:t>
            </a:r>
            <a:r>
              <a:rPr lang="et-EE" sz="2400" dirty="0"/>
              <a:t>prognoositud väljundid tõesti </a:t>
            </a: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2400" dirty="0" smtClean="0"/>
              <a:t>annaksid </a:t>
            </a:r>
            <a:r>
              <a:rPr lang="et-EE" sz="2400" dirty="0"/>
              <a:t>adekvaatse </a:t>
            </a:r>
            <a:r>
              <a:rPr lang="et-EE" sz="2400" dirty="0" smtClean="0"/>
              <a:t>tulemuse </a:t>
            </a: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2400" dirty="0" smtClean="0"/>
              <a:t>antud </a:t>
            </a:r>
            <a:r>
              <a:rPr lang="et-EE" sz="2400" dirty="0"/>
              <a:t>kasutaja ja stsenaariumi jaoks</a:t>
            </a:r>
          </a:p>
          <a:p>
            <a:endParaRPr lang="et-EE" dirty="0"/>
          </a:p>
        </p:txBody>
      </p:sp>
      <p:pic>
        <p:nvPicPr>
          <p:cNvPr id="4" name="Picture 2" descr="http://www.unitestingchina.com/uploads/allimg/130730/1_13073013251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24" y="1787986"/>
            <a:ext cx="4821073" cy="48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Mittefunktsionaalsete nõuete põhjal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err="1" smtClean="0"/>
              <a:t>Performance</a:t>
            </a:r>
            <a:r>
              <a:rPr lang="et-EE" sz="2400" dirty="0" smtClean="0"/>
              <a:t> </a:t>
            </a:r>
            <a:r>
              <a:rPr lang="et-EE" sz="2400" dirty="0" err="1" smtClean="0"/>
              <a:t>testing</a:t>
            </a:r>
            <a:endParaRPr lang="et-EE" sz="2400" dirty="0" smtClean="0"/>
          </a:p>
          <a:p>
            <a:r>
              <a:rPr lang="et-EE" sz="2400" dirty="0" smtClean="0"/>
              <a:t>Load </a:t>
            </a:r>
            <a:r>
              <a:rPr lang="et-EE" sz="2400" dirty="0" err="1" smtClean="0"/>
              <a:t>testing</a:t>
            </a:r>
            <a:endParaRPr lang="et-EE" sz="2400" dirty="0" smtClean="0"/>
          </a:p>
          <a:p>
            <a:r>
              <a:rPr lang="et-EE" sz="2400" dirty="0" smtClean="0"/>
              <a:t>Stress </a:t>
            </a:r>
            <a:r>
              <a:rPr lang="et-EE" sz="2400" dirty="0" err="1" smtClean="0"/>
              <a:t>testing</a:t>
            </a:r>
            <a:endParaRPr lang="et-EE" sz="2400" dirty="0" smtClean="0"/>
          </a:p>
          <a:p>
            <a:r>
              <a:rPr lang="et-EE" sz="2400" dirty="0" err="1" smtClean="0"/>
              <a:t>Stability</a:t>
            </a:r>
            <a:r>
              <a:rPr lang="et-EE" sz="2400" dirty="0" smtClean="0"/>
              <a:t> </a:t>
            </a:r>
            <a:r>
              <a:rPr lang="et-EE" sz="2400" dirty="0"/>
              <a:t>/ </a:t>
            </a:r>
            <a:r>
              <a:rPr lang="et-EE" sz="2400" dirty="0" err="1"/>
              <a:t>endurance</a:t>
            </a:r>
            <a:r>
              <a:rPr lang="et-EE" sz="2400" dirty="0"/>
              <a:t> / </a:t>
            </a:r>
            <a:r>
              <a:rPr lang="et-EE" sz="2400" dirty="0" err="1"/>
              <a:t>soak</a:t>
            </a:r>
            <a:r>
              <a:rPr lang="et-EE" sz="2400" dirty="0"/>
              <a:t> </a:t>
            </a:r>
            <a:r>
              <a:rPr lang="et-EE" sz="2400" dirty="0" err="1" smtClean="0"/>
              <a:t>testing</a:t>
            </a:r>
            <a:endParaRPr lang="et-EE" sz="2400" dirty="0" smtClean="0"/>
          </a:p>
          <a:p>
            <a:r>
              <a:rPr lang="et-EE" sz="2400" dirty="0" err="1" smtClean="0"/>
              <a:t>Usability</a:t>
            </a:r>
            <a:r>
              <a:rPr lang="et-EE" sz="2400" dirty="0" smtClean="0"/>
              <a:t> </a:t>
            </a:r>
            <a:r>
              <a:rPr lang="et-EE" sz="2400" dirty="0" err="1" smtClean="0"/>
              <a:t>testing</a:t>
            </a:r>
            <a:endParaRPr lang="et-EE" sz="2400" dirty="0" smtClean="0"/>
          </a:p>
          <a:p>
            <a:r>
              <a:rPr lang="et-EE" sz="2400" dirty="0" err="1" smtClean="0"/>
              <a:t>Security</a:t>
            </a:r>
            <a:r>
              <a:rPr lang="et-EE" sz="2400" dirty="0" smtClean="0"/>
              <a:t> </a:t>
            </a:r>
            <a:r>
              <a:rPr lang="et-EE" sz="2400" dirty="0" err="1" smtClean="0"/>
              <a:t>testing</a:t>
            </a:r>
            <a:endParaRPr lang="et-EE" sz="2400" dirty="0" smtClean="0"/>
          </a:p>
          <a:p>
            <a:r>
              <a:rPr lang="et-EE" sz="2400" dirty="0" err="1" smtClean="0"/>
              <a:t>Localization</a:t>
            </a:r>
            <a:r>
              <a:rPr lang="et-EE" sz="2400" dirty="0" smtClean="0"/>
              <a:t> </a:t>
            </a:r>
            <a:r>
              <a:rPr lang="et-EE" sz="2400" dirty="0" err="1" smtClean="0"/>
              <a:t>testing</a:t>
            </a:r>
            <a:endParaRPr lang="et-EE" sz="2400" dirty="0" smtClean="0"/>
          </a:p>
          <a:p>
            <a:r>
              <a:rPr lang="et-EE" sz="2400" dirty="0" err="1" smtClean="0"/>
              <a:t>Compatibility</a:t>
            </a:r>
            <a:r>
              <a:rPr lang="et-EE" sz="2400" dirty="0" smtClean="0"/>
              <a:t> </a:t>
            </a:r>
            <a:r>
              <a:rPr lang="et-EE" sz="2400" dirty="0" err="1"/>
              <a:t>testing</a:t>
            </a:r>
            <a:endParaRPr lang="et-EE" sz="2400" dirty="0"/>
          </a:p>
        </p:txBody>
      </p:sp>
      <p:pic>
        <p:nvPicPr>
          <p:cNvPr id="6" name="Picture 2" descr="http://www.skytousolution.com/westentou/services_clip_image001_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8" y="1633679"/>
            <a:ext cx="4399834" cy="487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80</TotalTime>
  <Words>271</Words>
  <Application>Microsoft Office PowerPoint</Application>
  <PresentationFormat>Custom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Savon</vt:lpstr>
      <vt:lpstr>Testimine</vt:lpstr>
      <vt:lpstr>Riskipõhine</vt:lpstr>
      <vt:lpstr>Ekspertteadmiste põhine</vt:lpstr>
      <vt:lpstr>Uuriv testimine</vt:lpstr>
      <vt:lpstr>Suitsu testimine</vt:lpstr>
      <vt:lpstr>Spetsifikatsiooni põhine testimine</vt:lpstr>
      <vt:lpstr>Juhuslikud sisendid</vt:lpstr>
      <vt:lpstr>Funktsionaalsuse põhjal</vt:lpstr>
      <vt:lpstr>Mittefunktsionaalsete nõuete põhjal</vt:lpstr>
      <vt:lpstr>Läbivaatused</vt:lpstr>
      <vt:lpstr>Programmi struktuuri põhjal</vt:lpstr>
      <vt:lpstr>Vastuvõtmise testid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Jekaterina Ivask</dc:creator>
  <cp:lastModifiedBy>Jekaterina Ivask</cp:lastModifiedBy>
  <cp:revision>57</cp:revision>
  <dcterms:created xsi:type="dcterms:W3CDTF">2014-03-27T11:33:21Z</dcterms:created>
  <dcterms:modified xsi:type="dcterms:W3CDTF">2014-03-27T14:58:25Z</dcterms:modified>
</cp:coreProperties>
</file>