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1" r:id="rId8"/>
    <p:sldId id="262" r:id="rId9"/>
    <p:sldId id="268" r:id="rId10"/>
    <p:sldId id="263" r:id="rId11"/>
    <p:sldId id="264" r:id="rId12"/>
    <p:sldId id="26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-102" y="-2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3/13/2014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3/13/2014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3/13/2014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3/13/2014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3/13/2014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3/13/2014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3/13/2014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3/13/2014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3/13/2014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3/13/2014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3/13/2014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3/13/2014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dirty="0" smtClean="0"/>
              <a:t>„ebakindlad“ teadmised</a:t>
            </a:r>
            <a:endParaRPr lang="et-E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t-EE" dirty="0" smtClean="0"/>
              <a:t>Jekaterina Ivask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7059738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Hägusate hulk	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t-EE" sz="3200" dirty="0"/>
              <a:t>E</a:t>
            </a:r>
            <a:r>
              <a:rPr lang="et-EE" sz="3200" dirty="0" smtClean="0"/>
              <a:t>bakindlusmõõduks </a:t>
            </a:r>
            <a:r>
              <a:rPr lang="et-EE" sz="3200" dirty="0"/>
              <a:t>mitte üks või kaks suurust, vaid terve </a:t>
            </a:r>
            <a:r>
              <a:rPr lang="et-EE" sz="3200" dirty="0" smtClean="0"/>
              <a:t>hulk </a:t>
            </a:r>
            <a:r>
              <a:rPr lang="et-EE" sz="3200" dirty="0"/>
              <a:t>või seda iseloomustav funktsioon. </a:t>
            </a:r>
            <a:r>
              <a:rPr lang="et-EE" sz="3200" dirty="0" smtClean="0"/>
              <a:t>Selline </a:t>
            </a:r>
            <a:r>
              <a:rPr lang="et-EE" sz="3200" dirty="0"/>
              <a:t>funktsioon kirjeldab mingit mõistet, </a:t>
            </a:r>
            <a:r>
              <a:rPr lang="et-EE" sz="3200" dirty="0" smtClean="0"/>
              <a:t>näiteks </a:t>
            </a:r>
            <a:r>
              <a:rPr lang="et-EE" sz="3200" dirty="0"/>
              <a:t>“pikk” või “külm”. </a:t>
            </a:r>
            <a:endParaRPr lang="et-EE" sz="3200" dirty="0" smtClean="0"/>
          </a:p>
          <a:p>
            <a:r>
              <a:rPr lang="et-EE" sz="3200" dirty="0" smtClean="0"/>
              <a:t>Hägusad </a:t>
            </a:r>
            <a:r>
              <a:rPr lang="et-EE" sz="3200" dirty="0"/>
              <a:t>hulgad </a:t>
            </a:r>
            <a:r>
              <a:rPr lang="et-EE" sz="3200" dirty="0" smtClean="0"/>
              <a:t>vastavad </a:t>
            </a:r>
            <a:r>
              <a:rPr lang="et-EE" sz="3200" dirty="0"/>
              <a:t>üsna hästi teatavatele praktilistele </a:t>
            </a:r>
            <a:r>
              <a:rPr lang="et-EE" sz="3200" dirty="0" smtClean="0"/>
              <a:t>ebakindlusolukordadele </a:t>
            </a:r>
            <a:r>
              <a:rPr lang="et-EE" sz="3200" dirty="0"/>
              <a:t>ja on ka hästi </a:t>
            </a:r>
            <a:r>
              <a:rPr lang="et-EE" sz="3200" dirty="0" smtClean="0"/>
              <a:t>formaliseeritavad</a:t>
            </a:r>
            <a:r>
              <a:rPr lang="et-EE" sz="3200" dirty="0"/>
              <a:t>. Kuna aga mõõdud on keerulised, </a:t>
            </a:r>
            <a:r>
              <a:rPr lang="et-EE" sz="3200" dirty="0" smtClean="0"/>
              <a:t>on </a:t>
            </a:r>
            <a:r>
              <a:rPr lang="et-EE" sz="3200" dirty="0"/>
              <a:t>nende töötlus teadmussüsteemides </a:t>
            </a:r>
            <a:r>
              <a:rPr lang="et-EE" sz="3200" dirty="0" smtClean="0"/>
              <a:t>tihti raske.</a:t>
            </a:r>
            <a:endParaRPr lang="et-EE" sz="3200" dirty="0"/>
          </a:p>
          <a:p>
            <a:endParaRPr lang="et-EE" dirty="0"/>
          </a:p>
          <a:p>
            <a:endParaRPr lang="et-EE" dirty="0"/>
          </a:p>
          <a:p>
            <a:endParaRPr lang="et-EE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3113886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Tehted kindlushinnangutega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t-EE" sz="2800" b="1" dirty="0" smtClean="0"/>
              <a:t>AND</a:t>
            </a:r>
            <a:r>
              <a:rPr lang="et-EE" sz="2800" dirty="0" smtClean="0"/>
              <a:t> </a:t>
            </a:r>
            <a:r>
              <a:rPr lang="et-EE" sz="2800" dirty="0"/>
              <a:t>(ja, "korrutamine"), vajalik </a:t>
            </a:r>
            <a:r>
              <a:rPr lang="et-EE" sz="2800" dirty="0" smtClean="0"/>
              <a:t>eelduste </a:t>
            </a:r>
            <a:r>
              <a:rPr lang="et-EE" sz="2800" dirty="0"/>
              <a:t>kogukaalu leidmisel, kui nad on seotud </a:t>
            </a:r>
            <a:r>
              <a:rPr lang="et-EE" sz="2800" dirty="0" smtClean="0"/>
              <a:t>AND </a:t>
            </a:r>
            <a:r>
              <a:rPr lang="et-EE" sz="2800" dirty="0"/>
              <a:t>tehtega </a:t>
            </a:r>
          </a:p>
          <a:p>
            <a:pPr marL="0" indent="0">
              <a:buNone/>
            </a:pPr>
            <a:endParaRPr lang="et-EE" sz="2800" dirty="0"/>
          </a:p>
          <a:p>
            <a:r>
              <a:rPr lang="et-EE" sz="2800" b="1" dirty="0"/>
              <a:t>INFERENCE</a:t>
            </a:r>
            <a:r>
              <a:rPr lang="et-EE" sz="2800" dirty="0"/>
              <a:t> (järeldamine), vajalik järelduse kaalu leidmiseks, kui on antud reegli ja </a:t>
            </a:r>
            <a:r>
              <a:rPr lang="et-EE" sz="2800" dirty="0" smtClean="0"/>
              <a:t>eelduse </a:t>
            </a:r>
            <a:r>
              <a:rPr lang="et-EE" sz="2800" dirty="0"/>
              <a:t>kaalud </a:t>
            </a:r>
          </a:p>
          <a:p>
            <a:pPr marL="0" indent="0">
              <a:buNone/>
            </a:pPr>
            <a:endParaRPr lang="et-EE" sz="2800" dirty="0"/>
          </a:p>
          <a:p>
            <a:r>
              <a:rPr lang="et-EE" sz="2800" b="1" dirty="0"/>
              <a:t>OR</a:t>
            </a:r>
            <a:r>
              <a:rPr lang="et-EE" sz="2800" dirty="0"/>
              <a:t> (või, "liitmine"), vajalik mitme reegli järelduste kombineerimiseks 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6217246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1972" y="109914"/>
            <a:ext cx="11565228" cy="1371600"/>
          </a:xfrm>
        </p:spPr>
        <p:txBody>
          <a:bodyPr>
            <a:normAutofit/>
          </a:bodyPr>
          <a:lstStyle/>
          <a:p>
            <a:r>
              <a:rPr lang="et-EE" dirty="0" smtClean="0"/>
              <a:t>Järeldamine ebakindlate andmetega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972" y="1250832"/>
            <a:ext cx="11565228" cy="5203234"/>
          </a:xfrm>
        </p:spPr>
        <p:txBody>
          <a:bodyPr>
            <a:noAutofit/>
          </a:bodyPr>
          <a:lstStyle/>
          <a:p>
            <a:r>
              <a:rPr lang="et-EE" sz="2800" dirty="0"/>
              <a:t>Olukorras esinev ebakindlus </a:t>
            </a:r>
            <a:r>
              <a:rPr lang="et-EE" sz="2800" dirty="0" smtClean="0"/>
              <a:t>interpreteeritakse </a:t>
            </a:r>
            <a:r>
              <a:rPr lang="et-EE" sz="2800" dirty="0"/>
              <a:t>kindlushinnanguks, mis sisestatakse </a:t>
            </a:r>
            <a:r>
              <a:rPr lang="et-EE" sz="2800" dirty="0" smtClean="0"/>
              <a:t>koos </a:t>
            </a:r>
            <a:r>
              <a:rPr lang="et-EE" sz="2800" dirty="0"/>
              <a:t>andmetega. </a:t>
            </a:r>
            <a:endParaRPr lang="et-EE" sz="2800" dirty="0" smtClean="0"/>
          </a:p>
          <a:p>
            <a:r>
              <a:rPr lang="et-EE" sz="2800" dirty="0" smtClean="0"/>
              <a:t>Reeglite </a:t>
            </a:r>
            <a:r>
              <a:rPr lang="et-EE" sz="2800" dirty="0"/>
              <a:t>eeldustes esinevad </a:t>
            </a:r>
            <a:r>
              <a:rPr lang="et-EE" sz="2800" dirty="0" smtClean="0"/>
              <a:t>kindlushinnangud </a:t>
            </a:r>
            <a:r>
              <a:rPr lang="et-EE" sz="2800" dirty="0"/>
              <a:t>kombineeritakse eelduse </a:t>
            </a:r>
            <a:r>
              <a:rPr lang="et-EE" sz="2800" dirty="0" smtClean="0"/>
              <a:t>koguhinnanguks </a:t>
            </a:r>
            <a:r>
              <a:rPr lang="et-EE" sz="2800" dirty="0"/>
              <a:t>(kasutades vastavalt </a:t>
            </a:r>
            <a:r>
              <a:rPr lang="et-EE" sz="2800" dirty="0" smtClean="0"/>
              <a:t>reeglile </a:t>
            </a:r>
            <a:r>
              <a:rPr lang="et-EE" sz="2800" dirty="0"/>
              <a:t>tavaliselt AND, mõnikord ka OR). </a:t>
            </a:r>
            <a:endParaRPr lang="et-EE" sz="2800" dirty="0" smtClean="0"/>
          </a:p>
          <a:p>
            <a:r>
              <a:rPr lang="et-EE" sz="2800" dirty="0" smtClean="0"/>
              <a:t>Eelduse </a:t>
            </a:r>
            <a:r>
              <a:rPr lang="et-EE" sz="2800" dirty="0"/>
              <a:t>koguhinnang ja reegli kindlushinnang kombineeritakse INFERENCE abil. </a:t>
            </a:r>
            <a:endParaRPr lang="et-EE" sz="2800" dirty="0" smtClean="0"/>
          </a:p>
          <a:p>
            <a:r>
              <a:rPr lang="et-EE" sz="2800" dirty="0" smtClean="0"/>
              <a:t>Kui </a:t>
            </a:r>
            <a:r>
              <a:rPr lang="et-EE" sz="2800" dirty="0"/>
              <a:t>mitu reeglit viivad sama järelduseni, kombineeritakse tulemused OR abil. </a:t>
            </a:r>
            <a:endParaRPr lang="et-EE" sz="2800" dirty="0" smtClean="0"/>
          </a:p>
          <a:p>
            <a:r>
              <a:rPr lang="et-EE" sz="2800" dirty="0" smtClean="0"/>
              <a:t>Saadud </a:t>
            </a:r>
            <a:r>
              <a:rPr lang="et-EE" sz="2800" dirty="0"/>
              <a:t>järelduse arvulist koguhinnangut interpreteeritakse tegelikkuses midagi </a:t>
            </a:r>
            <a:r>
              <a:rPr lang="et-EE" sz="2800" dirty="0" smtClean="0"/>
              <a:t>tähendama</a:t>
            </a:r>
            <a:r>
              <a:rPr lang="et-EE" sz="2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071059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Ebatäpsused, ebakindlused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103119"/>
            <a:ext cx="10524186" cy="437495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t-EE" sz="2800" dirty="0"/>
              <a:t>On mitut sorti omadusi, mida tavaliselt andmetes näha ei soovita: </a:t>
            </a:r>
          </a:p>
          <a:p>
            <a:r>
              <a:rPr lang="et-EE" sz="2800" dirty="0"/>
              <a:t>Ebatäpsus (maatüki külje pikkus on </a:t>
            </a:r>
            <a:r>
              <a:rPr lang="et-EE" sz="2800" dirty="0" smtClean="0"/>
              <a:t>50 </a:t>
            </a:r>
            <a:r>
              <a:rPr lang="et-EE" sz="2800" dirty="0"/>
              <a:t>meetrit täpsusega +-2 meetrit) </a:t>
            </a:r>
          </a:p>
          <a:p>
            <a:r>
              <a:rPr lang="et-EE" sz="2800" dirty="0"/>
              <a:t>Ebakindlus (ma arvan, et see maksis 50) </a:t>
            </a:r>
          </a:p>
          <a:p>
            <a:r>
              <a:rPr lang="et-EE" sz="2800" dirty="0"/>
              <a:t>Hägused (see on vana tööriist) </a:t>
            </a:r>
          </a:p>
          <a:p>
            <a:r>
              <a:rPr lang="et-EE" sz="2800" dirty="0"/>
              <a:t>Vasturääkivad </a:t>
            </a:r>
            <a:endParaRPr lang="et-EE" sz="2800" dirty="0" smtClean="0"/>
          </a:p>
          <a:p>
            <a:r>
              <a:rPr lang="et-EE" sz="2800" dirty="0" smtClean="0"/>
              <a:t>Puudulikud </a:t>
            </a:r>
            <a:endParaRPr lang="et-EE" sz="2800" dirty="0"/>
          </a:p>
          <a:p>
            <a:r>
              <a:rPr lang="et-EE" sz="2800" dirty="0" smtClean="0"/>
              <a:t>Liiased </a:t>
            </a:r>
            <a:endParaRPr lang="et-EE" sz="2800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730727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Küsimus?	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t-EE" sz="3200" dirty="0" smtClean="0"/>
          </a:p>
          <a:p>
            <a:pPr marL="0" indent="0">
              <a:buNone/>
            </a:pPr>
            <a:endParaRPr lang="et-EE" sz="3200" dirty="0"/>
          </a:p>
          <a:p>
            <a:pPr marL="0" indent="0">
              <a:buNone/>
            </a:pPr>
            <a:r>
              <a:rPr lang="et-EE" sz="3200" b="1" dirty="0" smtClean="0"/>
              <a:t>Kas </a:t>
            </a:r>
            <a:r>
              <a:rPr lang="fi-FI" sz="3200" b="1" dirty="0"/>
              <a:t>info võib </a:t>
            </a:r>
            <a:r>
              <a:rPr lang="fi-FI" sz="3200" b="1" dirty="0" smtClean="0"/>
              <a:t>olla </a:t>
            </a:r>
            <a:r>
              <a:rPr lang="fi-FI" sz="3200" b="1" dirty="0"/>
              <a:t>ebatäpne ja samal ajal </a:t>
            </a:r>
            <a:r>
              <a:rPr lang="fi-FI" sz="3200" b="1" dirty="0" smtClean="0"/>
              <a:t>kindel</a:t>
            </a:r>
            <a:r>
              <a:rPr lang="et-EE" sz="3200" b="1" dirty="0"/>
              <a:t>?</a:t>
            </a:r>
            <a:endParaRPr lang="fi-FI" sz="3200" b="1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936787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Iga info on ebatäpne!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799" y="2103120"/>
            <a:ext cx="10575701" cy="393192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t-EE" sz="3200" dirty="0" smtClean="0"/>
          </a:p>
          <a:p>
            <a:pPr marL="0" indent="0">
              <a:buNone/>
            </a:pPr>
            <a:r>
              <a:rPr lang="et-EE" sz="3200" b="1" dirty="0" smtClean="0"/>
              <a:t>Täpsuse hinnang = absoluutse täpsuse ja nõuete kombinatsioon</a:t>
            </a:r>
          </a:p>
          <a:p>
            <a:pPr marL="0" indent="0">
              <a:buNone/>
            </a:pPr>
            <a:endParaRPr lang="et-EE" sz="3200" dirty="0"/>
          </a:p>
          <a:p>
            <a:pPr marL="0" indent="0">
              <a:buNone/>
            </a:pPr>
            <a:r>
              <a:rPr lang="et-EE" sz="3200" dirty="0"/>
              <a:t>Et parandada täpsuse hinnangut, </a:t>
            </a:r>
            <a:r>
              <a:rPr lang="et-EE" sz="3200" dirty="0" smtClean="0"/>
              <a:t>võib suurendada </a:t>
            </a:r>
            <a:r>
              <a:rPr lang="et-EE" sz="3200" dirty="0"/>
              <a:t>tegelikku täpsust, aga võib ka vähendada nõudeid. </a:t>
            </a:r>
          </a:p>
        </p:txBody>
      </p:sp>
    </p:spTree>
    <p:extLst>
      <p:ext uri="{BB962C8B-B14F-4D97-AF65-F5344CB8AC3E}">
        <p14:creationId xmlns:p14="http://schemas.microsoft.com/office/powerpoint/2010/main" val="1246463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Ebakindluste esitamise võimalus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782328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71" y="218941"/>
            <a:ext cx="10006403" cy="6419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45612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Tõenäosus	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t-EE" sz="2400" dirty="0" smtClean="0"/>
              <a:t>A</a:t>
            </a:r>
            <a:r>
              <a:rPr lang="fi-FI" sz="2400" dirty="0" smtClean="0"/>
              <a:t>sub </a:t>
            </a:r>
            <a:r>
              <a:rPr lang="fi-FI" sz="2400" dirty="0"/>
              <a:t>vahemikus nullist </a:t>
            </a:r>
            <a:r>
              <a:rPr lang="fi-FI" sz="2400" dirty="0" smtClean="0"/>
              <a:t>üheni</a:t>
            </a:r>
            <a:r>
              <a:rPr lang="et-EE" sz="2400" dirty="0" smtClean="0"/>
              <a:t>.</a:t>
            </a:r>
          </a:p>
          <a:p>
            <a:r>
              <a:rPr lang="et-EE" sz="2400" dirty="0" smtClean="0"/>
              <a:t>Min</a:t>
            </a:r>
            <a:r>
              <a:rPr lang="fi-FI" sz="2400" dirty="0" smtClean="0"/>
              <a:t>gi </a:t>
            </a:r>
            <a:r>
              <a:rPr lang="fi-FI" sz="2400" dirty="0"/>
              <a:t>sündmuse ja selle </a:t>
            </a:r>
            <a:r>
              <a:rPr lang="fi-FI" sz="2400" dirty="0" smtClean="0"/>
              <a:t>vastandsündmuse </a:t>
            </a:r>
            <a:r>
              <a:rPr lang="fi-FI" sz="2400" dirty="0"/>
              <a:t>tõenäosuste summa on 1. </a:t>
            </a:r>
            <a:endParaRPr lang="et-EE" sz="2400" dirty="0" smtClean="0"/>
          </a:p>
          <a:p>
            <a:r>
              <a:rPr lang="et-EE" sz="2400" b="1" dirty="0" smtClean="0"/>
              <a:t>Eeliseks:</a:t>
            </a:r>
            <a:r>
              <a:rPr lang="et-EE" sz="2400" dirty="0" smtClean="0"/>
              <a:t> selge </a:t>
            </a:r>
            <a:r>
              <a:rPr lang="et-EE" sz="2400" dirty="0"/>
              <a:t>sisu, ühtne </a:t>
            </a:r>
            <a:r>
              <a:rPr lang="et-EE" sz="2400" dirty="0" smtClean="0"/>
              <a:t>kujutamine</a:t>
            </a:r>
            <a:r>
              <a:rPr lang="et-EE" sz="2400" dirty="0"/>
              <a:t>, üsna täpse ja põhjaliku </a:t>
            </a:r>
            <a:r>
              <a:rPr lang="et-EE" sz="2400" dirty="0" smtClean="0"/>
              <a:t>matemaatilise </a:t>
            </a:r>
            <a:r>
              <a:rPr lang="et-EE" sz="2400" dirty="0"/>
              <a:t>aparaadi olemasolu. </a:t>
            </a:r>
            <a:endParaRPr lang="et-EE" sz="2400" dirty="0" smtClean="0"/>
          </a:p>
          <a:p>
            <a:r>
              <a:rPr lang="et-EE" sz="2400" b="1" dirty="0" smtClean="0"/>
              <a:t>Puudused</a:t>
            </a:r>
            <a:r>
              <a:rPr lang="et-EE" sz="2400" dirty="0"/>
              <a:t>: </a:t>
            </a:r>
            <a:r>
              <a:rPr lang="et-EE" sz="2400" dirty="0" smtClean="0"/>
              <a:t>tõenäosus </a:t>
            </a:r>
            <a:r>
              <a:rPr lang="et-EE" sz="2400" dirty="0"/>
              <a:t>ei pruugi kajastada sisuliselt </a:t>
            </a:r>
            <a:r>
              <a:rPr lang="et-EE" sz="2400" dirty="0" smtClean="0"/>
              <a:t>ebakindlust</a:t>
            </a:r>
            <a:r>
              <a:rPr lang="et-EE" sz="2400" dirty="0"/>
              <a:t>, sündmused on tavaliselt vastastikuses </a:t>
            </a:r>
            <a:r>
              <a:rPr lang="et-EE" sz="2400" dirty="0" smtClean="0"/>
              <a:t>sõltuvuses </a:t>
            </a:r>
            <a:r>
              <a:rPr lang="et-EE" sz="2400" dirty="0" smtClean="0"/>
              <a:t>– seepärast </a:t>
            </a:r>
            <a:r>
              <a:rPr lang="et-EE" sz="2400" dirty="0"/>
              <a:t>sündmuste tegelik hindamine ja töötlemine teadmussüsteemides ei </a:t>
            </a:r>
            <a:r>
              <a:rPr lang="et-EE" sz="2400" dirty="0" smtClean="0"/>
              <a:t>vasta </a:t>
            </a:r>
            <a:r>
              <a:rPr lang="et-EE" sz="2400" dirty="0"/>
              <a:t>tihti tõenäosuse formaalsetele eeldustele (matemaatika on hea, aga ei vasta alati </a:t>
            </a:r>
            <a:r>
              <a:rPr lang="et-EE" sz="2400" dirty="0" smtClean="0"/>
              <a:t>vajadustele</a:t>
            </a:r>
            <a:r>
              <a:rPr lang="et-EE" sz="2400" dirty="0"/>
              <a:t>). </a:t>
            </a:r>
          </a:p>
          <a:p>
            <a:endParaRPr lang="fi-FI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9442403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Väite kaal on ebakindluse mõõt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z="3200" dirty="0" smtClean="0"/>
              <a:t>Eksisteerib </a:t>
            </a:r>
            <a:r>
              <a:rPr lang="et-EE" sz="3200" dirty="0"/>
              <a:t>üks minimaalne </a:t>
            </a:r>
            <a:r>
              <a:rPr lang="et-EE" sz="3200" dirty="0" smtClean="0"/>
              <a:t>ja </a:t>
            </a:r>
            <a:r>
              <a:rPr lang="et-EE" sz="3200" dirty="0"/>
              <a:t>maksimaalne </a:t>
            </a:r>
            <a:r>
              <a:rPr lang="et-EE" sz="3200" dirty="0" smtClean="0"/>
              <a:t>kaal</a:t>
            </a:r>
            <a:r>
              <a:rPr lang="et-EE" sz="3200" dirty="0"/>
              <a:t>, teised on </a:t>
            </a:r>
            <a:r>
              <a:rPr lang="et-EE" sz="3200" dirty="0" smtClean="0"/>
              <a:t>nende </a:t>
            </a:r>
            <a:r>
              <a:rPr lang="et-EE" sz="3200" dirty="0"/>
              <a:t>vahel.</a:t>
            </a:r>
          </a:p>
          <a:p>
            <a:r>
              <a:rPr lang="et-EE" sz="3200" dirty="0"/>
              <a:t>Kaalud on tihti normeeritud (näiteks, maksimum võrdub ühega). </a:t>
            </a:r>
            <a:endParaRPr lang="et-EE" sz="3200" dirty="0" smtClean="0"/>
          </a:p>
          <a:p>
            <a:r>
              <a:rPr lang="et-EE" sz="3200" dirty="0" smtClean="0"/>
              <a:t>Variante</a:t>
            </a:r>
            <a:r>
              <a:rPr lang="et-EE" sz="3200" dirty="0"/>
              <a:t>: </a:t>
            </a:r>
            <a:r>
              <a:rPr lang="et-EE" sz="3200" dirty="0" smtClean="0"/>
              <a:t>ühe </a:t>
            </a:r>
            <a:r>
              <a:rPr lang="et-EE" sz="3200" dirty="0"/>
              <a:t>väite ebakindlust iseloomustavad kaks </a:t>
            </a:r>
            <a:r>
              <a:rPr lang="et-EE" sz="3200" dirty="0" smtClean="0"/>
              <a:t>mõõtu </a:t>
            </a:r>
            <a:r>
              <a:rPr lang="et-EE" sz="3200" dirty="0"/>
              <a:t>(nt ebakindlus ise ja see, kui veendunud </a:t>
            </a:r>
            <a:r>
              <a:rPr lang="et-EE" sz="3200" dirty="0" smtClean="0"/>
              <a:t>me </a:t>
            </a:r>
            <a:r>
              <a:rPr lang="et-EE" sz="3200" dirty="0"/>
              <a:t>selles hinnangus oleme</a:t>
            </a:r>
            <a:r>
              <a:rPr lang="et-EE" sz="3200" dirty="0" smtClean="0"/>
              <a:t>).</a:t>
            </a:r>
            <a:endParaRPr lang="et-EE" sz="3200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2995957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8039" y="502903"/>
            <a:ext cx="9362939" cy="5933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90556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124</TotalTime>
  <Words>389</Words>
  <Application>Microsoft Office PowerPoint</Application>
  <PresentationFormat>Custom</PresentationFormat>
  <Paragraphs>46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Savon</vt:lpstr>
      <vt:lpstr>„ebakindlad“ teadmised</vt:lpstr>
      <vt:lpstr>Ebatäpsused, ebakindlused</vt:lpstr>
      <vt:lpstr>Küsimus? </vt:lpstr>
      <vt:lpstr>Iga info on ebatäpne!</vt:lpstr>
      <vt:lpstr>Ebakindluste esitamise võimalus</vt:lpstr>
      <vt:lpstr>PowerPoint Presentation</vt:lpstr>
      <vt:lpstr>Tõenäosus </vt:lpstr>
      <vt:lpstr>Väite kaal on ebakindluse mõõt</vt:lpstr>
      <vt:lpstr>PowerPoint Presentation</vt:lpstr>
      <vt:lpstr>Hägusate hulk </vt:lpstr>
      <vt:lpstr>Tehted kindlushinnangutega</vt:lpstr>
      <vt:lpstr>Järeldamine ebakindlate andmetega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Jekaterina Ivask</dc:creator>
  <cp:lastModifiedBy>Jekaterina Ivask</cp:lastModifiedBy>
  <cp:revision>39</cp:revision>
  <dcterms:created xsi:type="dcterms:W3CDTF">2014-03-13T08:53:43Z</dcterms:created>
  <dcterms:modified xsi:type="dcterms:W3CDTF">2014-03-13T15:23:02Z</dcterms:modified>
</cp:coreProperties>
</file>