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4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6" r:id="rId8"/>
    <p:sldId id="260" r:id="rId9"/>
    <p:sldId id="268" r:id="rId10"/>
    <p:sldId id="265" r:id="rId11"/>
    <p:sldId id="267" r:id="rId12"/>
    <p:sldId id="269" r:id="rId13"/>
    <p:sldId id="272" r:id="rId14"/>
    <p:sldId id="270" r:id="rId15"/>
    <p:sldId id="271" r:id="rId16"/>
    <p:sldId id="261" r:id="rId17"/>
    <p:sldId id="26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147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1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04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7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77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6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6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8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402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490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36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Teadmiste esitamine ja järeldamine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Jekaterina Ivask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99080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man Old Style" panose="02050604050505020204" pitchFamily="18" charset="0"/>
              </a:rPr>
              <a:t>Reeglid 2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854" y="1777285"/>
            <a:ext cx="10744758" cy="4133937"/>
          </a:xfrm>
        </p:spPr>
        <p:txBody>
          <a:bodyPr>
            <a:normAutofit/>
          </a:bodyPr>
          <a:lstStyle/>
          <a:p>
            <a:r>
              <a:rPr lang="et-EE" sz="2800" dirty="0">
                <a:latin typeface="Bookman Old Style" panose="02050604050505020204" pitchFamily="18" charset="0"/>
              </a:rPr>
              <a:t>Lihtsamal juhul kasutatakse reegleid </a:t>
            </a:r>
            <a:r>
              <a:rPr lang="et-EE" sz="2800" dirty="0" smtClean="0">
                <a:latin typeface="Bookman Old Style" panose="02050604050505020204" pitchFamily="18" charset="0"/>
              </a:rPr>
              <a:t>tingimuslike </a:t>
            </a:r>
            <a:r>
              <a:rPr lang="et-EE" sz="2800" dirty="0">
                <a:latin typeface="Bookman Old Style" panose="02050604050505020204" pitchFamily="18" charset="0"/>
              </a:rPr>
              <a:t>seoste kirjeldamiseks. Nad esitatakse </a:t>
            </a:r>
            <a:r>
              <a:rPr lang="et-EE" sz="2800" dirty="0" smtClean="0">
                <a:latin typeface="Bookman Old Style" panose="02050604050505020204" pitchFamily="18" charset="0"/>
              </a:rPr>
              <a:t>kujul</a:t>
            </a:r>
            <a:r>
              <a:rPr lang="et-EE" sz="2800" dirty="0">
                <a:latin typeface="Bookman Old Style" panose="02050604050505020204" pitchFamily="18" charset="0"/>
              </a:rPr>
              <a:t>: </a:t>
            </a:r>
            <a:r>
              <a:rPr lang="et-EE" sz="2800" dirty="0" smtClean="0">
                <a:latin typeface="Bookman Old Style" panose="02050604050505020204" pitchFamily="18" charset="0"/>
              </a:rPr>
              <a:t/>
            </a:r>
            <a:br>
              <a:rPr lang="et-EE" sz="2800" dirty="0" smtClean="0">
                <a:latin typeface="Bookman Old Style" panose="02050604050505020204" pitchFamily="18" charset="0"/>
              </a:rPr>
            </a:br>
            <a:endParaRPr lang="et-EE" sz="28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t-EE" sz="2800" b="1" dirty="0" smtClean="0">
                <a:latin typeface="Bookman Old Style" panose="02050604050505020204" pitchFamily="18" charset="0"/>
              </a:rPr>
              <a:t>Kui </a:t>
            </a:r>
            <a:r>
              <a:rPr lang="et-EE" sz="2800" b="1" dirty="0">
                <a:latin typeface="Bookman Old Style" panose="02050604050505020204" pitchFamily="18" charset="0"/>
              </a:rPr>
              <a:t>(tingimus) Siis (mingi muutuja on tõene) </a:t>
            </a:r>
            <a:r>
              <a:rPr lang="et-EE" sz="2800" b="1" dirty="0" smtClean="0">
                <a:latin typeface="Bookman Old Style" panose="02050604050505020204" pitchFamily="18" charset="0"/>
              </a:rPr>
              <a:t>{Muidu </a:t>
            </a:r>
            <a:r>
              <a:rPr lang="et-EE" sz="2800" b="1" dirty="0">
                <a:latin typeface="Bookman Old Style" panose="02050604050505020204" pitchFamily="18" charset="0"/>
              </a:rPr>
              <a:t>(mingi muutuja on väär)}. </a:t>
            </a:r>
          </a:p>
          <a:p>
            <a:endParaRPr lang="et-EE" dirty="0" smtClean="0">
              <a:latin typeface="Bookman Old Style" panose="02050604050505020204" pitchFamily="18" charset="0"/>
            </a:endParaRPr>
          </a:p>
          <a:p>
            <a:r>
              <a:rPr lang="et-EE" sz="2800" dirty="0">
                <a:latin typeface="Bookman Old Style" panose="02050604050505020204" pitchFamily="18" charset="0"/>
              </a:rPr>
              <a:t>Et antud reeglite põhjal jõuda otsitava </a:t>
            </a:r>
            <a:r>
              <a:rPr lang="et-EE" sz="2800" dirty="0" smtClean="0">
                <a:latin typeface="Bookman Old Style" panose="02050604050505020204" pitchFamily="18" charset="0"/>
              </a:rPr>
              <a:t>tulemuseni</a:t>
            </a:r>
            <a:r>
              <a:rPr lang="et-EE" sz="2800" dirty="0">
                <a:latin typeface="Bookman Old Style" panose="02050604050505020204" pitchFamily="18" charset="0"/>
              </a:rPr>
              <a:t>, kasutatakse järeldamist. Reeglibaasis </a:t>
            </a:r>
            <a:r>
              <a:rPr lang="et-EE" sz="2800" dirty="0" smtClean="0">
                <a:latin typeface="Bookman Old Style" panose="02050604050505020204" pitchFamily="18" charset="0"/>
              </a:rPr>
              <a:t>on </a:t>
            </a:r>
            <a:r>
              <a:rPr lang="et-EE" sz="2800" dirty="0">
                <a:latin typeface="Bookman Old Style" panose="02050604050505020204" pitchFamily="18" charset="0"/>
              </a:rPr>
              <a:t>järeldamine enamasti </a:t>
            </a:r>
            <a:r>
              <a:rPr lang="et-EE" sz="2800" b="1" dirty="0">
                <a:latin typeface="Bookman Old Style" panose="02050604050505020204" pitchFamily="18" charset="0"/>
              </a:rPr>
              <a:t>sihipõhine</a:t>
            </a:r>
            <a:r>
              <a:rPr lang="et-EE" sz="2800" dirty="0">
                <a:latin typeface="Bookman Old Style" panose="02050604050505020204" pitchFamily="18" charset="0"/>
              </a:rPr>
              <a:t> või </a:t>
            </a:r>
            <a:r>
              <a:rPr lang="et-EE" sz="2800" b="1" dirty="0">
                <a:latin typeface="Bookman Old Style" panose="02050604050505020204" pitchFamily="18" charset="0"/>
              </a:rPr>
              <a:t>andmepõhine</a:t>
            </a:r>
            <a:r>
              <a:rPr lang="et-EE" sz="2800" dirty="0">
                <a:latin typeface="Bookman Old Style" panose="02050604050505020204" pitchFamily="18" charset="0"/>
              </a:rPr>
              <a:t>. </a:t>
            </a:r>
          </a:p>
          <a:p>
            <a:endParaRPr lang="et-EE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64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man Old Style" panose="02050604050505020204" pitchFamily="18" charset="0"/>
              </a:rPr>
              <a:t>Sihipõhine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3200" dirty="0" smtClean="0">
                <a:latin typeface="Bookman Old Style" panose="02050604050505020204" pitchFamily="18" charset="0"/>
              </a:rPr>
              <a:t>Valitakse </a:t>
            </a:r>
            <a:r>
              <a:rPr lang="et-EE" sz="3200" dirty="0">
                <a:latin typeface="Bookman Old Style" panose="02050604050505020204" pitchFamily="18" charset="0"/>
              </a:rPr>
              <a:t>siht ning uuritakse, </a:t>
            </a:r>
            <a:r>
              <a:rPr lang="et-EE" sz="3200" dirty="0" smtClean="0">
                <a:latin typeface="Bookman Old Style" panose="02050604050505020204" pitchFamily="18" charset="0"/>
              </a:rPr>
              <a:t>millised </a:t>
            </a:r>
            <a:r>
              <a:rPr lang="et-EE" sz="3200" dirty="0">
                <a:latin typeface="Bookman Old Style" panose="02050604050505020204" pitchFamily="18" charset="0"/>
              </a:rPr>
              <a:t>reeglid viivad selle sihini (reeglid, </a:t>
            </a:r>
            <a:r>
              <a:rPr lang="et-EE" sz="3200" dirty="0" smtClean="0">
                <a:latin typeface="Bookman Old Style" panose="02050604050505020204" pitchFamily="18" charset="0"/>
              </a:rPr>
              <a:t>mille </a:t>
            </a:r>
            <a:r>
              <a:rPr lang="et-EE" sz="3200" dirty="0">
                <a:latin typeface="Bookman Old Style" panose="02050604050505020204" pitchFamily="18" charset="0"/>
              </a:rPr>
              <a:t>järeldus on otsitav siht). Valitakse üks </a:t>
            </a:r>
            <a:r>
              <a:rPr lang="et-EE" sz="3200" dirty="0" smtClean="0">
                <a:latin typeface="Bookman Old Style" panose="02050604050505020204" pitchFamily="18" charset="0"/>
              </a:rPr>
              <a:t>nendest </a:t>
            </a:r>
            <a:r>
              <a:rPr lang="et-EE" sz="3200" dirty="0">
                <a:latin typeface="Bookman Old Style" panose="02050604050505020204" pitchFamily="18" charset="0"/>
              </a:rPr>
              <a:t>reeglitest ning uuritakse, millised reeglid viivad selle eeldusteni. Võetakse </a:t>
            </a:r>
            <a:r>
              <a:rPr lang="et-EE" sz="3200" dirty="0" smtClean="0">
                <a:latin typeface="Bookman Old Style" panose="02050604050505020204" pitchFamily="18" charset="0"/>
              </a:rPr>
              <a:t>viimastest </a:t>
            </a:r>
            <a:r>
              <a:rPr lang="et-EE" sz="3200" dirty="0">
                <a:latin typeface="Bookman Old Style" panose="02050604050505020204" pitchFamily="18" charset="0"/>
              </a:rPr>
              <a:t>üks reegel ning uuritakse selle </a:t>
            </a:r>
            <a:r>
              <a:rPr lang="et-EE" sz="3200" dirty="0" smtClean="0">
                <a:latin typeface="Bookman Old Style" panose="02050604050505020204" pitchFamily="18" charset="0"/>
              </a:rPr>
              <a:t>eeldusi </a:t>
            </a:r>
            <a:r>
              <a:rPr lang="et-EE" sz="3200" dirty="0">
                <a:latin typeface="Bookman Old Style" panose="02050604050505020204" pitchFamily="18" charset="0"/>
              </a:rPr>
              <a:t>jne. Kui otsitava sihini ei vii ühtegi </a:t>
            </a:r>
            <a:r>
              <a:rPr lang="et-EE" sz="3200" dirty="0" smtClean="0">
                <a:latin typeface="Bookman Old Style" panose="02050604050505020204" pitchFamily="18" charset="0"/>
              </a:rPr>
              <a:t>reeglit</a:t>
            </a:r>
            <a:r>
              <a:rPr lang="et-EE" sz="3200" dirty="0">
                <a:latin typeface="Bookman Old Style" panose="02050604050505020204" pitchFamily="18" charset="0"/>
              </a:rPr>
              <a:t>, siis küsitakse sihi väärtus kasutajalt. </a:t>
            </a:r>
          </a:p>
        </p:txBody>
      </p:sp>
    </p:spTree>
    <p:extLst>
      <p:ext uri="{BB962C8B-B14F-4D97-AF65-F5344CB8AC3E}">
        <p14:creationId xmlns:p14="http://schemas.microsoft.com/office/powerpoint/2010/main" val="579799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man Old Style" panose="02050604050505020204" pitchFamily="18" charset="0"/>
              </a:rPr>
              <a:t>Andmepõhine järeldamine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 smtClean="0">
                <a:latin typeface="Bookman Old Style" panose="02050604050505020204" pitchFamily="18" charset="0"/>
              </a:rPr>
              <a:t>Püütakse etteantud </a:t>
            </a:r>
            <a:r>
              <a:rPr lang="et-EE" sz="3200" dirty="0">
                <a:latin typeface="Bookman Old Style" panose="02050604050505020204" pitchFamily="18" charset="0"/>
              </a:rPr>
              <a:t>andmetest teha võimalikult palju </a:t>
            </a:r>
            <a:r>
              <a:rPr lang="et-EE" sz="3200" dirty="0" smtClean="0">
                <a:latin typeface="Bookman Old Style" panose="02050604050505020204" pitchFamily="18" charset="0"/>
              </a:rPr>
              <a:t>järeldusi</a:t>
            </a:r>
            <a:r>
              <a:rPr lang="et-EE" sz="3200" dirty="0">
                <a:latin typeface="Bookman Old Style" panose="02050604050505020204" pitchFamily="18" charset="0"/>
              </a:rPr>
              <a:t>, kasutades reeglibaasi reegleid. Järeldamisel leitud faktid lisatakse </a:t>
            </a:r>
            <a:r>
              <a:rPr lang="et-EE" sz="3200" dirty="0" smtClean="0">
                <a:latin typeface="Bookman Old Style" panose="02050604050505020204" pitchFamily="18" charset="0"/>
              </a:rPr>
              <a:t>etteantud andmetele</a:t>
            </a:r>
            <a:r>
              <a:rPr lang="et-EE" sz="3200" dirty="0">
                <a:latin typeface="Bookman Old Style" panose="02050604050505020204" pitchFamily="18" charset="0"/>
              </a:rPr>
              <a:t>. Need faktid võivad muuta tõeseks uusi reegleid, seepärast tuleb järeldamist </a:t>
            </a:r>
            <a:r>
              <a:rPr lang="et-EE" sz="3200" dirty="0" smtClean="0">
                <a:latin typeface="Bookman Old Style" panose="02050604050505020204" pitchFamily="18" charset="0"/>
              </a:rPr>
              <a:t>korrata</a:t>
            </a:r>
            <a:r>
              <a:rPr lang="et-EE" sz="3200" dirty="0">
                <a:latin typeface="Bookman Old Style" panose="02050604050505020204" pitchFamily="18" charset="0"/>
              </a:rPr>
              <a:t>, kuni küsimus on vastatud või kuni enam midagi pole järeldada. </a:t>
            </a:r>
          </a:p>
        </p:txBody>
      </p:sp>
    </p:spTree>
    <p:extLst>
      <p:ext uri="{BB962C8B-B14F-4D97-AF65-F5344CB8AC3E}">
        <p14:creationId xmlns:p14="http://schemas.microsoft.com/office/powerpoint/2010/main" val="1058785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man Old Style" panose="02050604050505020204" pitchFamily="18" charset="0"/>
              </a:rPr>
              <a:t>Selgitused </a:t>
            </a:r>
            <a:r>
              <a:rPr lang="et-EE" dirty="0">
                <a:latin typeface="Bookman Old Style" panose="02050604050505020204" pitchFamily="18" charset="0"/>
              </a:rPr>
              <a:t>reeglibaasi põhjal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1" y="1713391"/>
            <a:ext cx="10895526" cy="48161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sz="28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t-EE" sz="2800" dirty="0" smtClean="0">
                <a:latin typeface="Bookman Old Style" panose="02050604050505020204" pitchFamily="18" charset="0"/>
              </a:rPr>
              <a:t>Reeglisüsteemid </a:t>
            </a:r>
            <a:r>
              <a:rPr lang="et-EE" sz="2800" dirty="0">
                <a:latin typeface="Bookman Old Style" panose="02050604050505020204" pitchFamily="18" charset="0"/>
              </a:rPr>
              <a:t>võimaldavad </a:t>
            </a:r>
            <a:r>
              <a:rPr lang="et-EE" sz="2800" dirty="0" smtClean="0">
                <a:latin typeface="Bookman Old Style" panose="02050604050505020204" pitchFamily="18" charset="0"/>
              </a:rPr>
              <a:t>selgitusi </a:t>
            </a:r>
            <a:r>
              <a:rPr lang="et-EE" sz="2800" dirty="0">
                <a:latin typeface="Bookman Old Style" panose="02050604050505020204" pitchFamily="18" charset="0"/>
              </a:rPr>
              <a:t>suhteliselt lihtsalt süsteemi lisada, </a:t>
            </a:r>
            <a:r>
              <a:rPr lang="et-EE" sz="2800" dirty="0" smtClean="0">
                <a:latin typeface="Bookman Old Style" panose="02050604050505020204" pitchFamily="18" charset="0"/>
              </a:rPr>
              <a:t>vastates </a:t>
            </a:r>
            <a:r>
              <a:rPr lang="et-EE" sz="2800" dirty="0">
                <a:latin typeface="Bookman Old Style" panose="02050604050505020204" pitchFamily="18" charset="0"/>
              </a:rPr>
              <a:t>näiteks küsimustele</a:t>
            </a:r>
            <a:r>
              <a:rPr lang="et-EE" sz="2400" dirty="0">
                <a:latin typeface="Bookman Old Style" panose="02050604050505020204" pitchFamily="18" charset="0"/>
              </a:rPr>
              <a:t>: </a:t>
            </a:r>
            <a:endParaRPr lang="et-EE" sz="2400" dirty="0" smtClean="0">
              <a:latin typeface="Bookman Old Style" panose="02050604050505020204" pitchFamily="18" charset="0"/>
            </a:endParaRPr>
          </a:p>
          <a:p>
            <a:endParaRPr lang="et-EE" sz="300" dirty="0" smtClean="0">
              <a:latin typeface="Bookman Old Style" panose="02050604050505020204" pitchFamily="18" charset="0"/>
            </a:endParaRPr>
          </a:p>
          <a:p>
            <a:pPr lvl="1"/>
            <a:r>
              <a:rPr lang="et-EE" sz="2400" b="1" dirty="0" smtClean="0">
                <a:latin typeface="Bookman Old Style" panose="02050604050505020204" pitchFamily="18" charset="0"/>
              </a:rPr>
              <a:t>miks</a:t>
            </a:r>
            <a:r>
              <a:rPr lang="et-EE" sz="2400" b="1" dirty="0">
                <a:latin typeface="Bookman Old Style" panose="02050604050505020204" pitchFamily="18" charset="0"/>
              </a:rPr>
              <a:t>? </a:t>
            </a:r>
            <a:r>
              <a:rPr lang="et-EE" sz="2400" dirty="0">
                <a:latin typeface="Bookman Old Style" panose="02050604050505020204" pitchFamily="18" charset="0"/>
              </a:rPr>
              <a:t>- miks küsitakse seda esitatud </a:t>
            </a:r>
            <a:r>
              <a:rPr lang="et-EE" sz="2400" dirty="0" smtClean="0">
                <a:latin typeface="Bookman Old Style" panose="02050604050505020204" pitchFamily="18" charset="0"/>
              </a:rPr>
              <a:t>küsimust</a:t>
            </a:r>
            <a:r>
              <a:rPr lang="et-EE" sz="2400" dirty="0">
                <a:latin typeface="Bookman Old Style" panose="02050604050505020204" pitchFamily="18" charset="0"/>
              </a:rPr>
              <a:t>; vastuseks antakse reeglid, mis </a:t>
            </a:r>
            <a:r>
              <a:rPr lang="et-EE" sz="2400" dirty="0" smtClean="0">
                <a:latin typeface="Bookman Old Style" panose="02050604050505020204" pitchFamily="18" charset="0"/>
              </a:rPr>
              <a:t>tingivad </a:t>
            </a:r>
            <a:r>
              <a:rPr lang="et-EE" sz="2400" dirty="0">
                <a:latin typeface="Bookman Old Style" panose="02050604050505020204" pitchFamily="18" charset="0"/>
              </a:rPr>
              <a:t>küsimuse; </a:t>
            </a:r>
            <a:endParaRPr lang="et-EE" sz="2400" dirty="0" smtClean="0">
              <a:latin typeface="Bookman Old Style" panose="02050604050505020204" pitchFamily="18" charset="0"/>
            </a:endParaRPr>
          </a:p>
          <a:p>
            <a:pPr lvl="1"/>
            <a:r>
              <a:rPr lang="fi-FI" sz="2400" b="1" dirty="0">
                <a:latin typeface="Bookman Old Style" panose="02050604050505020204" pitchFamily="18" charset="0"/>
              </a:rPr>
              <a:t>kuidas? </a:t>
            </a:r>
            <a:r>
              <a:rPr lang="fi-FI" sz="2400" dirty="0">
                <a:latin typeface="Bookman Old Style" panose="02050604050505020204" pitchFamily="18" charset="0"/>
              </a:rPr>
              <a:t>- kuidas jõuti vastuseni; vastuseks antakse faktid ja reeglid, mis </a:t>
            </a:r>
            <a:r>
              <a:rPr lang="fi-FI" sz="2400" dirty="0" smtClean="0">
                <a:latin typeface="Bookman Old Style" panose="02050604050505020204" pitchFamily="18" charset="0"/>
              </a:rPr>
              <a:t>viisid</a:t>
            </a:r>
            <a:r>
              <a:rPr lang="et-EE" sz="2400" dirty="0" smtClean="0">
                <a:latin typeface="Bookman Old Style" panose="02050604050505020204" pitchFamily="18" charset="0"/>
              </a:rPr>
              <a:t> </a:t>
            </a:r>
            <a:r>
              <a:rPr lang="fi-FI" sz="2400" dirty="0" smtClean="0">
                <a:latin typeface="Bookman Old Style" panose="02050604050505020204" pitchFamily="18" charset="0"/>
              </a:rPr>
              <a:t>vastuseni</a:t>
            </a:r>
            <a:r>
              <a:rPr lang="fi-FI" sz="2400" dirty="0">
                <a:latin typeface="Bookman Old Style" panose="02050604050505020204" pitchFamily="18" charset="0"/>
              </a:rPr>
              <a:t>; </a:t>
            </a:r>
            <a:endParaRPr lang="et-EE" sz="2400" dirty="0" smtClean="0">
              <a:latin typeface="Bookman Old Style" panose="02050604050505020204" pitchFamily="18" charset="0"/>
            </a:endParaRPr>
          </a:p>
          <a:p>
            <a:pPr lvl="1"/>
            <a:r>
              <a:rPr lang="fi-FI" sz="2400" b="1" dirty="0">
                <a:latin typeface="Bookman Old Style" panose="02050604050505020204" pitchFamily="18" charset="0"/>
              </a:rPr>
              <a:t>mis siis kui? </a:t>
            </a:r>
            <a:r>
              <a:rPr lang="fi-FI" sz="2400" dirty="0">
                <a:latin typeface="Bookman Old Style" panose="02050604050505020204" pitchFamily="18" charset="0"/>
              </a:rPr>
              <a:t>- mis on tulemus, kui anname teistsugust informatsiooni</a:t>
            </a:r>
            <a:r>
              <a:rPr lang="fi-FI" sz="2400" dirty="0" smtClean="0">
                <a:latin typeface="Bookman Old Style" panose="02050604050505020204" pitchFamily="18" charset="0"/>
              </a:rPr>
              <a:t>;</a:t>
            </a:r>
            <a:endParaRPr lang="et-EE" sz="2400" dirty="0" smtClean="0">
              <a:latin typeface="Bookman Old Style" panose="02050604050505020204" pitchFamily="18" charset="0"/>
            </a:endParaRPr>
          </a:p>
          <a:p>
            <a:pPr lvl="1"/>
            <a:r>
              <a:rPr lang="et-EE" sz="2400" b="1" dirty="0">
                <a:latin typeface="Bookman Old Style" panose="02050604050505020204" pitchFamily="18" charset="0"/>
              </a:rPr>
              <a:t>reegel? </a:t>
            </a:r>
            <a:r>
              <a:rPr lang="et-EE" sz="2400" dirty="0">
                <a:latin typeface="Bookman Old Style" panose="02050604050505020204" pitchFamily="18" charset="0"/>
              </a:rPr>
              <a:t>- millist reeglit parasjagu analüüsitakse</a:t>
            </a:r>
            <a:r>
              <a:rPr lang="et-EE" sz="2000" dirty="0" smtClean="0">
                <a:latin typeface="Bookman Old Style" panose="02050604050505020204" pitchFamily="18" charset="0"/>
              </a:rPr>
              <a:t>. </a:t>
            </a:r>
          </a:p>
          <a:p>
            <a:pPr marL="274320" lvl="1" indent="0">
              <a:buNone/>
            </a:pPr>
            <a:endParaRPr lang="et-EE" sz="1050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290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49" y="642594"/>
            <a:ext cx="11203619" cy="1371600"/>
          </a:xfrm>
        </p:spPr>
        <p:txBody>
          <a:bodyPr>
            <a:normAutofit fontScale="90000"/>
          </a:bodyPr>
          <a:lstStyle/>
          <a:p>
            <a:r>
              <a:rPr lang="et-EE" dirty="0" smtClean="0">
                <a:latin typeface="Bookman Old Style" panose="02050604050505020204" pitchFamily="18" charset="0"/>
              </a:rPr>
              <a:t>Reeglipõhised süsteemid ja andmebaasid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t-EE" sz="3200" dirty="0" smtClean="0">
                <a:latin typeface="Bookman Old Style" panose="02050604050505020204" pitchFamily="18" charset="0"/>
              </a:rPr>
              <a:t>Mõlemal on oma eelised ja kasutusalad. </a:t>
            </a:r>
          </a:p>
          <a:p>
            <a:r>
              <a:rPr lang="et-EE" sz="3200" b="1" dirty="0" smtClean="0">
                <a:latin typeface="Bookman Old Style" panose="02050604050505020204" pitchFamily="18" charset="0"/>
              </a:rPr>
              <a:t>Andmebaas</a:t>
            </a:r>
            <a:r>
              <a:rPr lang="et-EE" sz="3200" dirty="0" smtClean="0">
                <a:latin typeface="Bookman Old Style" panose="02050604050505020204" pitchFamily="18" charset="0"/>
              </a:rPr>
              <a:t> on sobivaim fikseerunud struktuuriga andmete puhul. </a:t>
            </a:r>
          </a:p>
          <a:p>
            <a:r>
              <a:rPr lang="et-EE" sz="3200" b="1" dirty="0" smtClean="0">
                <a:latin typeface="Bookman Old Style" panose="02050604050505020204" pitchFamily="18" charset="0"/>
              </a:rPr>
              <a:t>Reeglipõhise</a:t>
            </a:r>
            <a:r>
              <a:rPr lang="et-EE" sz="3200" dirty="0" smtClean="0">
                <a:latin typeface="Bookman Old Style" panose="02050604050505020204" pitchFamily="18" charset="0"/>
              </a:rPr>
              <a:t> süsteemi reegel võib katta suure arvu kirjeid, reeglid sobivad esitama järeldamise ahelaid ja ebakindlaid teadmisi.</a:t>
            </a:r>
            <a:endParaRPr lang="et-EE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80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man Old Style" panose="02050604050505020204" pitchFamily="18" charset="0"/>
              </a:rPr>
              <a:t>Reeglid ja otsustuspuud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b="1" dirty="0" smtClean="0">
                <a:latin typeface="Bookman Old Style" panose="02050604050505020204" pitchFamily="18" charset="0"/>
              </a:rPr>
              <a:t>Puu</a:t>
            </a:r>
            <a:r>
              <a:rPr lang="et-EE" sz="3200" dirty="0" smtClean="0">
                <a:latin typeface="Bookman Old Style" panose="02050604050505020204" pitchFamily="18" charset="0"/>
              </a:rPr>
              <a:t> on ülevaatlikum, seda kasutatakse mõnes Intelligentses Süsteemis baasist ülevaate saamiseks, samuti võib seda kasutada/vaadata spetsifikatsioonina. </a:t>
            </a:r>
            <a:r>
              <a:rPr lang="et-EE" sz="3200" b="1" dirty="0" smtClean="0">
                <a:latin typeface="Bookman Old Style" panose="02050604050505020204" pitchFamily="18" charset="0"/>
              </a:rPr>
              <a:t>Puu</a:t>
            </a:r>
            <a:r>
              <a:rPr lang="et-EE" sz="3200" dirty="0" smtClean="0">
                <a:latin typeface="Bookman Old Style" panose="02050604050505020204" pitchFamily="18" charset="0"/>
              </a:rPr>
              <a:t> võib luua dünaamiliselt baasi põhjal.</a:t>
            </a:r>
          </a:p>
          <a:p>
            <a:r>
              <a:rPr lang="et-EE" sz="3200" b="1" dirty="0" smtClean="0">
                <a:latin typeface="Bookman Old Style" panose="02050604050505020204" pitchFamily="18" charset="0"/>
              </a:rPr>
              <a:t>Reeglibaasis</a:t>
            </a:r>
            <a:r>
              <a:rPr lang="et-EE" sz="3200" dirty="0" smtClean="0">
                <a:latin typeface="Bookman Old Style" panose="02050604050505020204" pitchFamily="18" charset="0"/>
              </a:rPr>
              <a:t> on lihtsam kujutada suurt süsteemi, teha muudatusi, kajastada detaile.</a:t>
            </a:r>
            <a:endParaRPr lang="et-EE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596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man Old Style" panose="02050604050505020204" pitchFamily="18" charset="0"/>
              </a:rPr>
              <a:t>Näide: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t-EE" sz="3200" dirty="0" smtClean="0">
              <a:latin typeface="Bookman Old Style" panose="02050604050505020204" pitchFamily="18" charset="0"/>
            </a:endParaRPr>
          </a:p>
          <a:p>
            <a:r>
              <a:rPr lang="et-EE" sz="3200" dirty="0" smtClean="0">
                <a:latin typeface="Bookman Old Style" panose="02050604050505020204" pitchFamily="18" charset="0"/>
              </a:rPr>
              <a:t>Üldine</a:t>
            </a:r>
            <a:r>
              <a:rPr lang="et-EE" sz="3200" dirty="0" smtClean="0">
                <a:latin typeface="Bookman Old Style" panose="02050604050505020204" pitchFamily="18" charset="0"/>
              </a:rPr>
              <a:t>: </a:t>
            </a:r>
            <a:r>
              <a:rPr lang="et-EE" sz="3200" b="1" dirty="0" smtClean="0">
                <a:latin typeface="Bookman Old Style" panose="02050604050505020204" pitchFamily="18" charset="0"/>
              </a:rPr>
              <a:t>Diagnoosimine</a:t>
            </a:r>
          </a:p>
          <a:p>
            <a:r>
              <a:rPr lang="et-EE" sz="3200" dirty="0" smtClean="0">
                <a:latin typeface="Bookman Old Style" panose="02050604050505020204" pitchFamily="18" charset="0"/>
              </a:rPr>
              <a:t>Realiseeriv osa: </a:t>
            </a:r>
            <a:r>
              <a:rPr lang="et-EE" sz="3200" b="1" dirty="0" smtClean="0">
                <a:latin typeface="Bookman Old Style" panose="02050604050505020204" pitchFamily="18" charset="0"/>
              </a:rPr>
              <a:t>Köha</a:t>
            </a:r>
          </a:p>
          <a:p>
            <a:r>
              <a:rPr lang="et-EE" sz="3200" dirty="0" smtClean="0">
                <a:latin typeface="Bookman Old Style" panose="02050604050505020204" pitchFamily="18" charset="0"/>
              </a:rPr>
              <a:t>Kirjeldus: </a:t>
            </a:r>
            <a:r>
              <a:rPr lang="et-EE" sz="3200" b="1" dirty="0" smtClean="0">
                <a:latin typeface="Bookman Old Style" panose="02050604050505020204" pitchFamily="18" charset="0"/>
              </a:rPr>
              <a:t>Arsti juurde tuli patsient ja ütles, et ta köhib. </a:t>
            </a:r>
            <a:endParaRPr lang="et-EE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047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man Old Style" panose="02050604050505020204" pitchFamily="18" charset="0"/>
              </a:rPr>
              <a:t>Mida tuleb teha: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t-EE" dirty="0" smtClean="0">
              <a:latin typeface="Bookman Old Style" panose="02050604050505020204" pitchFamily="18" charset="0"/>
            </a:endParaRPr>
          </a:p>
          <a:p>
            <a:r>
              <a:rPr lang="et-EE" sz="3200" dirty="0" smtClean="0">
                <a:latin typeface="Bookman Old Style" panose="02050604050505020204" pitchFamily="18" charset="0"/>
              </a:rPr>
              <a:t>Looge </a:t>
            </a:r>
            <a:r>
              <a:rPr lang="et-EE" sz="3200" dirty="0" smtClean="0">
                <a:latin typeface="Bookman Old Style" panose="02050604050505020204" pitchFamily="18" charset="0"/>
              </a:rPr>
              <a:t>realiseeritava osa jaoks esialgne spetsifikatsioon:</a:t>
            </a:r>
          </a:p>
          <a:p>
            <a:pPr lvl="1"/>
            <a:r>
              <a:rPr lang="et-EE" sz="3000" dirty="0" smtClean="0">
                <a:latin typeface="Bookman Old Style" panose="02050604050505020204" pitchFamily="18" charset="0"/>
              </a:rPr>
              <a:t>Mõned näidet sisendite ja väljundite kohta</a:t>
            </a:r>
          </a:p>
          <a:p>
            <a:pPr lvl="1"/>
            <a:r>
              <a:rPr lang="et-EE" sz="3000" dirty="0" smtClean="0">
                <a:latin typeface="Bookman Old Style" panose="02050604050505020204" pitchFamily="18" charset="0"/>
              </a:rPr>
              <a:t>Kuidas saaks sisendite põhjal leida väljundid</a:t>
            </a:r>
          </a:p>
          <a:p>
            <a:pPr lvl="1"/>
            <a:r>
              <a:rPr lang="et-EE" sz="3000" dirty="0" smtClean="0">
                <a:latin typeface="Bookman Old Style" panose="02050604050505020204" pitchFamily="18" charset="0"/>
              </a:rPr>
              <a:t>Joonista otsustuspuu</a:t>
            </a:r>
          </a:p>
          <a:p>
            <a:pPr lvl="1"/>
            <a:r>
              <a:rPr lang="et-EE" sz="3000" dirty="0" smtClean="0">
                <a:latin typeface="Bookman Old Style" panose="02050604050505020204" pitchFamily="18" charset="0"/>
              </a:rPr>
              <a:t>Millised on riskid?</a:t>
            </a:r>
          </a:p>
          <a:p>
            <a:pPr lvl="1"/>
            <a:endParaRPr lang="et-EE" sz="3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03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man Old Style" panose="02050604050505020204" pitchFamily="18" charset="0"/>
              </a:rPr>
              <a:t>Teadmiste esitamine 1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 smtClean="0">
                <a:latin typeface="Bookman Old Style" panose="02050604050505020204" pitchFamily="18" charset="0"/>
              </a:rPr>
              <a:t>Faktidena</a:t>
            </a:r>
          </a:p>
          <a:p>
            <a:r>
              <a:rPr lang="et-EE" sz="3200" dirty="0" smtClean="0">
                <a:latin typeface="Bookman Old Style" panose="02050604050505020204" pitchFamily="18" charset="0"/>
              </a:rPr>
              <a:t>Protseduuridena</a:t>
            </a:r>
          </a:p>
          <a:p>
            <a:r>
              <a:rPr lang="et-EE" sz="3200" dirty="0" smtClean="0">
                <a:latin typeface="Bookman Old Style" panose="02050604050505020204" pitchFamily="18" charset="0"/>
              </a:rPr>
              <a:t>Seostena (arvutuslikud, heuristilised ja muud)</a:t>
            </a:r>
          </a:p>
          <a:p>
            <a:r>
              <a:rPr lang="et-EE" sz="3200" dirty="0" smtClean="0">
                <a:latin typeface="Bookman Old Style" panose="02050604050505020204" pitchFamily="18" charset="0"/>
              </a:rPr>
              <a:t>Mõistetena </a:t>
            </a:r>
          </a:p>
        </p:txBody>
      </p:sp>
    </p:spTree>
    <p:extLst>
      <p:ext uri="{BB962C8B-B14F-4D97-AF65-F5344CB8AC3E}">
        <p14:creationId xmlns:p14="http://schemas.microsoft.com/office/powerpoint/2010/main" val="646491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man Old Style" panose="02050604050505020204" pitchFamily="18" charset="0"/>
              </a:rPr>
              <a:t>Teadmiste esitamine 2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73197"/>
            <a:ext cx="10058400" cy="48028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sz="3200" dirty="0">
                <a:latin typeface="Bookman Old Style" panose="02050604050505020204" pitchFamily="18" charset="0"/>
              </a:rPr>
              <a:t>Mitmesugused keeled ja formalismid:</a:t>
            </a:r>
          </a:p>
          <a:p>
            <a:pPr lvl="1"/>
            <a:r>
              <a:rPr lang="et-EE" sz="2800" dirty="0">
                <a:latin typeface="Bookman Old Style" panose="02050604050505020204" pitchFamily="18" charset="0"/>
              </a:rPr>
              <a:t>Loomulik keel</a:t>
            </a:r>
          </a:p>
          <a:p>
            <a:pPr lvl="1"/>
            <a:r>
              <a:rPr lang="et-EE" sz="2800" dirty="0">
                <a:latin typeface="Bookman Old Style" panose="02050604050505020204" pitchFamily="18" charset="0"/>
              </a:rPr>
              <a:t>Semantiline võrk</a:t>
            </a:r>
          </a:p>
          <a:p>
            <a:pPr lvl="1"/>
            <a:r>
              <a:rPr lang="et-EE" sz="2800" dirty="0">
                <a:latin typeface="Bookman Old Style" panose="02050604050505020204" pitchFamily="18" charset="0"/>
              </a:rPr>
              <a:t>Mitmesugune loogika</a:t>
            </a:r>
          </a:p>
          <a:p>
            <a:pPr lvl="1"/>
            <a:r>
              <a:rPr lang="et-EE" sz="2800" dirty="0">
                <a:latin typeface="Bookman Old Style" panose="02050604050505020204" pitchFamily="18" charset="0"/>
              </a:rPr>
              <a:t>Reeglid</a:t>
            </a:r>
          </a:p>
          <a:p>
            <a:pPr lvl="1"/>
            <a:r>
              <a:rPr lang="et-EE" sz="2800" dirty="0" err="1">
                <a:latin typeface="Bookman Old Style" panose="02050604050505020204" pitchFamily="18" charset="0"/>
              </a:rPr>
              <a:t>Freimid</a:t>
            </a:r>
            <a:endParaRPr lang="et-EE" sz="2800" dirty="0">
              <a:latin typeface="Bookman Old Style" panose="02050604050505020204" pitchFamily="18" charset="0"/>
            </a:endParaRPr>
          </a:p>
          <a:p>
            <a:pPr lvl="1"/>
            <a:r>
              <a:rPr lang="et-EE" sz="2800" dirty="0">
                <a:latin typeface="Bookman Old Style" panose="02050604050505020204" pitchFamily="18" charset="0"/>
              </a:rPr>
              <a:t>Närvivõrgud</a:t>
            </a:r>
          </a:p>
          <a:p>
            <a:pPr lvl="1"/>
            <a:r>
              <a:rPr lang="et-EE" sz="2800" dirty="0">
                <a:latin typeface="Bookman Old Style" panose="02050604050505020204" pitchFamily="18" charset="0"/>
              </a:rPr>
              <a:t>Andmebaaside kirjeldus</a:t>
            </a:r>
          </a:p>
          <a:p>
            <a:pPr lvl="1"/>
            <a:r>
              <a:rPr lang="et-EE" sz="2800" dirty="0" err="1">
                <a:latin typeface="Bookman Old Style" panose="02050604050505020204" pitchFamily="18" charset="0"/>
              </a:rPr>
              <a:t>Algoritmiline</a:t>
            </a:r>
            <a:r>
              <a:rPr lang="et-EE" sz="2800" dirty="0">
                <a:latin typeface="Bookman Old Style" panose="02050604050505020204" pitchFamily="18" charset="0"/>
              </a:rPr>
              <a:t> keel</a:t>
            </a:r>
          </a:p>
          <a:p>
            <a:pPr lvl="1"/>
            <a:r>
              <a:rPr lang="et-EE" sz="2800" dirty="0">
                <a:latin typeface="Bookman Old Style" panose="02050604050505020204" pitchFamily="18" charset="0"/>
              </a:rPr>
              <a:t>Otsustuspuu</a:t>
            </a:r>
          </a:p>
          <a:p>
            <a:pPr lvl="1"/>
            <a:r>
              <a:rPr lang="et-EE" sz="2800" dirty="0">
                <a:latin typeface="Bookman Old Style" panose="02050604050505020204" pitchFamily="18" charset="0"/>
              </a:rPr>
              <a:t>Graaf </a:t>
            </a:r>
          </a:p>
          <a:p>
            <a:endParaRPr lang="et-EE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82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man Old Style" panose="02050604050505020204" pitchFamily="18" charset="0"/>
              </a:rPr>
              <a:t>Deklaratiivsed keeled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3200" dirty="0" smtClean="0">
                <a:latin typeface="Bookman Old Style" panose="02050604050505020204" pitchFamily="18" charset="0"/>
              </a:rPr>
              <a:t>Deklaratiivsete </a:t>
            </a:r>
            <a:r>
              <a:rPr lang="et-EE" sz="3200" dirty="0">
                <a:latin typeface="Bookman Old Style" panose="02050604050505020204" pitchFamily="18" charset="0"/>
              </a:rPr>
              <a:t>keelte </a:t>
            </a:r>
            <a:r>
              <a:rPr lang="et-EE" sz="3200" dirty="0" smtClean="0">
                <a:latin typeface="Bookman Old Style" panose="02050604050505020204" pitchFamily="18" charset="0"/>
              </a:rPr>
              <a:t>puhul </a:t>
            </a:r>
            <a:r>
              <a:rPr lang="et-EE" sz="3200" dirty="0">
                <a:latin typeface="Bookman Old Style" panose="02050604050505020204" pitchFamily="18" charset="0"/>
              </a:rPr>
              <a:t>(nt </a:t>
            </a:r>
            <a:r>
              <a:rPr lang="et-EE" sz="3200" dirty="0" err="1">
                <a:latin typeface="Bookman Old Style" panose="02050604050505020204" pitchFamily="18" charset="0"/>
              </a:rPr>
              <a:t>Prolog</a:t>
            </a:r>
            <a:r>
              <a:rPr lang="et-EE" sz="3200" dirty="0">
                <a:latin typeface="Bookman Old Style" panose="02050604050505020204" pitchFamily="18" charset="0"/>
              </a:rPr>
              <a:t>, semantika kirjelduse vahendid) </a:t>
            </a:r>
            <a:r>
              <a:rPr lang="et-EE" sz="3200" dirty="0" smtClean="0">
                <a:latin typeface="Bookman Old Style" panose="02050604050505020204" pitchFamily="18" charset="0"/>
              </a:rPr>
              <a:t>kirjeldatakse </a:t>
            </a:r>
            <a:r>
              <a:rPr lang="et-EE" sz="3200" dirty="0">
                <a:latin typeface="Bookman Old Style" panose="02050604050505020204" pitchFamily="18" charset="0"/>
              </a:rPr>
              <a:t>olukord ja vajadusel </a:t>
            </a:r>
            <a:r>
              <a:rPr lang="et-EE" sz="3200" dirty="0" smtClean="0">
                <a:latin typeface="Bookman Old Style" panose="02050604050505020204" pitchFamily="18" charset="0"/>
              </a:rPr>
              <a:t>küsitakse </a:t>
            </a:r>
            <a:r>
              <a:rPr lang="et-EE" sz="3200" dirty="0">
                <a:latin typeface="Bookman Old Style" panose="02050604050505020204" pitchFamily="18" charset="0"/>
              </a:rPr>
              <a:t>lahendust (lahenduskäik tuleb süsteemil ise </a:t>
            </a:r>
            <a:r>
              <a:rPr lang="et-EE" sz="3200" dirty="0" smtClean="0">
                <a:latin typeface="Bookman Old Style" panose="02050604050505020204" pitchFamily="18" charset="0"/>
              </a:rPr>
              <a:t>leida</a:t>
            </a:r>
            <a:r>
              <a:rPr lang="et-EE" sz="3200" dirty="0" smtClean="0">
                <a:latin typeface="Bookman Old Style" panose="02050604050505020204" pitchFamily="18" charset="0"/>
              </a:rPr>
              <a:t>).</a:t>
            </a:r>
          </a:p>
          <a:p>
            <a:endParaRPr lang="et-EE" sz="3200" dirty="0" smtClean="0">
              <a:latin typeface="Bookman Old Style" panose="02050604050505020204" pitchFamily="18" charset="0"/>
            </a:endParaRPr>
          </a:p>
          <a:p>
            <a:r>
              <a:rPr lang="et-EE" sz="3200" dirty="0" smtClean="0">
                <a:latin typeface="Bookman Old Style" panose="02050604050505020204" pitchFamily="18" charset="0"/>
              </a:rPr>
              <a:t>Sellisel juhul </a:t>
            </a:r>
            <a:r>
              <a:rPr lang="et-EE" sz="3200" dirty="0">
                <a:latin typeface="Bookman Old Style" panose="02050604050505020204" pitchFamily="18" charset="0"/>
              </a:rPr>
              <a:t>tuleb teha rohkem tööd vastamaks antud </a:t>
            </a:r>
            <a:r>
              <a:rPr lang="et-EE" sz="3200" dirty="0" smtClean="0">
                <a:latin typeface="Bookman Old Style" panose="02050604050505020204" pitchFamily="18" charset="0"/>
              </a:rPr>
              <a:t>küsimusele</a:t>
            </a:r>
            <a:r>
              <a:rPr lang="et-EE" sz="3200" dirty="0">
                <a:latin typeface="Bookman Old Style" panose="02050604050505020204" pitchFamily="18" charset="0"/>
              </a:rPr>
              <a:t>, see-eest on aga võimalik lisaks </a:t>
            </a:r>
            <a:r>
              <a:rPr lang="et-EE" sz="3200" dirty="0" smtClean="0">
                <a:latin typeface="Bookman Old Style" panose="02050604050505020204" pitchFamily="18" charset="0"/>
              </a:rPr>
              <a:t>vastata </a:t>
            </a:r>
            <a:r>
              <a:rPr lang="et-EE" sz="3200" dirty="0">
                <a:latin typeface="Bookman Old Style" panose="02050604050505020204" pitchFamily="18" charset="0"/>
              </a:rPr>
              <a:t>paljudele muudele </a:t>
            </a:r>
            <a:r>
              <a:rPr lang="et-EE" sz="3200" dirty="0" smtClean="0">
                <a:latin typeface="Bookman Old Style" panose="02050604050505020204" pitchFamily="18" charset="0"/>
              </a:rPr>
              <a:t>küsimustele.</a:t>
            </a:r>
            <a:endParaRPr lang="et-EE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605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man Old Style" panose="02050604050505020204" pitchFamily="18" charset="0"/>
              </a:rPr>
              <a:t>Protseduursed keeled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3200" dirty="0" err="1">
                <a:latin typeface="Bookman Old Style" panose="02050604050505020204" pitchFamily="18" charset="0"/>
              </a:rPr>
              <a:t>Protseduursetes</a:t>
            </a:r>
            <a:r>
              <a:rPr lang="et-EE" sz="3200" dirty="0">
                <a:latin typeface="Bookman Old Style" panose="02050604050505020204" pitchFamily="18" charset="0"/>
              </a:rPr>
              <a:t> keeltes (nt </a:t>
            </a:r>
            <a:r>
              <a:rPr lang="et-EE" sz="3200" dirty="0" smtClean="0">
                <a:latin typeface="Bookman Old Style" panose="02050604050505020204" pitchFamily="18" charset="0"/>
              </a:rPr>
              <a:t>algoritmilised </a:t>
            </a:r>
            <a:r>
              <a:rPr lang="et-EE" sz="3200" dirty="0">
                <a:latin typeface="Bookman Old Style" panose="02050604050505020204" pitchFamily="18" charset="0"/>
              </a:rPr>
              <a:t>keeled) esitatakse olukorra kirjeldus, </a:t>
            </a:r>
            <a:r>
              <a:rPr lang="et-EE" sz="3200" dirty="0" smtClean="0">
                <a:latin typeface="Bookman Old Style" panose="02050604050505020204" pitchFamily="18" charset="0"/>
              </a:rPr>
              <a:t>küsimus </a:t>
            </a:r>
            <a:r>
              <a:rPr lang="et-EE" sz="3200" dirty="0">
                <a:latin typeface="Bookman Old Style" panose="02050604050505020204" pitchFamily="18" charset="0"/>
              </a:rPr>
              <a:t>ja lahenduskäik koos. </a:t>
            </a:r>
            <a:endParaRPr lang="et-EE" sz="3200" dirty="0" smtClean="0">
              <a:latin typeface="Bookman Old Style" panose="02050604050505020204" pitchFamily="18" charset="0"/>
            </a:endParaRPr>
          </a:p>
          <a:p>
            <a:endParaRPr lang="et-EE" sz="3200" dirty="0" smtClean="0">
              <a:latin typeface="Bookman Old Style" panose="02050604050505020204" pitchFamily="18" charset="0"/>
            </a:endParaRPr>
          </a:p>
          <a:p>
            <a:r>
              <a:rPr lang="et-EE" sz="3200" dirty="0" smtClean="0">
                <a:latin typeface="Bookman Old Style" panose="02050604050505020204" pitchFamily="18" charset="0"/>
              </a:rPr>
              <a:t>Sellisel juhul </a:t>
            </a:r>
            <a:r>
              <a:rPr lang="et-EE" sz="3200" dirty="0">
                <a:latin typeface="Bookman Old Style" panose="02050604050505020204" pitchFamily="18" charset="0"/>
              </a:rPr>
              <a:t>on vastuse leidmine lihtsam, kuid </a:t>
            </a:r>
            <a:r>
              <a:rPr lang="et-EE" sz="3200" dirty="0" smtClean="0">
                <a:latin typeface="Bookman Old Style" panose="02050604050505020204" pitchFamily="18" charset="0"/>
              </a:rPr>
              <a:t>vastata </a:t>
            </a:r>
            <a:r>
              <a:rPr lang="et-EE" sz="3200" dirty="0">
                <a:latin typeface="Bookman Old Style" panose="02050604050505020204" pitchFamily="18" charset="0"/>
              </a:rPr>
              <a:t>saab ainult seatud küsimusele. </a:t>
            </a:r>
          </a:p>
        </p:txBody>
      </p:sp>
    </p:spTree>
    <p:extLst>
      <p:ext uri="{BB962C8B-B14F-4D97-AF65-F5344CB8AC3E}">
        <p14:creationId xmlns:p14="http://schemas.microsoft.com/office/powerpoint/2010/main" val="4075093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man Old Style" panose="02050604050505020204" pitchFamily="18" charset="0"/>
              </a:rPr>
              <a:t>Kus kasutatakse ja miks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296" y="2103120"/>
            <a:ext cx="10636928" cy="3931920"/>
          </a:xfrm>
        </p:spPr>
        <p:txBody>
          <a:bodyPr>
            <a:normAutofit/>
          </a:bodyPr>
          <a:lstStyle/>
          <a:p>
            <a:r>
              <a:rPr lang="et-EE" sz="3200" dirty="0" smtClean="0"/>
              <a:t>Millest peab koosnema veebileht </a:t>
            </a:r>
            <a:r>
              <a:rPr lang="et-EE" sz="3200" dirty="0" smtClean="0">
                <a:sym typeface="Wingdings" panose="05000000000000000000" pitchFamily="2" charset="2"/>
              </a:rPr>
              <a:t> </a:t>
            </a:r>
            <a:r>
              <a:rPr lang="et-EE" sz="3200" dirty="0" smtClean="0">
                <a:sym typeface="Wingdings" panose="05000000000000000000" pitchFamily="2" charset="2"/>
              </a:rPr>
              <a:t>Deklaratiivne</a:t>
            </a:r>
          </a:p>
          <a:p>
            <a:r>
              <a:rPr lang="et-EE" sz="3200" dirty="0" smtClean="0">
                <a:sym typeface="Wingdings" panose="05000000000000000000" pitchFamily="2" charset="2"/>
              </a:rPr>
              <a:t>Kuidas probleemi lahendada  Deklaratiivne</a:t>
            </a:r>
          </a:p>
          <a:p>
            <a:r>
              <a:rPr lang="et-EE" sz="3200" dirty="0" smtClean="0">
                <a:sym typeface="Wingdings" panose="05000000000000000000" pitchFamily="2" charset="2"/>
              </a:rPr>
              <a:t>Mida tahetakse saada  Deklaratiivne</a:t>
            </a:r>
          </a:p>
          <a:p>
            <a:endParaRPr lang="et-EE" sz="3200" dirty="0" smtClean="0"/>
          </a:p>
          <a:p>
            <a:r>
              <a:rPr lang="et-EE" sz="3200" dirty="0" smtClean="0"/>
              <a:t>Mida on vaja teha </a:t>
            </a:r>
            <a:r>
              <a:rPr lang="et-EE" sz="3200" dirty="0" smtClean="0">
                <a:sym typeface="Wingdings" panose="05000000000000000000" pitchFamily="2" charset="2"/>
              </a:rPr>
              <a:t> </a:t>
            </a:r>
            <a:r>
              <a:rPr lang="et-EE" sz="3200" dirty="0" err="1" smtClean="0">
                <a:sym typeface="Wingdings" panose="05000000000000000000" pitchFamily="2" charset="2"/>
              </a:rPr>
              <a:t>Protseduurne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2625116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630" y="532906"/>
            <a:ext cx="9604638" cy="578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6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man Old Style" panose="02050604050505020204" pitchFamily="18" charset="0"/>
              </a:rPr>
              <a:t>Arva ära?!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3200" dirty="0" smtClean="0">
                <a:latin typeface="Bookman Old Style" panose="02050604050505020204" pitchFamily="18" charset="0"/>
              </a:rPr>
              <a:t>1. </a:t>
            </a:r>
            <a:r>
              <a:rPr lang="et-EE" sz="3200" dirty="0" err="1" smtClean="0">
                <a:latin typeface="Bookman Old Style" panose="02050604050505020204" pitchFamily="18" charset="0"/>
              </a:rPr>
              <a:t>Prolog</a:t>
            </a:r>
            <a:endParaRPr lang="et-EE" sz="3200" dirty="0" smtClean="0">
              <a:latin typeface="Bookman Old Style" panose="02050604050505020204" pitchFamily="18" charset="0"/>
            </a:endParaRPr>
          </a:p>
          <a:p>
            <a:r>
              <a:rPr lang="et-EE" sz="3200" dirty="0" smtClean="0">
                <a:latin typeface="Bookman Old Style" panose="02050604050505020204" pitchFamily="18" charset="0"/>
              </a:rPr>
              <a:t>2. Java</a:t>
            </a:r>
          </a:p>
          <a:p>
            <a:r>
              <a:rPr lang="et-EE" sz="3200" dirty="0" smtClean="0">
                <a:latin typeface="Bookman Old Style" panose="02050604050505020204" pitchFamily="18" charset="0"/>
              </a:rPr>
              <a:t>3. Basic</a:t>
            </a:r>
          </a:p>
          <a:p>
            <a:r>
              <a:rPr lang="et-EE" sz="3200" dirty="0" smtClean="0">
                <a:latin typeface="Bookman Old Style" panose="02050604050505020204" pitchFamily="18" charset="0"/>
              </a:rPr>
              <a:t>4. Kala</a:t>
            </a:r>
          </a:p>
          <a:p>
            <a:r>
              <a:rPr lang="et-EE" sz="3200" dirty="0" smtClean="0">
                <a:latin typeface="Bookman Old Style" panose="02050604050505020204" pitchFamily="18" charset="0"/>
              </a:rPr>
              <a:t>5. XML</a:t>
            </a:r>
          </a:p>
          <a:p>
            <a:r>
              <a:rPr lang="et-EE" sz="3200" dirty="0" smtClean="0">
                <a:latin typeface="Bookman Old Style" panose="02050604050505020204" pitchFamily="18" charset="0"/>
              </a:rPr>
              <a:t>6. UML</a:t>
            </a:r>
          </a:p>
          <a:p>
            <a:r>
              <a:rPr lang="et-EE" sz="3200" dirty="0" smtClean="0">
                <a:latin typeface="Bookman Old Style" panose="02050604050505020204" pitchFamily="18" charset="0"/>
              </a:rPr>
              <a:t>7. REXX</a:t>
            </a:r>
            <a:endParaRPr lang="et-EE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913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man Old Style" panose="02050604050505020204" pitchFamily="18" charset="0"/>
              </a:rPr>
              <a:t>Reeglid 1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12890"/>
            <a:ext cx="10058400" cy="4778062"/>
          </a:xfrm>
        </p:spPr>
        <p:txBody>
          <a:bodyPr>
            <a:normAutofit lnSpcReduction="10000"/>
          </a:bodyPr>
          <a:lstStyle/>
          <a:p>
            <a:r>
              <a:rPr lang="et-EE" sz="2800" dirty="0" smtClean="0">
                <a:latin typeface="Bookman Old Style" panose="02050604050505020204" pitchFamily="18" charset="0"/>
              </a:rPr>
              <a:t>Ideid:</a:t>
            </a:r>
          </a:p>
          <a:p>
            <a:pPr lvl="1"/>
            <a:r>
              <a:rPr lang="et-EE" sz="2400" dirty="0" smtClean="0">
                <a:latin typeface="Bookman Old Style" panose="02050604050505020204" pitchFamily="18" charset="0"/>
              </a:rPr>
              <a:t>Inimtegevuses kasutatakse tihi seda tüüpi teadmisi</a:t>
            </a:r>
          </a:p>
          <a:p>
            <a:pPr lvl="1"/>
            <a:r>
              <a:rPr lang="et-EE" sz="2400" dirty="0" smtClean="0">
                <a:latin typeface="Bookman Old Style" panose="02050604050505020204" pitchFamily="18" charset="0"/>
              </a:rPr>
              <a:t>Kogemuslikud teadmised, järeldamine, selgitused</a:t>
            </a:r>
          </a:p>
          <a:p>
            <a:pPr lvl="1"/>
            <a:r>
              <a:rPr lang="et-EE" sz="2400" dirty="0" smtClean="0">
                <a:latin typeface="Bookman Old Style" panose="02050604050505020204" pitchFamily="18" charset="0"/>
              </a:rPr>
              <a:t>Suhteliselt sõltumatu reeglite lisamine/muutmine/kustutamine</a:t>
            </a:r>
          </a:p>
          <a:p>
            <a:pPr lvl="1"/>
            <a:r>
              <a:rPr lang="et-EE" sz="2400" dirty="0" smtClean="0">
                <a:latin typeface="Bookman Old Style" panose="02050604050505020204" pitchFamily="18" charset="0"/>
              </a:rPr>
              <a:t>Suhteliselt lihtne lisada ebatäpsete andmete töötlust</a:t>
            </a:r>
          </a:p>
          <a:p>
            <a:pPr marL="182880" lvl="1">
              <a:spcBef>
                <a:spcPts val="900"/>
              </a:spcBef>
            </a:pPr>
            <a:r>
              <a:rPr lang="et-EE" sz="2800" dirty="0" smtClean="0">
                <a:latin typeface="Bookman Old Style" panose="02050604050505020204" pitchFamily="18" charset="0"/>
              </a:rPr>
              <a:t>Lihtsamal </a:t>
            </a:r>
            <a:r>
              <a:rPr lang="et-EE" sz="2800" dirty="0">
                <a:latin typeface="Bookman Old Style" panose="02050604050505020204" pitchFamily="18" charset="0"/>
              </a:rPr>
              <a:t>juhul:</a:t>
            </a:r>
          </a:p>
          <a:p>
            <a:pPr lvl="1"/>
            <a:r>
              <a:rPr lang="et-EE" sz="2400" dirty="0" smtClean="0">
                <a:latin typeface="Bookman Old Style" panose="02050604050505020204" pitchFamily="18" charset="0"/>
              </a:rPr>
              <a:t>Kasutatakse tingimuslike seoste kirjeldamiseks</a:t>
            </a:r>
          </a:p>
          <a:p>
            <a:pPr lvl="1"/>
            <a:r>
              <a:rPr lang="et-EE" sz="2400" dirty="0" smtClean="0">
                <a:latin typeface="Bookman Old Style" panose="02050604050505020204" pitchFamily="18" charset="0"/>
              </a:rPr>
              <a:t>Esitatakse kujul: Kui (tingimus) Siis (tegevus) {Muidu (tegevus)}</a:t>
            </a:r>
          </a:p>
          <a:p>
            <a:pPr lvl="1"/>
            <a:r>
              <a:rPr lang="et-EE" sz="2400" dirty="0" smtClean="0">
                <a:latin typeface="Bookman Old Style" panose="02050604050505020204" pitchFamily="18" charset="0"/>
              </a:rPr>
              <a:t>Järeldamine: sihipõhine ja andmepõhine</a:t>
            </a:r>
          </a:p>
          <a:p>
            <a:pPr lvl="1"/>
            <a:r>
              <a:rPr lang="et-EE" sz="2400" dirty="0" smtClean="0">
                <a:latin typeface="Bookman Old Style" panose="02050604050505020204" pitchFamily="18" charset="0"/>
              </a:rPr>
              <a:t>Eriteemad: selgitused, kaalud, järeldamise juhtimine</a:t>
            </a:r>
          </a:p>
        </p:txBody>
      </p:sp>
    </p:spTree>
    <p:extLst>
      <p:ext uri="{BB962C8B-B14F-4D97-AF65-F5344CB8AC3E}">
        <p14:creationId xmlns:p14="http://schemas.microsoft.com/office/powerpoint/2010/main" val="3621615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836</TotalTime>
  <Words>550</Words>
  <Application>Microsoft Office PowerPoint</Application>
  <PresentationFormat>Custom</PresentationFormat>
  <Paragraphs>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Savon</vt:lpstr>
      <vt:lpstr>Teadmiste esitamine ja järeldamine</vt:lpstr>
      <vt:lpstr>Teadmiste esitamine 1</vt:lpstr>
      <vt:lpstr>Teadmiste esitamine 2</vt:lpstr>
      <vt:lpstr>Deklaratiivsed keeled</vt:lpstr>
      <vt:lpstr>Protseduursed keeled</vt:lpstr>
      <vt:lpstr>Kus kasutatakse ja miks</vt:lpstr>
      <vt:lpstr>PowerPoint Presentation</vt:lpstr>
      <vt:lpstr>Arva ära?!</vt:lpstr>
      <vt:lpstr>Reeglid 1</vt:lpstr>
      <vt:lpstr>Reeglid 2</vt:lpstr>
      <vt:lpstr>Sihipõhine</vt:lpstr>
      <vt:lpstr>Andmepõhine järeldamine</vt:lpstr>
      <vt:lpstr>Selgitused reeglibaasi põhjal</vt:lpstr>
      <vt:lpstr>Reeglipõhised süsteemid ja andmebaasid</vt:lpstr>
      <vt:lpstr>Reeglid ja otsustuspuud</vt:lpstr>
      <vt:lpstr>Näide:</vt:lpstr>
      <vt:lpstr>Mida tuleb teha: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Reeglid. Harjutus 3.</dc:title>
  <dc:creator>Jekaterina Ivask</dc:creator>
  <cp:lastModifiedBy>Jekaterina Ivask</cp:lastModifiedBy>
  <cp:revision>92</cp:revision>
  <dcterms:created xsi:type="dcterms:W3CDTF">2014-02-19T19:39:06Z</dcterms:created>
  <dcterms:modified xsi:type="dcterms:W3CDTF">2014-02-20T15:20:36Z</dcterms:modified>
</cp:coreProperties>
</file>