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4" r:id="rId6"/>
    <p:sldId id="265" r:id="rId7"/>
    <p:sldId id="267" r:id="rId8"/>
    <p:sldId id="266" r:id="rId9"/>
    <p:sldId id="260" r:id="rId10"/>
    <p:sldId id="261" r:id="rId11"/>
    <p:sldId id="262" r:id="rId12"/>
    <p:sldId id="263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44" autoAdjust="0"/>
  </p:normalViewPr>
  <p:slideViewPr>
    <p:cSldViewPr snapToGrid="0">
      <p:cViewPr varScale="1">
        <p:scale>
          <a:sx n="102" d="100"/>
          <a:sy n="102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0AF8B-71F2-46DB-B560-A048FB65579A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D5500-8696-4AFC-8AA1-0635CC2D61F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4966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D5500-8696-4AFC-8AA1-0635CC2D61F3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7926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630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4237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29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195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90109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266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093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07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442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t-E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34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879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1B260DA-4DB0-4FDE-AA2F-3A9A57DEA236}" type="datetimeFigureOut">
              <a:rPr lang="et-EE" smtClean="0"/>
              <a:t>8.05.2014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912A56D-5ED0-4EF8-B39B-7B89B4AA396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160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" TargetMode="External"/><Relationship Id="rId2" Type="http://schemas.openxmlformats.org/officeDocument/2006/relationships/hyperlink" Target="http://www.wolframalph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uckduckgo.com/" TargetMode="External"/><Relationship Id="rId4" Type="http://schemas.openxmlformats.org/officeDocument/2006/relationships/hyperlink" Target="http://www.google.ee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i.ee/dict/qs/" TargetMode="External"/><Relationship Id="rId2" Type="http://schemas.openxmlformats.org/officeDocument/2006/relationships/hyperlink" Target="http://eurovoc.europa.eu/drupal/?q=navigation&amp;cl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losoft.ee/thes_et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mt.com/" TargetMode="External"/><Relationship Id="rId7" Type="http://schemas.openxmlformats.org/officeDocument/2006/relationships/hyperlink" Target="http://www.systransoft.com/,https:/www.letsmt.eu/Start.aspx" TargetMode="External"/><Relationship Id="rId2" Type="http://schemas.openxmlformats.org/officeDocument/2006/relationships/hyperlink" Target="http://itranslate4.eu/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anslate.ua/" TargetMode="External"/><Relationship Id="rId5" Type="http://schemas.openxmlformats.org/officeDocument/2006/relationships/hyperlink" Target="http://www.bing.com/translator" TargetMode="External"/><Relationship Id="rId4" Type="http://schemas.openxmlformats.org/officeDocument/2006/relationships/hyperlink" Target="http://translate.google.ee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mt.org/mos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tterboxchalleng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Semantika</a:t>
            </a:r>
            <a:br>
              <a:rPr lang="et-EE" dirty="0" smtClean="0"/>
            </a:br>
            <a:r>
              <a:rPr lang="et-EE" dirty="0" smtClean="0"/>
              <a:t>Loomulik keel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Jekaterina Ivask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95792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Loomulik keel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4000" dirty="0" smtClean="0"/>
              <a:t>Kes seda kasutab?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217603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habrastorage.org/getpro/habr/post_images/2e1/fb6/2ad/2e1fb62adf9b17481776864196b7415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76" y="295422"/>
            <a:ext cx="11169748" cy="6274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527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Kus kasutame?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Ekspertsüsteemid</a:t>
            </a:r>
          </a:p>
          <a:p>
            <a:r>
              <a:rPr lang="et-EE" sz="2800" dirty="0" smtClean="0"/>
              <a:t>Intellektuaalsete </a:t>
            </a:r>
            <a:r>
              <a:rPr lang="et-EE" sz="2800" dirty="0" smtClean="0"/>
              <a:t>andmete analüüs</a:t>
            </a:r>
          </a:p>
          <a:p>
            <a:r>
              <a:rPr lang="et-EE" sz="2800" dirty="0" smtClean="0"/>
              <a:t>Sisestatud info kasutamine, analüüsimine (ÜRO, USA)</a:t>
            </a:r>
          </a:p>
          <a:p>
            <a:r>
              <a:rPr lang="et-EE" sz="2800" dirty="0" smtClean="0"/>
              <a:t>Virtuaalne sõber – </a:t>
            </a:r>
            <a:r>
              <a:rPr lang="et-EE" sz="2800" dirty="0" err="1" smtClean="0"/>
              <a:t>chatterbot</a:t>
            </a:r>
            <a:endParaRPr lang="et-EE" sz="2800" dirty="0" smtClean="0"/>
          </a:p>
          <a:p>
            <a:r>
              <a:rPr lang="et-EE" sz="2800" dirty="0" smtClean="0"/>
              <a:t>Hübriid intelligentsed süsteemid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55383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Loomulik keel. Teeme koos: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t-EE" sz="2800" dirty="0" smtClean="0">
                <a:hlinkClick r:id="rId2"/>
              </a:rPr>
              <a:t>http</a:t>
            </a:r>
            <a:r>
              <a:rPr lang="et-EE" sz="2800" dirty="0">
                <a:hlinkClick r:id="rId2"/>
              </a:rPr>
              <a:t>://www.wolframalpha.com</a:t>
            </a:r>
            <a:r>
              <a:rPr lang="et-EE" sz="2800" dirty="0" smtClean="0">
                <a:hlinkClick r:id="rId2"/>
              </a:rPr>
              <a:t>/</a:t>
            </a:r>
            <a:r>
              <a:rPr lang="et-EE" sz="2800" dirty="0" smtClean="0"/>
              <a:t>  </a:t>
            </a:r>
            <a:endParaRPr lang="et-EE" sz="2800" dirty="0"/>
          </a:p>
          <a:p>
            <a:pPr>
              <a:lnSpc>
                <a:spcPct val="150000"/>
              </a:lnSpc>
            </a:pPr>
            <a:r>
              <a:rPr lang="et-EE" sz="2800" dirty="0">
                <a:hlinkClick r:id="rId3"/>
              </a:rPr>
              <a:t>http://</a:t>
            </a:r>
            <a:r>
              <a:rPr lang="et-EE" sz="2800" dirty="0" smtClean="0">
                <a:hlinkClick r:id="rId3"/>
              </a:rPr>
              <a:t>www.bing.com</a:t>
            </a:r>
            <a:r>
              <a:rPr lang="et-EE" sz="2800" dirty="0" smtClean="0"/>
              <a:t>  </a:t>
            </a:r>
            <a:endParaRPr lang="et-EE" sz="2800" dirty="0"/>
          </a:p>
          <a:p>
            <a:pPr>
              <a:lnSpc>
                <a:spcPct val="150000"/>
              </a:lnSpc>
            </a:pPr>
            <a:r>
              <a:rPr lang="et-EE" sz="2800" dirty="0">
                <a:hlinkClick r:id="rId4"/>
              </a:rPr>
              <a:t>http://</a:t>
            </a:r>
            <a:r>
              <a:rPr lang="et-EE" sz="2800" dirty="0" smtClean="0">
                <a:hlinkClick r:id="rId4"/>
              </a:rPr>
              <a:t>www.google.ee/</a:t>
            </a:r>
            <a:r>
              <a:rPr lang="et-EE" sz="2800" dirty="0" smtClean="0"/>
              <a:t>  </a:t>
            </a:r>
            <a:endParaRPr lang="et-EE" sz="2800" dirty="0"/>
          </a:p>
          <a:p>
            <a:pPr>
              <a:lnSpc>
                <a:spcPct val="150000"/>
              </a:lnSpc>
            </a:pPr>
            <a:r>
              <a:rPr lang="et-EE" sz="2800" dirty="0">
                <a:hlinkClick r:id="rId5"/>
              </a:rPr>
              <a:t>https://</a:t>
            </a:r>
            <a:r>
              <a:rPr lang="et-EE" sz="2800" dirty="0" smtClean="0">
                <a:hlinkClick r:id="rId5"/>
              </a:rPr>
              <a:t>duckduckgo.com</a:t>
            </a:r>
            <a:r>
              <a:rPr lang="et-EE" sz="2800" dirty="0" smtClean="0"/>
              <a:t> </a:t>
            </a:r>
            <a:endParaRPr lang="et-EE" sz="2800" dirty="0"/>
          </a:p>
          <a:p>
            <a:pPr marL="0" indent="0">
              <a:buNone/>
            </a:pPr>
            <a:r>
              <a:rPr lang="et-EE" sz="2400" b="1" dirty="0"/>
              <a:t>Katsetage erinevate loomulikus keeles </a:t>
            </a:r>
            <a:r>
              <a:rPr lang="et-EE" sz="2400" b="1" dirty="0" smtClean="0"/>
              <a:t>esitatud </a:t>
            </a:r>
            <a:r>
              <a:rPr lang="et-EE" sz="2400" b="1" dirty="0"/>
              <a:t>küsimustega. Mis töötab, mis mitte?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50869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Edasi: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t-EE" sz="2800" dirty="0"/>
              <a:t>Proovige küsimusi, näiteks "</a:t>
            </a:r>
            <a:r>
              <a:rPr lang="et-EE" sz="2800" dirty="0" err="1"/>
              <a:t>what</a:t>
            </a:r>
            <a:r>
              <a:rPr lang="et-EE" sz="2800" dirty="0"/>
              <a:t> </a:t>
            </a:r>
            <a:r>
              <a:rPr lang="et-EE" sz="2800" dirty="0" err="1"/>
              <a:t>is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distance</a:t>
            </a:r>
            <a:r>
              <a:rPr lang="et-EE" sz="2800" dirty="0"/>
              <a:t> </a:t>
            </a:r>
            <a:r>
              <a:rPr lang="et-EE" sz="2800" dirty="0" err="1"/>
              <a:t>from</a:t>
            </a:r>
            <a:r>
              <a:rPr lang="et-EE" sz="2800" dirty="0"/>
              <a:t> Tallinn </a:t>
            </a:r>
            <a:r>
              <a:rPr lang="et-EE" sz="2800" dirty="0" err="1"/>
              <a:t>to</a:t>
            </a:r>
            <a:r>
              <a:rPr lang="et-EE" sz="2800" dirty="0"/>
              <a:t> Tartu?" vms </a:t>
            </a:r>
            <a:r>
              <a:rPr lang="et-EE" sz="2800" dirty="0" smtClean="0"/>
              <a:t>erinevates otsingumootorites</a:t>
            </a:r>
            <a:r>
              <a:rPr lang="et-EE" sz="2800" dirty="0"/>
              <a:t>.</a:t>
            </a:r>
          </a:p>
          <a:p>
            <a:pPr>
              <a:lnSpc>
                <a:spcPct val="150000"/>
              </a:lnSpc>
            </a:pPr>
            <a:r>
              <a:rPr lang="et-EE" sz="2800" dirty="0"/>
              <a:t>Kas saaks iseloomustada vastamisel kasutatavaid </a:t>
            </a:r>
            <a:r>
              <a:rPr lang="et-EE" sz="2800" dirty="0" smtClean="0"/>
              <a:t>algoritme</a:t>
            </a:r>
            <a:r>
              <a:rPr lang="et-EE" sz="2800" dirty="0"/>
              <a:t>? </a:t>
            </a:r>
            <a:endParaRPr lang="et-EE" sz="2800" dirty="0" smtClean="0"/>
          </a:p>
          <a:p>
            <a:pPr>
              <a:lnSpc>
                <a:spcPct val="150000"/>
              </a:lnSpc>
            </a:pPr>
            <a:r>
              <a:rPr lang="et-EE" sz="2800" dirty="0" smtClean="0"/>
              <a:t>Põhimõttelisi </a:t>
            </a:r>
            <a:r>
              <a:rPr lang="et-EE" sz="2800" dirty="0"/>
              <a:t>erinevusi?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48599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Edasi: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Otsige</a:t>
            </a:r>
            <a:r>
              <a:rPr lang="en-US" sz="2400" b="1" dirty="0"/>
              <a:t> </a:t>
            </a:r>
            <a:r>
              <a:rPr lang="en-US" sz="2400" b="1" dirty="0" err="1"/>
              <a:t>mõni</a:t>
            </a:r>
            <a:r>
              <a:rPr lang="en-US" sz="2400" b="1" dirty="0"/>
              <a:t> Jeopardy </a:t>
            </a:r>
            <a:r>
              <a:rPr lang="en-US" sz="2400" b="1" dirty="0" err="1"/>
              <a:t>küsimus</a:t>
            </a:r>
            <a:r>
              <a:rPr lang="en-US" sz="2400" b="1" dirty="0"/>
              <a:t>, </a:t>
            </a:r>
            <a:r>
              <a:rPr lang="en-US" sz="2400" b="1" dirty="0" err="1"/>
              <a:t>millele</a:t>
            </a:r>
            <a:r>
              <a:rPr lang="en-US" sz="2400" b="1" dirty="0"/>
              <a:t> Watson </a:t>
            </a:r>
            <a:r>
              <a:rPr lang="en-US" sz="2400" b="1" dirty="0" err="1"/>
              <a:t>üritanud</a:t>
            </a:r>
            <a:r>
              <a:rPr lang="en-US" sz="2400" b="1" dirty="0"/>
              <a:t> </a:t>
            </a:r>
            <a:r>
              <a:rPr lang="en-US" sz="2400" b="1" dirty="0" err="1"/>
              <a:t>vastata</a:t>
            </a:r>
            <a:r>
              <a:rPr lang="en-US" sz="2400" b="1" dirty="0"/>
              <a:t> </a:t>
            </a:r>
            <a:r>
              <a:rPr lang="en-US" sz="2400" b="1" dirty="0" err="1"/>
              <a:t>ja</a:t>
            </a:r>
            <a:r>
              <a:rPr lang="en-US" sz="2400" b="1" dirty="0"/>
              <a:t> </a:t>
            </a:r>
            <a:r>
              <a:rPr lang="en-US" sz="2400" b="1" dirty="0" err="1"/>
              <a:t>esitage</a:t>
            </a:r>
            <a:r>
              <a:rPr lang="en-US" sz="2400" b="1" dirty="0"/>
              <a:t> see </a:t>
            </a:r>
            <a:r>
              <a:rPr lang="et-EE" sz="2400" b="1" dirty="0" smtClean="0"/>
              <a:t> </a:t>
            </a:r>
            <a:r>
              <a:rPr lang="en-US" sz="2400" b="1" dirty="0" err="1" smtClean="0"/>
              <a:t>erinevatele</a:t>
            </a:r>
            <a:r>
              <a:rPr lang="en-US" sz="2400" b="1" dirty="0" smtClean="0"/>
              <a:t> </a:t>
            </a:r>
            <a:r>
              <a:rPr lang="en-US" sz="2400" b="1" dirty="0" err="1"/>
              <a:t>otsingumootoritele</a:t>
            </a:r>
            <a:r>
              <a:rPr lang="en-US" sz="2400" b="1" dirty="0" smtClean="0"/>
              <a:t>.</a:t>
            </a:r>
            <a:endParaRPr lang="et-EE" sz="2400" b="1" dirty="0" smtClean="0"/>
          </a:p>
          <a:p>
            <a:r>
              <a:rPr lang="en-US" sz="2400" dirty="0" smtClean="0"/>
              <a:t> </a:t>
            </a:r>
            <a:r>
              <a:rPr lang="en-US" sz="2400" b="1" dirty="0" err="1"/>
              <a:t>Näiteid</a:t>
            </a:r>
            <a:r>
              <a:rPr lang="en-US" sz="2400" dirty="0"/>
              <a:t>: </a:t>
            </a:r>
            <a:r>
              <a:rPr lang="et-EE" sz="2400" dirty="0" smtClean="0"/>
              <a:t> </a:t>
            </a:r>
            <a:r>
              <a:rPr lang="en-US" sz="2400" dirty="0" smtClean="0"/>
              <a:t>From </a:t>
            </a:r>
            <a:r>
              <a:rPr lang="en-US" sz="2400" dirty="0"/>
              <a:t>the Latin for end, this is where </a:t>
            </a:r>
            <a:r>
              <a:rPr lang="en-US" sz="2400" dirty="0" smtClean="0"/>
              <a:t>trains </a:t>
            </a:r>
            <a:r>
              <a:rPr lang="en-US" sz="2400" dirty="0"/>
              <a:t>can </a:t>
            </a:r>
            <a:r>
              <a:rPr lang="en-US" sz="2400" dirty="0" smtClean="0"/>
              <a:t>also </a:t>
            </a:r>
            <a:r>
              <a:rPr lang="en-US" sz="2400" dirty="0"/>
              <a:t>originate </a:t>
            </a:r>
            <a:r>
              <a:rPr lang="en-US" sz="2400" dirty="0" smtClean="0"/>
              <a:t>(Terminus); </a:t>
            </a:r>
            <a:endParaRPr lang="et-EE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was this anatomical oddity of US gymnast </a:t>
            </a:r>
            <a:r>
              <a:rPr lang="en-US" sz="2400" dirty="0" smtClean="0"/>
              <a:t>George </a:t>
            </a:r>
            <a:r>
              <a:rPr lang="en-US" sz="2400" dirty="0" err="1"/>
              <a:t>Eyser</a:t>
            </a:r>
            <a:r>
              <a:rPr lang="en-US" sz="2400" dirty="0"/>
              <a:t> (Missing a </a:t>
            </a:r>
            <a:r>
              <a:rPr lang="en-US" sz="2400" dirty="0" smtClean="0"/>
              <a:t>leg); </a:t>
            </a:r>
            <a:endParaRPr lang="et-EE" sz="2400" dirty="0" smtClean="0"/>
          </a:p>
          <a:p>
            <a:r>
              <a:rPr lang="en-US" sz="2400" dirty="0" smtClean="0"/>
              <a:t>Of </a:t>
            </a:r>
            <a:r>
              <a:rPr lang="en-US" sz="2400" dirty="0"/>
              <a:t>the four countries in the world that </a:t>
            </a:r>
            <a:r>
              <a:rPr lang="en-US" sz="2400" dirty="0" smtClean="0"/>
              <a:t>the</a:t>
            </a:r>
            <a:r>
              <a:rPr lang="et-EE" sz="2400" dirty="0" smtClean="0"/>
              <a:t> </a:t>
            </a:r>
            <a:r>
              <a:rPr lang="en-US" sz="2400" dirty="0" smtClean="0"/>
              <a:t>United States </a:t>
            </a:r>
            <a:r>
              <a:rPr lang="en-US" sz="2400" dirty="0"/>
              <a:t>does not have diplomatic </a:t>
            </a:r>
            <a:r>
              <a:rPr lang="en-US" sz="2400" dirty="0" smtClean="0"/>
              <a:t>relations</a:t>
            </a:r>
            <a:r>
              <a:rPr lang="et-EE" sz="2400" dirty="0" smtClean="0"/>
              <a:t> </a:t>
            </a:r>
            <a:r>
              <a:rPr lang="en-US" sz="2400" dirty="0" smtClean="0"/>
              <a:t>with</a:t>
            </a:r>
            <a:r>
              <a:rPr lang="en-US" sz="2400" dirty="0"/>
              <a:t>, the one </a:t>
            </a:r>
            <a:r>
              <a:rPr lang="en-US" sz="2400" dirty="0" smtClean="0"/>
              <a:t>that’s </a:t>
            </a:r>
            <a:r>
              <a:rPr lang="en-US" sz="2400" dirty="0"/>
              <a:t>farthest north (North </a:t>
            </a:r>
            <a:r>
              <a:rPr lang="en-US" sz="2400" dirty="0" smtClean="0"/>
              <a:t>Korea</a:t>
            </a:r>
            <a:r>
              <a:rPr lang="en-US" sz="2400" dirty="0"/>
              <a:t>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83985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Mõistete vaheline seos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b="1" dirty="0" smtClean="0"/>
              <a:t>Katsetage:</a:t>
            </a:r>
          </a:p>
          <a:p>
            <a:pPr marL="0" indent="0">
              <a:buNone/>
            </a:pPr>
            <a:r>
              <a:rPr lang="et-EE" sz="2400" dirty="0" smtClean="0"/>
              <a:t>EL mitme keelset tesaurust </a:t>
            </a:r>
            <a:r>
              <a:rPr lang="et-EE" sz="2400" dirty="0" smtClean="0">
                <a:hlinkClick r:id="rId2"/>
              </a:rPr>
              <a:t>http</a:t>
            </a:r>
            <a:r>
              <a:rPr lang="et-EE" sz="2400" dirty="0">
                <a:hlinkClick r:id="rId2"/>
              </a:rPr>
              <a:t>://</a:t>
            </a:r>
            <a:r>
              <a:rPr lang="et-EE" sz="2400" dirty="0" smtClean="0">
                <a:hlinkClick r:id="rId2"/>
              </a:rPr>
              <a:t>eurovoc.europa.eu/drupal/?q=navigation&amp;cl=en</a:t>
            </a:r>
            <a:r>
              <a:rPr lang="et-EE" sz="2400" dirty="0" smtClean="0"/>
              <a:t> </a:t>
            </a:r>
          </a:p>
          <a:p>
            <a:pPr marL="0" indent="0">
              <a:buNone/>
            </a:pPr>
            <a:r>
              <a:rPr lang="et-EE" sz="2400" dirty="0" smtClean="0"/>
              <a:t>Eesti õigekeelsussõnaraamatut </a:t>
            </a:r>
            <a:r>
              <a:rPr lang="et-EE" sz="2400" dirty="0" smtClean="0">
                <a:hlinkClick r:id="rId3"/>
              </a:rPr>
              <a:t>http</a:t>
            </a:r>
            <a:r>
              <a:rPr lang="et-EE" sz="2400" dirty="0">
                <a:hlinkClick r:id="rId3"/>
              </a:rPr>
              <a:t>://www.eki.ee/dict/qs</a:t>
            </a:r>
            <a:r>
              <a:rPr lang="et-EE" sz="2400" dirty="0" smtClean="0">
                <a:hlinkClick r:id="rId3"/>
              </a:rPr>
              <a:t>/</a:t>
            </a:r>
            <a:r>
              <a:rPr lang="et-EE" sz="2400" dirty="0" smtClean="0"/>
              <a:t> </a:t>
            </a:r>
          </a:p>
          <a:p>
            <a:pPr marL="0" indent="0">
              <a:buNone/>
            </a:pPr>
            <a:r>
              <a:rPr lang="et-EE" sz="2400" dirty="0" smtClean="0"/>
              <a:t>Eesti keele </a:t>
            </a:r>
            <a:r>
              <a:rPr lang="et-EE" sz="2400" dirty="0"/>
              <a:t>tesaurust </a:t>
            </a:r>
            <a:r>
              <a:rPr lang="et-EE" sz="2400" dirty="0" smtClean="0">
                <a:hlinkClick r:id="rId4"/>
              </a:rPr>
              <a:t>http</a:t>
            </a:r>
            <a:r>
              <a:rPr lang="et-EE" sz="2400" dirty="0">
                <a:hlinkClick r:id="rId4"/>
              </a:rPr>
              <a:t>://www.filosoft.ee/thes_et</a:t>
            </a:r>
            <a:r>
              <a:rPr lang="et-EE" sz="2400" dirty="0" smtClean="0">
                <a:hlinkClick r:id="rId4"/>
              </a:rPr>
              <a:t>/</a:t>
            </a:r>
            <a:r>
              <a:rPr lang="et-EE" sz="2400" dirty="0" smtClean="0"/>
              <a:t> </a:t>
            </a:r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r>
              <a:rPr lang="et-EE" sz="2400" b="1" dirty="0" smtClean="0"/>
              <a:t>võtke </a:t>
            </a:r>
            <a:r>
              <a:rPr lang="et-EE" sz="2400" b="1" dirty="0"/>
              <a:t>mõni mõiste, vaadake </a:t>
            </a:r>
            <a:r>
              <a:rPr lang="et-EE" sz="2400" b="1" dirty="0" smtClean="0"/>
              <a:t>selle </a:t>
            </a:r>
            <a:r>
              <a:rPr lang="et-EE" sz="2400" b="1" dirty="0"/>
              <a:t>seoseid.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01216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Semantiline võrk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et-EE" sz="2800" dirty="0" smtClean="0"/>
              <a:t>Otsige </a:t>
            </a:r>
            <a:r>
              <a:rPr lang="et-EE" sz="2800" dirty="0"/>
              <a:t>veebist semantiliste võrkude (</a:t>
            </a:r>
            <a:r>
              <a:rPr lang="et-EE" sz="2800" dirty="0" err="1"/>
              <a:t>semantic</a:t>
            </a:r>
            <a:r>
              <a:rPr lang="et-EE" sz="2800" dirty="0"/>
              <a:t> </a:t>
            </a:r>
            <a:r>
              <a:rPr lang="et-EE" sz="2800" dirty="0" err="1"/>
              <a:t>network</a:t>
            </a:r>
            <a:r>
              <a:rPr lang="et-EE" sz="2800" dirty="0"/>
              <a:t>) pilte. Milliseid tüüpe </a:t>
            </a:r>
            <a:r>
              <a:rPr lang="et-EE" sz="2800" dirty="0" smtClean="0"/>
              <a:t>võib </a:t>
            </a:r>
            <a:r>
              <a:rPr lang="et-EE" sz="2800" dirty="0"/>
              <a:t>leida? Tõlgendage mõnda. </a:t>
            </a:r>
            <a:endParaRPr lang="et-EE" sz="2800" dirty="0" smtClean="0"/>
          </a:p>
          <a:p>
            <a:pPr marL="342900" indent="-342900">
              <a:buFont typeface="Garamond" pitchFamily="18" charset="0"/>
              <a:buAutoNum type="arabicPeriod"/>
            </a:pPr>
            <a:r>
              <a:rPr lang="et-EE" sz="2800" dirty="0" smtClean="0"/>
              <a:t>Võtke </a:t>
            </a:r>
            <a:r>
              <a:rPr lang="et-EE" sz="2800" dirty="0"/>
              <a:t>kaks lähedase süntaksi, aga erineva sisuga lihtsat lauset (nt "Mari jalutas koju", "Tiit tahtis selgitust"). Mida lause põhjal saab küsida? Kas lause enese tekst on piisav nende küsimuste esitamiseks? 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et-EE" sz="2800" dirty="0" smtClean="0"/>
              <a:t>Ehitage </a:t>
            </a:r>
            <a:r>
              <a:rPr lang="et-EE" sz="2800" dirty="0"/>
              <a:t>lausete semantilised võrgud, analüüsige erinevusi. Kas semantilise võrgu põhjal need küsimused tekivad?</a:t>
            </a:r>
          </a:p>
          <a:p>
            <a:pPr marL="0" indent="0">
              <a:buNone/>
            </a:pPr>
            <a:endParaRPr lang="et-EE" dirty="0"/>
          </a:p>
          <a:p>
            <a:pPr marL="342900" indent="-342900">
              <a:buAutoNum type="arabicPeriod"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7623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Tõlge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19"/>
            <a:ext cx="10058400" cy="4157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000" b="1" dirty="0"/>
              <a:t>Leidke veebist mõni </a:t>
            </a:r>
            <a:r>
              <a:rPr lang="et-EE" sz="2000" b="1" dirty="0" smtClean="0"/>
              <a:t>tõlkesüsteem:</a:t>
            </a:r>
          </a:p>
          <a:p>
            <a:r>
              <a:rPr lang="et-EE" sz="2000" dirty="0" smtClean="0">
                <a:hlinkClick r:id="rId2"/>
              </a:rPr>
              <a:t>http</a:t>
            </a:r>
            <a:r>
              <a:rPr lang="et-EE" sz="2000" dirty="0">
                <a:hlinkClick r:id="rId2"/>
              </a:rPr>
              <a:t>://itranslate4.eu/en</a:t>
            </a:r>
            <a:r>
              <a:rPr lang="et-EE" sz="2000" dirty="0" smtClean="0">
                <a:hlinkClick r:id="rId2"/>
              </a:rPr>
              <a:t>/</a:t>
            </a:r>
            <a:endParaRPr lang="et-EE" sz="2000" dirty="0" smtClean="0"/>
          </a:p>
          <a:p>
            <a:r>
              <a:rPr lang="et-EE" sz="2000" dirty="0" smtClean="0">
                <a:hlinkClick r:id="rId3"/>
              </a:rPr>
              <a:t>http</a:t>
            </a:r>
            <a:r>
              <a:rPr lang="et-EE" sz="2000" dirty="0">
                <a:hlinkClick r:id="rId3"/>
              </a:rPr>
              <a:t>://www.promt.com</a:t>
            </a:r>
            <a:r>
              <a:rPr lang="et-EE" sz="2000" dirty="0" smtClean="0">
                <a:hlinkClick r:id="rId3"/>
              </a:rPr>
              <a:t>/</a:t>
            </a:r>
            <a:endParaRPr lang="et-EE" sz="2000" dirty="0" smtClean="0"/>
          </a:p>
          <a:p>
            <a:r>
              <a:rPr lang="et-EE" sz="2000" dirty="0" smtClean="0">
                <a:hlinkClick r:id="rId4"/>
              </a:rPr>
              <a:t>http</a:t>
            </a:r>
            <a:r>
              <a:rPr lang="et-EE" sz="2000" dirty="0">
                <a:hlinkClick r:id="rId4"/>
              </a:rPr>
              <a:t>://translate.google.ee</a:t>
            </a:r>
            <a:r>
              <a:rPr lang="et-EE" sz="2000" dirty="0" smtClean="0">
                <a:hlinkClick r:id="rId4"/>
              </a:rPr>
              <a:t>/</a:t>
            </a:r>
            <a:endParaRPr lang="et-EE" sz="2000" dirty="0" smtClean="0"/>
          </a:p>
          <a:p>
            <a:r>
              <a:rPr lang="et-EE" sz="2000" dirty="0" smtClean="0"/>
              <a:t> </a:t>
            </a:r>
            <a:r>
              <a:rPr lang="et-EE" sz="2000" dirty="0" smtClean="0">
                <a:hlinkClick r:id="rId5"/>
              </a:rPr>
              <a:t>http</a:t>
            </a:r>
            <a:r>
              <a:rPr lang="et-EE" sz="2000" dirty="0">
                <a:hlinkClick r:id="rId5"/>
              </a:rPr>
              <a:t>://</a:t>
            </a:r>
            <a:r>
              <a:rPr lang="et-EE" sz="2000" dirty="0" smtClean="0">
                <a:hlinkClick r:id="rId5"/>
              </a:rPr>
              <a:t>www.bing.com/translator</a:t>
            </a:r>
            <a:endParaRPr lang="et-EE" sz="2000" dirty="0" smtClean="0"/>
          </a:p>
          <a:p>
            <a:r>
              <a:rPr lang="et-EE" sz="2000" dirty="0" smtClean="0"/>
              <a:t> </a:t>
            </a:r>
            <a:r>
              <a:rPr lang="et-EE" sz="2000" dirty="0" smtClean="0">
                <a:hlinkClick r:id="rId6"/>
              </a:rPr>
              <a:t>http</a:t>
            </a:r>
            <a:r>
              <a:rPr lang="et-EE" sz="2000" dirty="0">
                <a:hlinkClick r:id="rId6"/>
              </a:rPr>
              <a:t>://</a:t>
            </a:r>
            <a:r>
              <a:rPr lang="et-EE" sz="2000" dirty="0" smtClean="0">
                <a:hlinkClick r:id="rId6"/>
              </a:rPr>
              <a:t>www.translate.ua/</a:t>
            </a:r>
            <a:endParaRPr lang="et-EE" sz="2000" dirty="0"/>
          </a:p>
          <a:p>
            <a:r>
              <a:rPr lang="et-EE" sz="2000" dirty="0" smtClean="0">
                <a:hlinkClick r:id="rId7"/>
              </a:rPr>
              <a:t>http</a:t>
            </a:r>
            <a:r>
              <a:rPr lang="et-EE" sz="2000" dirty="0">
                <a:hlinkClick r:id="rId7"/>
              </a:rPr>
              <a:t>://www.systransoft.com</a:t>
            </a:r>
            <a:r>
              <a:rPr lang="et-EE" sz="2000" dirty="0" smtClean="0">
                <a:hlinkClick r:id="rId7"/>
              </a:rPr>
              <a:t>/,https</a:t>
            </a:r>
            <a:r>
              <a:rPr lang="et-EE" sz="2000" dirty="0">
                <a:hlinkClick r:id="rId7"/>
              </a:rPr>
              <a:t>://</a:t>
            </a:r>
            <a:r>
              <a:rPr lang="et-EE" sz="2000" dirty="0" smtClean="0">
                <a:hlinkClick r:id="rId7"/>
              </a:rPr>
              <a:t>www.letsmt.eu/Start.aspx</a:t>
            </a:r>
            <a:r>
              <a:rPr lang="et-EE" sz="2000" dirty="0" smtClean="0"/>
              <a:t> (</a:t>
            </a:r>
            <a:r>
              <a:rPr lang="et-EE" sz="2000" dirty="0" err="1" smtClean="0"/>
              <a:t>Moses</a:t>
            </a:r>
            <a:r>
              <a:rPr lang="et-EE" sz="2000" dirty="0" smtClean="0"/>
              <a:t> </a:t>
            </a:r>
            <a:r>
              <a:rPr lang="et-EE" sz="2000" dirty="0"/>
              <a:t>baasil</a:t>
            </a:r>
            <a:r>
              <a:rPr lang="et-EE" sz="2000" dirty="0" smtClean="0"/>
              <a:t>), </a:t>
            </a:r>
            <a:endParaRPr lang="et-EE" sz="2000" dirty="0"/>
          </a:p>
          <a:p>
            <a:pPr marL="0" indent="0">
              <a:buNone/>
            </a:pPr>
            <a:endParaRPr lang="et-EE" sz="2000" dirty="0" smtClean="0"/>
          </a:p>
          <a:p>
            <a:pPr marL="0" indent="0">
              <a:buNone/>
            </a:pPr>
            <a:r>
              <a:rPr lang="et-EE" sz="2000" b="1" dirty="0" smtClean="0"/>
              <a:t>Katsetage </a:t>
            </a:r>
            <a:r>
              <a:rPr lang="et-EE" sz="2000" b="1" dirty="0"/>
              <a:t>tõlget. Proovige </a:t>
            </a:r>
            <a:r>
              <a:rPr lang="et-EE" sz="2000" b="1" dirty="0" smtClean="0"/>
              <a:t>tõlkida </a:t>
            </a:r>
            <a:r>
              <a:rPr lang="et-EE" sz="2000" b="1" dirty="0"/>
              <a:t>keerukamat fraasi teise keelde ning tõlget </a:t>
            </a:r>
            <a:r>
              <a:rPr lang="et-EE" sz="2000" b="1" dirty="0" smtClean="0"/>
              <a:t>tagasi algkeelde</a:t>
            </a:r>
            <a:r>
              <a:rPr lang="et-EE" sz="2000" b="1" dirty="0"/>
              <a:t>, mis toimub?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94076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Edasi, tõlge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nb-NO" sz="2000" dirty="0" smtClean="0"/>
              <a:t>Katsetage vene</a:t>
            </a:r>
            <a:r>
              <a:rPr lang="et-EE" sz="2000" dirty="0" smtClean="0"/>
              <a:t> </a:t>
            </a:r>
            <a:r>
              <a:rPr lang="nb-NO" sz="2000" dirty="0" smtClean="0"/>
              <a:t>-</a:t>
            </a:r>
            <a:r>
              <a:rPr lang="et-EE" sz="2000" dirty="0" smtClean="0"/>
              <a:t> </a:t>
            </a:r>
            <a:r>
              <a:rPr lang="nb-NO" sz="2000" dirty="0" smtClean="0"/>
              <a:t>inglise</a:t>
            </a:r>
            <a:r>
              <a:rPr lang="nb-NO" sz="2000" dirty="0"/>
              <a:t>, </a:t>
            </a:r>
            <a:r>
              <a:rPr lang="nb-NO" sz="2000" dirty="0" smtClean="0"/>
              <a:t>saksa</a:t>
            </a:r>
            <a:r>
              <a:rPr lang="et-EE" sz="2000" dirty="0" smtClean="0"/>
              <a:t> </a:t>
            </a:r>
            <a:r>
              <a:rPr lang="nb-NO" sz="2000" dirty="0" smtClean="0"/>
              <a:t>-</a:t>
            </a:r>
            <a:r>
              <a:rPr lang="et-EE" sz="2000" dirty="0" smtClean="0"/>
              <a:t> </a:t>
            </a:r>
            <a:r>
              <a:rPr lang="nb-NO" sz="2000" dirty="0" smtClean="0"/>
              <a:t>inglise</a:t>
            </a:r>
            <a:r>
              <a:rPr lang="nb-NO" sz="2000" dirty="0"/>
              <a:t>, </a:t>
            </a:r>
            <a:r>
              <a:rPr lang="nb-NO" sz="2000" dirty="0" smtClean="0"/>
              <a:t>soome</a:t>
            </a:r>
            <a:r>
              <a:rPr lang="et-EE" sz="2000" dirty="0" smtClean="0"/>
              <a:t> </a:t>
            </a:r>
            <a:r>
              <a:rPr lang="nb-NO" sz="2000" dirty="0" smtClean="0"/>
              <a:t>-</a:t>
            </a:r>
            <a:r>
              <a:rPr lang="et-EE" sz="2000" dirty="0" smtClean="0"/>
              <a:t> </a:t>
            </a:r>
            <a:r>
              <a:rPr lang="nb-NO" sz="2000" dirty="0" smtClean="0"/>
              <a:t>inglise </a:t>
            </a:r>
            <a:r>
              <a:rPr lang="nb-NO" sz="2000" dirty="0"/>
              <a:t>tõlkeid. Kas tõlke kvaliteedis </a:t>
            </a:r>
            <a:r>
              <a:rPr lang="nb-NO" sz="2000" dirty="0" smtClean="0"/>
              <a:t>on erinevusi?</a:t>
            </a:r>
            <a:endParaRPr lang="et-EE" sz="2000" dirty="0"/>
          </a:p>
          <a:p>
            <a:pPr marL="342900" indent="-342900">
              <a:buAutoNum type="arabicPeriod"/>
            </a:pPr>
            <a:r>
              <a:rPr lang="en-US" sz="2000" dirty="0" err="1" smtClean="0"/>
              <a:t>Proovige</a:t>
            </a:r>
            <a:r>
              <a:rPr lang="en-US" sz="2000" dirty="0" smtClean="0"/>
              <a:t> </a:t>
            </a:r>
            <a:r>
              <a:rPr lang="en-US" sz="2000" dirty="0" err="1"/>
              <a:t>lauseid</a:t>
            </a:r>
            <a:r>
              <a:rPr lang="en-US" sz="2000" dirty="0"/>
              <a:t>: </a:t>
            </a:r>
            <a:r>
              <a:rPr lang="en-US" sz="2000" dirty="0" smtClean="0"/>
              <a:t>Would </a:t>
            </a:r>
            <a:r>
              <a:rPr lang="en-US" sz="2000" dirty="0"/>
              <a:t>you please give me an </a:t>
            </a:r>
            <a:r>
              <a:rPr lang="et-EE" sz="2000" dirty="0"/>
              <a:t>a</a:t>
            </a:r>
            <a:r>
              <a:rPr lang="en-US" sz="2000" dirty="0" err="1" smtClean="0"/>
              <a:t>pple</a:t>
            </a:r>
            <a:r>
              <a:rPr lang="en-US" sz="2000" dirty="0" smtClean="0"/>
              <a:t>. </a:t>
            </a:r>
            <a:r>
              <a:rPr lang="en-US" sz="2000" dirty="0"/>
              <a:t>....I saw the Statue of </a:t>
            </a:r>
            <a:r>
              <a:rPr lang="en-US" sz="2000" dirty="0" smtClean="0"/>
              <a:t>Liberty </a:t>
            </a:r>
            <a:r>
              <a:rPr lang="en-US" sz="2000" dirty="0"/>
              <a:t>flying over New York </a:t>
            </a:r>
            <a:r>
              <a:rPr lang="en-US" sz="2000" dirty="0" smtClean="0"/>
              <a:t>(</a:t>
            </a:r>
            <a:r>
              <a:rPr lang="et-EE" sz="2000" dirty="0" smtClean="0"/>
              <a:t>nt </a:t>
            </a:r>
            <a:r>
              <a:rPr lang="et-EE" sz="2000" dirty="0"/>
              <a:t>X keelde ja tagasi; analüüsige ise: millised kaks </a:t>
            </a:r>
            <a:r>
              <a:rPr lang="et-EE" sz="2000" dirty="0" smtClean="0"/>
              <a:t>tõlget </a:t>
            </a:r>
            <a:r>
              <a:rPr lang="et-EE" sz="2000" dirty="0"/>
              <a:t>on võimalikud?)... </a:t>
            </a:r>
            <a:endParaRPr lang="et-EE" sz="2000" dirty="0" smtClean="0"/>
          </a:p>
          <a:p>
            <a:pPr marL="342900" indent="-342900">
              <a:buAutoNum type="arabicPeriod"/>
            </a:pPr>
            <a:r>
              <a:rPr lang="et-EE" sz="2000" dirty="0" err="1" smtClean="0"/>
              <a:t>t's</a:t>
            </a:r>
            <a:r>
              <a:rPr lang="et-EE" sz="2000" dirty="0" smtClean="0"/>
              <a:t> </a:t>
            </a:r>
            <a:r>
              <a:rPr lang="et-EE" sz="2000" dirty="0" err="1"/>
              <a:t>raining</a:t>
            </a:r>
            <a:r>
              <a:rPr lang="et-EE" sz="2000" dirty="0"/>
              <a:t> </a:t>
            </a:r>
            <a:r>
              <a:rPr lang="et-EE" sz="2000" dirty="0" err="1"/>
              <a:t>cats</a:t>
            </a:r>
            <a:r>
              <a:rPr lang="et-EE" sz="2000" dirty="0"/>
              <a:t> and </a:t>
            </a:r>
            <a:r>
              <a:rPr lang="et-EE" sz="2000" dirty="0" err="1"/>
              <a:t>dogs</a:t>
            </a:r>
            <a:r>
              <a:rPr lang="et-EE" sz="2000" dirty="0"/>
              <a:t>... proovige lauseid, kus tõlkes </a:t>
            </a:r>
            <a:r>
              <a:rPr lang="et-EE" sz="2000" dirty="0" smtClean="0"/>
              <a:t>sõnade </a:t>
            </a:r>
            <a:r>
              <a:rPr lang="et-EE" sz="2000" dirty="0"/>
              <a:t>järjekord peaks </a:t>
            </a:r>
            <a:r>
              <a:rPr lang="et-EE" sz="2000" dirty="0" smtClean="0"/>
              <a:t>muutuma</a:t>
            </a:r>
            <a:r>
              <a:rPr lang="et-EE" sz="2000" dirty="0"/>
              <a:t>: "</a:t>
            </a:r>
            <a:r>
              <a:rPr lang="et-EE" sz="2000" dirty="0" err="1"/>
              <a:t>there</a:t>
            </a:r>
            <a:r>
              <a:rPr lang="et-EE" sz="2000" dirty="0"/>
              <a:t> </a:t>
            </a:r>
            <a:r>
              <a:rPr lang="et-EE" sz="2000" dirty="0" err="1"/>
              <a:t>is</a:t>
            </a:r>
            <a:r>
              <a:rPr lang="et-EE" sz="2000" dirty="0"/>
              <a:t> a </a:t>
            </a:r>
            <a:r>
              <a:rPr lang="et-EE" sz="2000" dirty="0" err="1"/>
              <a:t>book</a:t>
            </a:r>
            <a:r>
              <a:rPr lang="et-EE" sz="2000" dirty="0"/>
              <a:t> on </a:t>
            </a:r>
            <a:r>
              <a:rPr lang="et-EE" sz="2000" dirty="0" err="1"/>
              <a:t>the</a:t>
            </a:r>
            <a:r>
              <a:rPr lang="et-EE" sz="2000" dirty="0"/>
              <a:t> </a:t>
            </a:r>
            <a:r>
              <a:rPr lang="et-EE" sz="2000" dirty="0" err="1"/>
              <a:t>table</a:t>
            </a:r>
            <a:r>
              <a:rPr lang="et-EE" sz="2000" dirty="0"/>
              <a:t>", "</a:t>
            </a:r>
            <a:r>
              <a:rPr lang="et-EE" sz="2000" dirty="0" err="1"/>
              <a:t>Natürlich</a:t>
            </a:r>
            <a:r>
              <a:rPr lang="et-EE" sz="2000" dirty="0"/>
              <a:t> kann </a:t>
            </a:r>
            <a:r>
              <a:rPr lang="et-EE" sz="2000" dirty="0" smtClean="0"/>
              <a:t>man </a:t>
            </a:r>
            <a:r>
              <a:rPr lang="et-EE" sz="2000" dirty="0" err="1" smtClean="0"/>
              <a:t>die</a:t>
            </a:r>
            <a:r>
              <a:rPr lang="et-EE" sz="2000" dirty="0" smtClean="0"/>
              <a:t> </a:t>
            </a:r>
            <a:r>
              <a:rPr lang="et-EE" sz="2000" dirty="0" err="1" smtClean="0"/>
              <a:t>Kosten</a:t>
            </a:r>
            <a:r>
              <a:rPr lang="et-EE" sz="2000" dirty="0" smtClean="0"/>
              <a:t> </a:t>
            </a:r>
            <a:r>
              <a:rPr lang="et-EE" sz="2000" dirty="0" err="1"/>
              <a:t>noch</a:t>
            </a:r>
            <a:r>
              <a:rPr lang="et-EE" sz="2000" dirty="0"/>
              <a:t> </a:t>
            </a:r>
            <a:r>
              <a:rPr lang="et-EE" sz="2000" dirty="0" err="1"/>
              <a:t>weiter</a:t>
            </a:r>
            <a:r>
              <a:rPr lang="et-EE" sz="2000" dirty="0"/>
              <a:t> </a:t>
            </a:r>
            <a:r>
              <a:rPr lang="et-EE" sz="2000" dirty="0" err="1"/>
              <a:t>senken</a:t>
            </a:r>
            <a:r>
              <a:rPr lang="et-EE" sz="2000" dirty="0"/>
              <a:t>, </a:t>
            </a:r>
            <a:r>
              <a:rPr lang="et-EE" sz="2000" dirty="0" err="1"/>
              <a:t>wenn</a:t>
            </a:r>
            <a:r>
              <a:rPr lang="et-EE" sz="2000" dirty="0"/>
              <a:t> man </a:t>
            </a:r>
            <a:r>
              <a:rPr lang="et-EE" sz="2000" dirty="0" err="1"/>
              <a:t>die</a:t>
            </a:r>
            <a:r>
              <a:rPr lang="et-EE" sz="2000" dirty="0"/>
              <a:t> </a:t>
            </a:r>
            <a:r>
              <a:rPr lang="et-EE" sz="2000" dirty="0" err="1"/>
              <a:t>genaue</a:t>
            </a:r>
            <a:r>
              <a:rPr lang="et-EE" sz="2000" dirty="0"/>
              <a:t> </a:t>
            </a:r>
            <a:r>
              <a:rPr lang="et-EE" sz="2000" dirty="0" err="1"/>
              <a:t>Benutzeranzahl</a:t>
            </a:r>
            <a:r>
              <a:rPr lang="et-EE" sz="2000" dirty="0"/>
              <a:t> </a:t>
            </a:r>
            <a:r>
              <a:rPr lang="et-EE" sz="2000" dirty="0" err="1" smtClean="0"/>
              <a:t>benennen</a:t>
            </a:r>
            <a:r>
              <a:rPr lang="et-EE" sz="2000" dirty="0" smtClean="0"/>
              <a:t> </a:t>
            </a:r>
            <a:r>
              <a:rPr lang="et-EE" sz="2000" dirty="0"/>
              <a:t>kann." Vms...võtke mõni erialane lause ja tõlkige jne</a:t>
            </a:r>
            <a:r>
              <a:rPr lang="et-EE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fi-FI" sz="2000" dirty="0"/>
              <a:t>Mida saaks teha paremini? Miks seda pole veel </a:t>
            </a:r>
            <a:r>
              <a:rPr lang="fi-FI" sz="2000" dirty="0" smtClean="0"/>
              <a:t>tehtud?</a:t>
            </a:r>
            <a:endParaRPr lang="et-EE" sz="2000" dirty="0"/>
          </a:p>
          <a:p>
            <a:pPr marL="342900" indent="-342900">
              <a:buAutoNum type="arabicPeriod"/>
            </a:pPr>
            <a:r>
              <a:rPr lang="fi-FI" sz="2000" dirty="0" smtClean="0"/>
              <a:t>Vaadake </a:t>
            </a:r>
            <a:r>
              <a:rPr lang="fi-FI" sz="2000" dirty="0" smtClean="0">
                <a:hlinkClick r:id="rId2"/>
              </a:rPr>
              <a:t>http</a:t>
            </a:r>
            <a:r>
              <a:rPr lang="fi-FI" sz="2000" dirty="0">
                <a:hlinkClick r:id="rId2"/>
              </a:rPr>
              <a:t>://www.statmt.org/moses</a:t>
            </a:r>
            <a:r>
              <a:rPr lang="fi-FI" sz="2000" dirty="0" smtClean="0">
                <a:hlinkClick r:id="rId2"/>
              </a:rPr>
              <a:t>/</a:t>
            </a:r>
            <a:r>
              <a:rPr lang="et-EE" sz="2000" dirty="0" smtClean="0"/>
              <a:t> </a:t>
            </a:r>
            <a:r>
              <a:rPr lang="fi-FI" sz="2000" dirty="0" smtClean="0"/>
              <a:t>-</a:t>
            </a:r>
            <a:r>
              <a:rPr lang="et-EE" sz="2000" dirty="0" smtClean="0"/>
              <a:t> </a:t>
            </a:r>
            <a:r>
              <a:rPr lang="fi-FI" sz="2000" dirty="0" smtClean="0"/>
              <a:t>mida </a:t>
            </a:r>
            <a:r>
              <a:rPr lang="fi-FI" sz="2000" dirty="0"/>
              <a:t>sellega saaks teha?</a:t>
            </a:r>
          </a:p>
          <a:p>
            <a:pPr marL="342900" indent="-342900">
              <a:buAutoNum type="arabicPeriod"/>
            </a:pPr>
            <a:endParaRPr lang="et-EE" dirty="0"/>
          </a:p>
          <a:p>
            <a:endParaRPr lang="en-US" dirty="0"/>
          </a:p>
          <a:p>
            <a:pPr marL="342900" indent="-342900">
              <a:buAutoNum type="arabicPeriod"/>
            </a:pPr>
            <a:endParaRPr lang="nb-NO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07675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semantika?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sz="3200" dirty="0" smtClean="0"/>
          </a:p>
          <a:p>
            <a:pPr marL="0" indent="0">
              <a:buNone/>
            </a:pPr>
            <a:r>
              <a:rPr lang="et-EE" sz="3200" dirty="0" smtClean="0"/>
              <a:t>Semantika </a:t>
            </a:r>
            <a:r>
              <a:rPr lang="et-EE" sz="3200" dirty="0"/>
              <a:t>on keeleüksuse (sõna, lause) tähendus; aga ka keeleteaduse haru, mis </a:t>
            </a:r>
            <a:r>
              <a:rPr lang="et-EE" sz="3200" dirty="0" smtClean="0"/>
              <a:t>uurib keele </a:t>
            </a:r>
            <a:r>
              <a:rPr lang="et-EE" sz="3200" dirty="0"/>
              <a:t>ja </a:t>
            </a:r>
            <a:r>
              <a:rPr lang="et-EE" sz="3200" dirty="0" smtClean="0"/>
              <a:t>tegelikkuse </a:t>
            </a:r>
            <a:r>
              <a:rPr lang="et-EE" sz="3200" dirty="0"/>
              <a:t>suhteid. Üldisemalt, semantika räägib </a:t>
            </a:r>
            <a:r>
              <a:rPr lang="et-EE" sz="3200" dirty="0" smtClean="0"/>
              <a:t>tähendusest.</a:t>
            </a:r>
            <a:endParaRPr lang="et-EE" sz="32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8473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Vestlus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2000" dirty="0" smtClean="0">
                <a:hlinkClick r:id="rId2"/>
              </a:rPr>
              <a:t>http</a:t>
            </a:r>
            <a:r>
              <a:rPr lang="et-EE" sz="2000" dirty="0">
                <a:hlinkClick r:id="rId2"/>
              </a:rPr>
              <a:t>://www.chatterboxchallenge.com</a:t>
            </a:r>
            <a:r>
              <a:rPr lang="et-EE" sz="2000" dirty="0" smtClean="0">
                <a:hlinkClick r:id="rId2"/>
              </a:rPr>
              <a:t>/</a:t>
            </a:r>
            <a:r>
              <a:rPr lang="et-EE" sz="2000" dirty="0" smtClean="0"/>
              <a:t> </a:t>
            </a:r>
          </a:p>
          <a:p>
            <a:pPr marL="0" indent="0">
              <a:buNone/>
            </a:pPr>
            <a:r>
              <a:rPr lang="et-EE" sz="2000" dirty="0" smtClean="0"/>
              <a:t>Katsetage!</a:t>
            </a:r>
          </a:p>
          <a:p>
            <a:pPr marL="0" indent="0">
              <a:buNone/>
            </a:pPr>
            <a:endParaRPr lang="et-EE" dirty="0"/>
          </a:p>
          <a:p>
            <a:pPr marL="342900" indent="-342900">
              <a:buAutoNum type="arabicPeriod"/>
            </a:pPr>
            <a:r>
              <a:rPr lang="et-EE" sz="2400" dirty="0" smtClean="0"/>
              <a:t>Mis </a:t>
            </a:r>
            <a:r>
              <a:rPr lang="et-EE" sz="2400" dirty="0"/>
              <a:t>tasemel vestlus toimub? Kas süsteemidel on erinev iseloom? Kuidas see </a:t>
            </a:r>
            <a:r>
              <a:rPr lang="et-EE" sz="2400" dirty="0" smtClean="0"/>
              <a:t>võiks </a:t>
            </a:r>
            <a:r>
              <a:rPr lang="et-EE" sz="2400" dirty="0"/>
              <a:t>olla </a:t>
            </a:r>
            <a:r>
              <a:rPr lang="et-EE" sz="2400" dirty="0" smtClean="0"/>
              <a:t>realiseeritud</a:t>
            </a:r>
            <a:r>
              <a:rPr lang="et-EE" sz="2400" dirty="0"/>
              <a:t>, kas sellel on seost keelest </a:t>
            </a:r>
            <a:r>
              <a:rPr lang="et-EE" sz="2400" dirty="0" smtClean="0"/>
              <a:t>arusaamisega?</a:t>
            </a:r>
          </a:p>
          <a:p>
            <a:pPr marL="342900" indent="-342900">
              <a:buAutoNum type="arabicPeriod"/>
            </a:pPr>
            <a:r>
              <a:rPr lang="et-EE" sz="2400" dirty="0" smtClean="0"/>
              <a:t>Proovige </a:t>
            </a:r>
            <a:r>
              <a:rPr lang="et-EE" sz="2400" dirty="0"/>
              <a:t>tõlke lauseid ülalt ....."</a:t>
            </a:r>
            <a:r>
              <a:rPr lang="et-EE" sz="2400" dirty="0" err="1"/>
              <a:t>What</a:t>
            </a:r>
            <a:r>
              <a:rPr lang="et-EE" sz="2400" dirty="0"/>
              <a:t> </a:t>
            </a:r>
            <a:r>
              <a:rPr lang="et-EE" sz="2400" dirty="0" err="1"/>
              <a:t>is</a:t>
            </a:r>
            <a:r>
              <a:rPr lang="et-EE" sz="2400" dirty="0"/>
              <a:t> </a:t>
            </a:r>
            <a:r>
              <a:rPr lang="et-EE" sz="2400" dirty="0" err="1"/>
              <a:t>your</a:t>
            </a:r>
            <a:r>
              <a:rPr lang="et-EE" sz="2400" dirty="0"/>
              <a:t> </a:t>
            </a:r>
            <a:r>
              <a:rPr lang="et-EE" sz="2400" dirty="0" err="1"/>
              <a:t>purpose</a:t>
            </a:r>
            <a:r>
              <a:rPr lang="et-EE" sz="2400" dirty="0"/>
              <a:t>?"... laused, mis algavad </a:t>
            </a:r>
            <a:r>
              <a:rPr lang="et-EE" sz="2400" dirty="0" smtClean="0"/>
              <a:t>sõnadega </a:t>
            </a:r>
            <a:r>
              <a:rPr lang="et-EE" sz="2400" dirty="0"/>
              <a:t>"I </a:t>
            </a:r>
            <a:r>
              <a:rPr lang="et-EE" sz="2400" dirty="0" err="1"/>
              <a:t>saw</a:t>
            </a:r>
            <a:r>
              <a:rPr lang="et-EE" sz="2400" dirty="0"/>
              <a:t>..." </a:t>
            </a:r>
            <a:r>
              <a:rPr lang="et-EE" sz="2400" dirty="0" smtClean="0"/>
              <a:t>jne</a:t>
            </a:r>
          </a:p>
          <a:p>
            <a:pPr marL="342900" indent="-342900">
              <a:buAutoNum type="arabicPeriod"/>
            </a:pPr>
            <a:r>
              <a:rPr lang="et-EE" sz="2400" dirty="0" smtClean="0"/>
              <a:t>Kas </a:t>
            </a:r>
            <a:r>
              <a:rPr lang="et-EE" sz="2400" dirty="0"/>
              <a:t>sellise süsteemi baasil saaks ehitada </a:t>
            </a:r>
            <a:r>
              <a:rPr lang="et-EE" sz="2400" dirty="0" err="1"/>
              <a:t>help</a:t>
            </a:r>
            <a:r>
              <a:rPr lang="et-EE" sz="2400" dirty="0"/>
              <a:t> </a:t>
            </a:r>
            <a:r>
              <a:rPr lang="et-EE" sz="2400" dirty="0" err="1"/>
              <a:t>desk</a:t>
            </a:r>
            <a:r>
              <a:rPr lang="et-EE" sz="2400" dirty="0"/>
              <a:t> süsteemi?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7227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Semantika teemad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2800" dirty="0"/>
              <a:t>Semantiline võrk kajastab sõna või lause tähendust. </a:t>
            </a:r>
            <a:endParaRPr lang="et-EE" sz="2800" dirty="0" smtClean="0"/>
          </a:p>
          <a:p>
            <a:endParaRPr lang="et-EE" sz="2800" dirty="0"/>
          </a:p>
          <a:p>
            <a:r>
              <a:rPr lang="et-EE" sz="2800" dirty="0" smtClean="0"/>
              <a:t>Semantiline </a:t>
            </a:r>
            <a:r>
              <a:rPr lang="et-EE" sz="2800" dirty="0"/>
              <a:t>koosvõime on süsteemide võime andmeid kasutatakse vastavalt nende </a:t>
            </a:r>
            <a:r>
              <a:rPr lang="et-EE" sz="2800" dirty="0" smtClean="0"/>
              <a:t>tähendusele</a:t>
            </a:r>
            <a:r>
              <a:rPr lang="et-EE" sz="2800" dirty="0"/>
              <a:t>. </a:t>
            </a:r>
            <a:endParaRPr lang="et-EE" sz="2800" dirty="0" smtClean="0"/>
          </a:p>
          <a:p>
            <a:endParaRPr lang="et-EE" sz="2800" dirty="0"/>
          </a:p>
          <a:p>
            <a:r>
              <a:rPr lang="et-EE" sz="2800" dirty="0"/>
              <a:t>Semantilises veebis antakse informatsioonile veebis tähendus ning kasutatakse seda </a:t>
            </a:r>
            <a:r>
              <a:rPr lang="et-EE" sz="2800" dirty="0" smtClean="0"/>
              <a:t>veebis </a:t>
            </a:r>
            <a:r>
              <a:rPr lang="et-EE" sz="2800" dirty="0"/>
              <a:t>oleva info muutmisel suureks seostatud andmebaasiks.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45988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078" y="923731"/>
            <a:ext cx="10248122" cy="5111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/>
              <a:t>Tähendust otsitakse ja kasutatakse ka paljudes muudes valdkondades, näiteks loogikas, </a:t>
            </a:r>
            <a:r>
              <a:rPr lang="et-EE" sz="2800" dirty="0" smtClean="0"/>
              <a:t>programmeerimiskeeltes</a:t>
            </a:r>
            <a:r>
              <a:rPr lang="et-EE" sz="2800" dirty="0"/>
              <a:t>, inimsuhtluses, liikluses jne (tooge näiteid). </a:t>
            </a:r>
            <a:endParaRPr lang="et-EE" sz="2800" dirty="0" smtClean="0"/>
          </a:p>
          <a:p>
            <a:pPr marL="0" indent="0">
              <a:buNone/>
            </a:pP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Tähendust </a:t>
            </a:r>
            <a:r>
              <a:rPr lang="et-EE" sz="2800" dirty="0"/>
              <a:t>võib </a:t>
            </a:r>
            <a:r>
              <a:rPr lang="et-EE" sz="2800" dirty="0" smtClean="0"/>
              <a:t>vaadata </a:t>
            </a:r>
            <a:r>
              <a:rPr lang="et-EE" sz="2800" dirty="0"/>
              <a:t>kui suhet märgi ja objekti vahel (vrd interpretatsioon ja mudel matemaatilises </a:t>
            </a:r>
            <a:r>
              <a:rPr lang="et-EE" sz="2800" dirty="0" smtClean="0"/>
              <a:t>loogikas</a:t>
            </a:r>
            <a:r>
              <a:rPr lang="et-EE" sz="2800" dirty="0"/>
              <a:t>). Kui vaadata teadmuse mõistet (objekt, märk, teadja), siis saab arusaadavaks, </a:t>
            </a:r>
            <a:r>
              <a:rPr lang="et-EE" sz="2800" dirty="0" smtClean="0"/>
              <a:t>miks semantika </a:t>
            </a:r>
            <a:r>
              <a:rPr lang="et-EE" sz="2800" dirty="0"/>
              <a:t>teemadel on teadmuse kujutamisel oluline roll.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1029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Internet map 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41" y="267286"/>
            <a:ext cx="6273188" cy="62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53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se.unsw.edu.au/%7Ebillw/cs9414/notes/kr/frames/frames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01" y="485335"/>
            <a:ext cx="7517775" cy="587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0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nacda.files.wordpress.com/2010/04/labourpartymanifesto20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2" y="291318"/>
            <a:ext cx="8439786" cy="625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707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ise.ufl.edu/%7Efishwick/cap6836/talks/lac/images/sportS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067" y="263182"/>
            <a:ext cx="6816022" cy="63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98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Semantika võrgud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2800" dirty="0"/>
              <a:t>Semantiline võrk on </a:t>
            </a:r>
            <a:r>
              <a:rPr lang="et-EE" sz="2800" dirty="0" smtClean="0"/>
              <a:t>mõistepõhine teadmuse esitus, milles objektid või </a:t>
            </a:r>
            <a:r>
              <a:rPr lang="et-EE" sz="2800" dirty="0"/>
              <a:t>olekud esitatakse </a:t>
            </a:r>
            <a:r>
              <a:rPr lang="et-EE" sz="2800" dirty="0" smtClean="0"/>
              <a:t>sõlmedena</a:t>
            </a:r>
            <a:r>
              <a:rPr lang="et-EE" sz="2800" dirty="0"/>
              <a:t>, sõlmi ühendavad sidemed aga näitavad eri sõlmede vahelisi </a:t>
            </a:r>
            <a:r>
              <a:rPr lang="et-EE" sz="2800" dirty="0" smtClean="0"/>
              <a:t>seoseid. </a:t>
            </a:r>
          </a:p>
          <a:p>
            <a:pPr marL="0" indent="0">
              <a:buNone/>
            </a:pP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Semantiline </a:t>
            </a:r>
            <a:r>
              <a:rPr lang="et-EE" sz="2800" dirty="0"/>
              <a:t>võrk kajastab tegevuste </a:t>
            </a:r>
            <a:r>
              <a:rPr lang="et-EE" sz="2800" dirty="0" smtClean="0"/>
              <a:t>ja olukordade </a:t>
            </a:r>
            <a:r>
              <a:rPr lang="et-EE" sz="2800" dirty="0"/>
              <a:t>tüüpe, mida </a:t>
            </a:r>
            <a:r>
              <a:rPr lang="et-EE" sz="2800" dirty="0" smtClean="0"/>
              <a:t>teades </a:t>
            </a:r>
            <a:r>
              <a:rPr lang="et-EE" sz="2800" dirty="0"/>
              <a:t>kirjeldatakse </a:t>
            </a:r>
            <a:r>
              <a:rPr lang="et-EE" sz="2800" dirty="0" smtClean="0"/>
              <a:t>loomuliku </a:t>
            </a:r>
            <a:r>
              <a:rPr lang="et-EE" sz="2800" dirty="0"/>
              <a:t>keele lause sisemine struktuur. See ei kajasta enam niivõrd keele iseärasusi, </a:t>
            </a:r>
            <a:r>
              <a:rPr lang="et-EE" sz="2800" dirty="0" smtClean="0"/>
              <a:t>kuivõrd </a:t>
            </a:r>
            <a:r>
              <a:rPr lang="et-EE" sz="2800" dirty="0"/>
              <a:t>maailma objekte ja nendevahelisi seoseid. Objektid ise võivad seejuures olla </a:t>
            </a:r>
            <a:r>
              <a:rPr lang="et-EE" sz="2800" dirty="0" smtClean="0"/>
              <a:t>kirjeldatud </a:t>
            </a:r>
            <a:r>
              <a:rPr lang="et-EE" sz="2800" dirty="0"/>
              <a:t>näiteks </a:t>
            </a:r>
            <a:r>
              <a:rPr lang="et-EE" sz="2800" dirty="0" smtClean="0"/>
              <a:t>loogika </a:t>
            </a:r>
            <a:r>
              <a:rPr lang="et-EE" sz="2800" dirty="0"/>
              <a:t>valemite, ontoloogiate või </a:t>
            </a:r>
            <a:r>
              <a:rPr lang="et-EE" sz="2800" dirty="0" err="1" smtClean="0"/>
              <a:t>freimidena</a:t>
            </a:r>
            <a:r>
              <a:rPr lang="et-EE" sz="2800" dirty="0" smtClean="0"/>
              <a:t>.</a:t>
            </a:r>
            <a:endParaRPr lang="et-EE" sz="28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0657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127</TotalTime>
  <Words>742</Words>
  <Application>Microsoft Office PowerPoint</Application>
  <PresentationFormat>Custom</PresentationFormat>
  <Paragraphs>79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Savon</vt:lpstr>
      <vt:lpstr>Semantika Loomulik keel</vt:lpstr>
      <vt:lpstr>Mis on semantika?</vt:lpstr>
      <vt:lpstr>Semantika teemad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Semantika võrgud</vt:lpstr>
      <vt:lpstr>Loomulik keel</vt:lpstr>
      <vt:lpstr>PowerPoint Presentation</vt:lpstr>
      <vt:lpstr>Kus kasutame?</vt:lpstr>
      <vt:lpstr>Loomulik keel. Teeme koos:</vt:lpstr>
      <vt:lpstr>Edasi:</vt:lpstr>
      <vt:lpstr>Edasi:</vt:lpstr>
      <vt:lpstr>Mõistete vaheline seos</vt:lpstr>
      <vt:lpstr>Semantiline võrk</vt:lpstr>
      <vt:lpstr>Tõlge</vt:lpstr>
      <vt:lpstr>Edasi, tõlge</vt:lpstr>
      <vt:lpstr>Vestlus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56</cp:revision>
  <dcterms:created xsi:type="dcterms:W3CDTF">2014-05-08T08:35:13Z</dcterms:created>
  <dcterms:modified xsi:type="dcterms:W3CDTF">2014-05-08T14:31:34Z</dcterms:modified>
</cp:coreProperties>
</file>