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notesMasterIdLst>
    <p:notesMasterId r:id="rId24"/>
  </p:notesMasterIdLst>
  <p:sldIdLst>
    <p:sldId id="256" r:id="rId2"/>
    <p:sldId id="279" r:id="rId3"/>
    <p:sldId id="264" r:id="rId4"/>
    <p:sldId id="265" r:id="rId5"/>
    <p:sldId id="267" r:id="rId6"/>
    <p:sldId id="269" r:id="rId7"/>
    <p:sldId id="268" r:id="rId8"/>
    <p:sldId id="277" r:id="rId9"/>
    <p:sldId id="270" r:id="rId10"/>
    <p:sldId id="271" r:id="rId11"/>
    <p:sldId id="272" r:id="rId12"/>
    <p:sldId id="273" r:id="rId13"/>
    <p:sldId id="274" r:id="rId14"/>
    <p:sldId id="275" r:id="rId15"/>
    <p:sldId id="276" r:id="rId16"/>
    <p:sldId id="266" r:id="rId17"/>
    <p:sldId id="258" r:id="rId18"/>
    <p:sldId id="260" r:id="rId19"/>
    <p:sldId id="259" r:id="rId20"/>
    <p:sldId id="261" r:id="rId21"/>
    <p:sldId id="262" r:id="rId22"/>
    <p:sldId id="26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7" d="100"/>
          <a:sy n="107" d="100"/>
        </p:scale>
        <p:origin x="-10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ABCBD4-40C5-41AD-A738-021BBB4EE168}" type="datetimeFigureOut">
              <a:rPr lang="et-EE" smtClean="0"/>
              <a:t>24.04.2014</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2B0C4-521F-4DB8-8F20-40C06C64A4E3}" type="slidenum">
              <a:rPr lang="et-EE" smtClean="0"/>
              <a:t>‹#›</a:t>
            </a:fld>
            <a:endParaRPr lang="et-EE"/>
          </a:p>
        </p:txBody>
      </p:sp>
    </p:spTree>
    <p:extLst>
      <p:ext uri="{BB962C8B-B14F-4D97-AF65-F5344CB8AC3E}">
        <p14:creationId xmlns:p14="http://schemas.microsoft.com/office/powerpoint/2010/main" val="1837833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Z</a:t>
            </a:r>
            <a:endParaRPr lang="et-EE" dirty="0"/>
          </a:p>
        </p:txBody>
      </p:sp>
      <p:sp>
        <p:nvSpPr>
          <p:cNvPr id="4" name="Slide Number Placeholder 3"/>
          <p:cNvSpPr>
            <a:spLocks noGrp="1"/>
          </p:cNvSpPr>
          <p:nvPr>
            <p:ph type="sldNum" sz="quarter" idx="10"/>
          </p:nvPr>
        </p:nvSpPr>
        <p:spPr/>
        <p:txBody>
          <a:bodyPr/>
          <a:lstStyle/>
          <a:p>
            <a:fld id="{E382B0C4-521F-4DB8-8F20-40C06C64A4E3}" type="slidenum">
              <a:rPr lang="et-EE" smtClean="0"/>
              <a:t>3</a:t>
            </a:fld>
            <a:endParaRPr lang="et-EE"/>
          </a:p>
        </p:txBody>
      </p:sp>
    </p:spTree>
    <p:extLst>
      <p:ext uri="{BB962C8B-B14F-4D97-AF65-F5344CB8AC3E}">
        <p14:creationId xmlns:p14="http://schemas.microsoft.com/office/powerpoint/2010/main" val="3496865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A</a:t>
            </a:r>
            <a:endParaRPr lang="et-EE" dirty="0"/>
          </a:p>
        </p:txBody>
      </p:sp>
      <p:sp>
        <p:nvSpPr>
          <p:cNvPr id="4" name="Slide Number Placeholder 3"/>
          <p:cNvSpPr>
            <a:spLocks noGrp="1"/>
          </p:cNvSpPr>
          <p:nvPr>
            <p:ph type="sldNum" sz="quarter" idx="10"/>
          </p:nvPr>
        </p:nvSpPr>
        <p:spPr/>
        <p:txBody>
          <a:bodyPr/>
          <a:lstStyle/>
          <a:p>
            <a:fld id="{E382B0C4-521F-4DB8-8F20-40C06C64A4E3}" type="slidenum">
              <a:rPr lang="et-EE" smtClean="0"/>
              <a:t>4</a:t>
            </a:fld>
            <a:endParaRPr lang="et-EE"/>
          </a:p>
        </p:txBody>
      </p:sp>
    </p:spTree>
    <p:extLst>
      <p:ext uri="{BB962C8B-B14F-4D97-AF65-F5344CB8AC3E}">
        <p14:creationId xmlns:p14="http://schemas.microsoft.com/office/powerpoint/2010/main" val="195213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B</a:t>
            </a:r>
            <a:endParaRPr lang="et-EE" dirty="0"/>
          </a:p>
        </p:txBody>
      </p:sp>
      <p:sp>
        <p:nvSpPr>
          <p:cNvPr id="4" name="Slide Number Placeholder 3"/>
          <p:cNvSpPr>
            <a:spLocks noGrp="1"/>
          </p:cNvSpPr>
          <p:nvPr>
            <p:ph type="sldNum" sz="quarter" idx="10"/>
          </p:nvPr>
        </p:nvSpPr>
        <p:spPr/>
        <p:txBody>
          <a:bodyPr/>
          <a:lstStyle/>
          <a:p>
            <a:fld id="{E382B0C4-521F-4DB8-8F20-40C06C64A4E3}" type="slidenum">
              <a:rPr lang="et-EE" smtClean="0"/>
              <a:t>5</a:t>
            </a:fld>
            <a:endParaRPr lang="et-EE"/>
          </a:p>
        </p:txBody>
      </p:sp>
    </p:spTree>
    <p:extLst>
      <p:ext uri="{BB962C8B-B14F-4D97-AF65-F5344CB8AC3E}">
        <p14:creationId xmlns:p14="http://schemas.microsoft.com/office/powerpoint/2010/main" val="1913259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B</a:t>
            </a:r>
            <a:endParaRPr lang="et-EE" dirty="0"/>
          </a:p>
        </p:txBody>
      </p:sp>
      <p:sp>
        <p:nvSpPr>
          <p:cNvPr id="4" name="Slide Number Placeholder 3"/>
          <p:cNvSpPr>
            <a:spLocks noGrp="1"/>
          </p:cNvSpPr>
          <p:nvPr>
            <p:ph type="sldNum" sz="quarter" idx="10"/>
          </p:nvPr>
        </p:nvSpPr>
        <p:spPr/>
        <p:txBody>
          <a:bodyPr/>
          <a:lstStyle/>
          <a:p>
            <a:fld id="{E382B0C4-521F-4DB8-8F20-40C06C64A4E3}" type="slidenum">
              <a:rPr lang="et-EE" smtClean="0"/>
              <a:t>6</a:t>
            </a:fld>
            <a:endParaRPr lang="et-EE"/>
          </a:p>
        </p:txBody>
      </p:sp>
    </p:spTree>
    <p:extLst>
      <p:ext uri="{BB962C8B-B14F-4D97-AF65-F5344CB8AC3E}">
        <p14:creationId xmlns:p14="http://schemas.microsoft.com/office/powerpoint/2010/main" val="2646995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D</a:t>
            </a:r>
            <a:endParaRPr lang="et-EE" dirty="0"/>
          </a:p>
        </p:txBody>
      </p:sp>
      <p:sp>
        <p:nvSpPr>
          <p:cNvPr id="4" name="Slide Number Placeholder 3"/>
          <p:cNvSpPr>
            <a:spLocks noGrp="1"/>
          </p:cNvSpPr>
          <p:nvPr>
            <p:ph type="sldNum" sz="quarter" idx="10"/>
          </p:nvPr>
        </p:nvSpPr>
        <p:spPr/>
        <p:txBody>
          <a:bodyPr/>
          <a:lstStyle/>
          <a:p>
            <a:fld id="{E382B0C4-521F-4DB8-8F20-40C06C64A4E3}" type="slidenum">
              <a:rPr lang="et-EE" smtClean="0"/>
              <a:t>7</a:t>
            </a:fld>
            <a:endParaRPr lang="et-EE"/>
          </a:p>
        </p:txBody>
      </p:sp>
    </p:spTree>
    <p:extLst>
      <p:ext uri="{BB962C8B-B14F-4D97-AF65-F5344CB8AC3E}">
        <p14:creationId xmlns:p14="http://schemas.microsoft.com/office/powerpoint/2010/main" val="36308418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4/24/2014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4/24/2014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4/24/2014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4/24/2014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4/24/2014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t-EE" dirty="0" smtClean="0"/>
              <a:t>WEKA</a:t>
            </a:r>
            <a:endParaRPr lang="et-EE" dirty="0"/>
          </a:p>
        </p:txBody>
      </p:sp>
      <p:sp>
        <p:nvSpPr>
          <p:cNvPr id="3" name="Subtitle 2"/>
          <p:cNvSpPr>
            <a:spLocks noGrp="1"/>
          </p:cNvSpPr>
          <p:nvPr>
            <p:ph type="subTitle" idx="1"/>
          </p:nvPr>
        </p:nvSpPr>
        <p:spPr/>
        <p:txBody>
          <a:bodyPr/>
          <a:lstStyle/>
          <a:p>
            <a:r>
              <a:rPr lang="et-EE" dirty="0" smtClean="0"/>
              <a:t>Jekaterina Ivask</a:t>
            </a:r>
            <a:endParaRPr lang="et-EE" dirty="0"/>
          </a:p>
        </p:txBody>
      </p:sp>
    </p:spTree>
    <p:extLst>
      <p:ext uri="{BB962C8B-B14F-4D97-AF65-F5344CB8AC3E}">
        <p14:creationId xmlns:p14="http://schemas.microsoft.com/office/powerpoint/2010/main" val="3589448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Näide</a:t>
            </a:r>
            <a:endParaRPr lang="et-EE" dirty="0"/>
          </a:p>
        </p:txBody>
      </p:sp>
      <p:sp>
        <p:nvSpPr>
          <p:cNvPr id="3" name="Content Placeholder 2"/>
          <p:cNvSpPr>
            <a:spLocks noGrp="1"/>
          </p:cNvSpPr>
          <p:nvPr>
            <p:ph idx="1"/>
          </p:nvPr>
        </p:nvSpPr>
        <p:spPr/>
        <p:txBody>
          <a:bodyPr/>
          <a:lstStyle/>
          <a:p>
            <a:r>
              <a:rPr lang="et-EE" sz="2000" b="1" dirty="0"/>
              <a:t>Väljundmõisted</a:t>
            </a:r>
            <a:r>
              <a:rPr lang="et-EE" dirty="0" smtClean="0"/>
              <a:t>:</a:t>
            </a:r>
          </a:p>
          <a:p>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1187877503"/>
              </p:ext>
            </p:extLst>
          </p:nvPr>
        </p:nvGraphicFramePr>
        <p:xfrm>
          <a:off x="709685" y="2521170"/>
          <a:ext cx="10986447" cy="3937000"/>
        </p:xfrm>
        <a:graphic>
          <a:graphicData uri="http://schemas.openxmlformats.org/drawingml/2006/table">
            <a:tbl>
              <a:tblPr firstRow="1" bandRow="1">
                <a:tableStyleId>{5C22544A-7EE6-4342-B048-85BDC9FD1C3A}</a:tableStyleId>
              </a:tblPr>
              <a:tblGrid>
                <a:gridCol w="2333766"/>
                <a:gridCol w="3398293"/>
                <a:gridCol w="5254388"/>
              </a:tblGrid>
              <a:tr h="370840">
                <a:tc>
                  <a:txBody>
                    <a:bodyPr/>
                    <a:lstStyle/>
                    <a:p>
                      <a:r>
                        <a:rPr lang="et-EE" dirty="0" smtClean="0"/>
                        <a:t>Mõiste</a:t>
                      </a:r>
                      <a:endParaRPr lang="et-EE" dirty="0"/>
                    </a:p>
                  </a:txBody>
                  <a:tcPr/>
                </a:tc>
                <a:tc>
                  <a:txBody>
                    <a:bodyPr/>
                    <a:lstStyle/>
                    <a:p>
                      <a:r>
                        <a:rPr lang="et-EE" dirty="0" smtClean="0"/>
                        <a:t>Võimalikud väärtused</a:t>
                      </a:r>
                      <a:endParaRPr lang="et-EE" dirty="0"/>
                    </a:p>
                  </a:txBody>
                  <a:tcPr/>
                </a:tc>
                <a:tc>
                  <a:txBody>
                    <a:bodyPr/>
                    <a:lstStyle/>
                    <a:p>
                      <a:r>
                        <a:rPr lang="et-EE" dirty="0" smtClean="0"/>
                        <a:t>Kirjeldus</a:t>
                      </a:r>
                      <a:endParaRPr lang="et-E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Kinnisvaraliik 	</a:t>
                      </a:r>
                    </a:p>
                  </a:txBody>
                  <a:tcPr/>
                </a:tc>
                <a:tc>
                  <a:txBody>
                    <a:bodyPr/>
                    <a:lstStyle/>
                    <a:p>
                      <a:r>
                        <a:rPr lang="et-EE" sz="1800" b="0" i="0" u="none" strike="noStrike" kern="1200" baseline="0" dirty="0" smtClean="0">
                          <a:solidFill>
                            <a:schemeClr val="dk1"/>
                          </a:solidFill>
                          <a:latin typeface="+mn-lt"/>
                          <a:ea typeface="+mn-ea"/>
                          <a:cs typeface="+mn-cs"/>
                        </a:rPr>
                        <a:t>Korter, </a:t>
                      </a:r>
                    </a:p>
                    <a:p>
                      <a:r>
                        <a:rPr lang="et-EE" sz="1800" b="0" i="0" u="none" strike="noStrike" kern="1200" baseline="0" dirty="0" smtClean="0">
                          <a:solidFill>
                            <a:schemeClr val="dk1"/>
                          </a:solidFill>
                          <a:latin typeface="+mn-lt"/>
                          <a:ea typeface="+mn-ea"/>
                          <a:cs typeface="+mn-cs"/>
                        </a:rPr>
                        <a:t>Maja, </a:t>
                      </a:r>
                    </a:p>
                    <a:p>
                      <a:r>
                        <a:rPr lang="et-EE" sz="1800" b="0" i="0" u="none" strike="noStrike" kern="1200" baseline="0" dirty="0" smtClean="0">
                          <a:solidFill>
                            <a:schemeClr val="dk1"/>
                          </a:solidFill>
                          <a:latin typeface="+mn-lt"/>
                          <a:ea typeface="+mn-ea"/>
                          <a:cs typeface="+mn-cs"/>
                        </a:rPr>
                        <a:t>Ridaelamu.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kern="1200" baseline="0" dirty="0" smtClean="0">
                          <a:solidFill>
                            <a:schemeClr val="dk1"/>
                          </a:solidFill>
                          <a:latin typeface="+mn-lt"/>
                          <a:ea typeface="+mn-ea"/>
                          <a:cs typeface="+mn-cs"/>
                        </a:rPr>
                        <a:t>Näitab, mis liiki kinnisvaraobjektiga on tegemist.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Hind 	</a:t>
                      </a:r>
                    </a:p>
                    <a:p>
                      <a:endParaRPr lang="et-EE" dirty="0"/>
                    </a:p>
                  </a:txBody>
                  <a:tcPr/>
                </a:tc>
                <a:tc>
                  <a:txBody>
                    <a:bodyPr/>
                    <a:lstStyle/>
                    <a:p>
                      <a:r>
                        <a:rPr lang="et-EE" sz="1800" b="0" i="0" u="none" strike="noStrike" kern="1200" baseline="0" dirty="0" smtClean="0">
                          <a:solidFill>
                            <a:schemeClr val="dk1"/>
                          </a:solidFill>
                          <a:latin typeface="+mn-lt"/>
                          <a:ea typeface="+mn-ea"/>
                          <a:cs typeface="+mn-cs"/>
                        </a:rPr>
                        <a:t>&lt; 200€, </a:t>
                      </a:r>
                    </a:p>
                    <a:p>
                      <a:r>
                        <a:rPr lang="et-EE" sz="1800" b="0" i="0" u="none" strike="noStrike" kern="1200" baseline="0" dirty="0" smtClean="0">
                          <a:solidFill>
                            <a:schemeClr val="dk1"/>
                          </a:solidFill>
                          <a:latin typeface="+mn-lt"/>
                          <a:ea typeface="+mn-ea"/>
                          <a:cs typeface="+mn-cs"/>
                        </a:rPr>
                        <a:t>201€ – 500€, </a:t>
                      </a:r>
                    </a:p>
                    <a:p>
                      <a:r>
                        <a:rPr lang="et-EE" sz="1800" b="0" i="0" u="none" strike="noStrike" kern="1200" baseline="0" dirty="0" smtClean="0">
                          <a:solidFill>
                            <a:schemeClr val="dk1"/>
                          </a:solidFill>
                          <a:latin typeface="+mn-lt"/>
                          <a:ea typeface="+mn-ea"/>
                          <a:cs typeface="+mn-cs"/>
                        </a:rPr>
                        <a:t>501€ – 1200€ </a:t>
                      </a:r>
                    </a:p>
                    <a:p>
                      <a:r>
                        <a:rPr lang="et-EE" sz="1800" b="0" i="0" u="none" strike="noStrike" kern="1200" baseline="0" dirty="0" smtClean="0">
                          <a:solidFill>
                            <a:schemeClr val="dk1"/>
                          </a:solidFill>
                          <a:latin typeface="+mn-lt"/>
                          <a:ea typeface="+mn-ea"/>
                          <a:cs typeface="+mn-cs"/>
                        </a:rPr>
                        <a:t>1201€ – 50 000€, </a:t>
                      </a:r>
                    </a:p>
                    <a:p>
                      <a:r>
                        <a:rPr lang="et-EE" sz="1800" b="0" i="0" u="none" strike="noStrike" kern="1200" baseline="0" dirty="0" smtClean="0">
                          <a:solidFill>
                            <a:schemeClr val="dk1"/>
                          </a:solidFill>
                          <a:latin typeface="+mn-lt"/>
                          <a:ea typeface="+mn-ea"/>
                          <a:cs typeface="+mn-cs"/>
                        </a:rPr>
                        <a:t>50 001€ – 250 000€, </a:t>
                      </a:r>
                    </a:p>
                    <a:p>
                      <a:r>
                        <a:rPr lang="et-EE" sz="1800" b="0" i="0" u="none" strike="noStrike" kern="1200" baseline="0" dirty="0" smtClean="0">
                          <a:solidFill>
                            <a:schemeClr val="dk1"/>
                          </a:solidFill>
                          <a:latin typeface="+mn-lt"/>
                          <a:ea typeface="+mn-ea"/>
                          <a:cs typeface="+mn-cs"/>
                        </a:rPr>
                        <a:t>&gt; 250 000€.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Näitab kinnisvaraobjekti maksumust. 	</a:t>
                      </a:r>
                    </a:p>
                    <a:p>
                      <a:endParaRPr lang="et-E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Seisukord 	</a:t>
                      </a:r>
                    </a:p>
                    <a:p>
                      <a:endParaRPr lang="et-EE" dirty="0"/>
                    </a:p>
                  </a:txBody>
                  <a:tcPr/>
                </a:tc>
                <a:tc>
                  <a:txBody>
                    <a:bodyPr/>
                    <a:lstStyle/>
                    <a:p>
                      <a:r>
                        <a:rPr lang="et-EE" sz="1800" b="0" i="0" u="none" strike="noStrike" kern="1200" baseline="0" dirty="0" smtClean="0">
                          <a:solidFill>
                            <a:schemeClr val="dk1"/>
                          </a:solidFill>
                          <a:latin typeface="+mn-lt"/>
                          <a:ea typeface="+mn-ea"/>
                          <a:cs typeface="+mn-cs"/>
                        </a:rPr>
                        <a:t>Vajab remonti, </a:t>
                      </a:r>
                    </a:p>
                    <a:p>
                      <a:r>
                        <a:rPr lang="et-EE" sz="1800" b="0" i="0" u="none" strike="noStrike" kern="1200" baseline="0" dirty="0" smtClean="0">
                          <a:solidFill>
                            <a:schemeClr val="dk1"/>
                          </a:solidFill>
                          <a:latin typeface="+mn-lt"/>
                          <a:ea typeface="+mn-ea"/>
                          <a:cs typeface="+mn-cs"/>
                        </a:rPr>
                        <a:t>Renoveeritud, </a:t>
                      </a:r>
                    </a:p>
                    <a:p>
                      <a:r>
                        <a:rPr lang="et-EE" sz="1800" b="0" i="0" u="none" strike="noStrike" kern="1200" baseline="0" dirty="0" smtClean="0">
                          <a:solidFill>
                            <a:schemeClr val="dk1"/>
                          </a:solidFill>
                          <a:latin typeface="+mn-lt"/>
                          <a:ea typeface="+mn-ea"/>
                          <a:cs typeface="+mn-cs"/>
                        </a:rPr>
                        <a:t>Uus.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Näitab kinnisvaraobjekti kohest elamiskõlblikkust. Remonti vajavas objektis tuleb teha enne sisse kolist põhjalik remont. </a:t>
                      </a:r>
                    </a:p>
                  </a:txBody>
                  <a:tcPr/>
                </a:tc>
              </a:tr>
            </a:tbl>
          </a:graphicData>
        </a:graphic>
      </p:graphicFrame>
    </p:spTree>
    <p:extLst>
      <p:ext uri="{BB962C8B-B14F-4D97-AF65-F5344CB8AC3E}">
        <p14:creationId xmlns:p14="http://schemas.microsoft.com/office/powerpoint/2010/main" val="3512610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Näide: Seosed</a:t>
            </a:r>
            <a:endParaRPr lang="et-EE" dirty="0"/>
          </a:p>
        </p:txBody>
      </p:sp>
      <p:graphicFrame>
        <p:nvGraphicFramePr>
          <p:cNvPr id="4" name="Table 3"/>
          <p:cNvGraphicFramePr>
            <a:graphicFrameLocks noGrp="1"/>
          </p:cNvGraphicFramePr>
          <p:nvPr>
            <p:extLst>
              <p:ext uri="{D42A27DB-BD31-4B8C-83A1-F6EECF244321}">
                <p14:modId xmlns:p14="http://schemas.microsoft.com/office/powerpoint/2010/main" val="3198377071"/>
              </p:ext>
            </p:extLst>
          </p:nvPr>
        </p:nvGraphicFramePr>
        <p:xfrm>
          <a:off x="322996" y="1799154"/>
          <a:ext cx="11546007" cy="4485640"/>
        </p:xfrm>
        <a:graphic>
          <a:graphicData uri="http://schemas.openxmlformats.org/drawingml/2006/table">
            <a:tbl>
              <a:tblPr firstRow="1" bandRow="1">
                <a:tableStyleId>{5C22544A-7EE6-4342-B048-85BDC9FD1C3A}</a:tableStyleId>
              </a:tblPr>
              <a:tblGrid>
                <a:gridCol w="2333767"/>
                <a:gridCol w="2593075"/>
                <a:gridCol w="6619165"/>
              </a:tblGrid>
              <a:tr h="370840">
                <a:tc>
                  <a:txBody>
                    <a:bodyPr/>
                    <a:lstStyle/>
                    <a:p>
                      <a:r>
                        <a:rPr lang="et-EE" dirty="0" smtClean="0"/>
                        <a:t>Sisendmõiste</a:t>
                      </a:r>
                      <a:endParaRPr lang="et-EE" dirty="0"/>
                    </a:p>
                  </a:txBody>
                  <a:tcPr/>
                </a:tc>
                <a:tc>
                  <a:txBody>
                    <a:bodyPr/>
                    <a:lstStyle/>
                    <a:p>
                      <a:r>
                        <a:rPr lang="et-EE" dirty="0" smtClean="0"/>
                        <a:t>Seotud väljundmõiste</a:t>
                      </a:r>
                      <a:endParaRPr lang="et-EE" dirty="0"/>
                    </a:p>
                  </a:txBody>
                  <a:tcPr/>
                </a:tc>
                <a:tc>
                  <a:txBody>
                    <a:bodyPr/>
                    <a:lstStyle/>
                    <a:p>
                      <a:r>
                        <a:rPr lang="et-EE" dirty="0" smtClean="0"/>
                        <a:t>Kirjeldus</a:t>
                      </a:r>
                      <a:endParaRPr lang="et-EE"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Mere lähedus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Kinnisvara asukoht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Mere lähedus määrab kinnisvaraobjekti asukoha, sest kui klient soovib aknast merd näha, siis objekt peab asuma rannikul.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Kaugus naabritest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Krundi suurus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800" b="0" i="0" u="none" strike="noStrike" kern="1200" baseline="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t-EE" sz="1800" b="0" i="0" u="none" strike="noStrike" kern="1200" baseline="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Kinnisvaraliik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Kui klient määrab, et lähimad naabrid peaksid olema kaugemal kui 1km, siis väljundina sobivad pakkumised, millel on suurem krunt. 	</a:t>
                      </a:r>
                    </a:p>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Kui klient määrab, et lähimad naabrid peaksid asuma samas majas, siis sobivateks kinnisvaraliikideks on korter või paariselamu.</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Vaikus 	</a:t>
                      </a:r>
                    </a:p>
                    <a:p>
                      <a:endParaRPr lang="et-E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Kinnisvaraliik 	</a:t>
                      </a:r>
                    </a:p>
                    <a:p>
                      <a:pPr marL="0" marR="0" indent="0" algn="l" defTabSz="914400" rtl="0" eaLnBrk="1" fontAlgn="auto" latinLnBrk="0" hangingPunct="1">
                        <a:lnSpc>
                          <a:spcPct val="100000"/>
                        </a:lnSpc>
                        <a:spcBef>
                          <a:spcPts val="0"/>
                        </a:spcBef>
                        <a:spcAft>
                          <a:spcPts val="0"/>
                        </a:spcAft>
                        <a:buClrTx/>
                        <a:buSzTx/>
                        <a:buFontTx/>
                        <a:buNone/>
                        <a:tabLst/>
                        <a:defRPr/>
                      </a:pPr>
                      <a:endParaRPr lang="et-EE" sz="1800" b="0" i="0" u="none" strike="noStrike" kern="1200" baseline="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Krundi suurus 	</a:t>
                      </a:r>
                    </a:p>
                    <a:p>
                      <a:endParaRPr lang="et-E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sz="1800" b="0" i="0" u="none" strike="noStrike" kern="1200" baseline="0" dirty="0" smtClean="0">
                          <a:solidFill>
                            <a:schemeClr val="dk1"/>
                          </a:solidFill>
                          <a:latin typeface="+mn-lt"/>
                          <a:ea typeface="+mn-ea"/>
                          <a:cs typeface="+mn-cs"/>
                        </a:rPr>
                        <a:t>Kliendid, kes eelistavad vaikust, sobivad elama pigem eramajja kui korterisse või paariselamusse. 	</a:t>
                      </a:r>
                    </a:p>
                    <a:p>
                      <a:pPr marL="0" marR="0" indent="0" algn="l" defTabSz="914400" rtl="0" eaLnBrk="1" fontAlgn="auto" latinLnBrk="0" hangingPunct="1">
                        <a:lnSpc>
                          <a:spcPct val="100000"/>
                        </a:lnSpc>
                        <a:spcBef>
                          <a:spcPts val="0"/>
                        </a:spcBef>
                        <a:spcAft>
                          <a:spcPts val="0"/>
                        </a:spcAft>
                        <a:buClrTx/>
                        <a:buSzTx/>
                        <a:buFontTx/>
                        <a:buNone/>
                        <a:tabLst/>
                        <a:defRPr/>
                      </a:pPr>
                      <a:r>
                        <a:rPr lang="et-EE" sz="1800" b="0" i="0" u="none" strike="noStrike" kern="1200" baseline="0" dirty="0" smtClean="0">
                          <a:solidFill>
                            <a:schemeClr val="dk1"/>
                          </a:solidFill>
                          <a:latin typeface="+mn-lt"/>
                          <a:ea typeface="+mn-ea"/>
                          <a:cs typeface="+mn-cs"/>
                        </a:rPr>
                        <a:t>Kui kliendid eelistavad vaikust, siis seda suurem peaks olema krundi suurus. Sellisel juhul elavad naabrid kaugemal.</a:t>
                      </a:r>
                    </a:p>
                  </a:txBody>
                  <a:tcPr/>
                </a:tc>
              </a:tr>
            </a:tbl>
          </a:graphicData>
        </a:graphic>
      </p:graphicFrame>
    </p:spTree>
    <p:extLst>
      <p:ext uri="{BB962C8B-B14F-4D97-AF65-F5344CB8AC3E}">
        <p14:creationId xmlns:p14="http://schemas.microsoft.com/office/powerpoint/2010/main" val="3886520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877" y="0"/>
            <a:ext cx="10058400" cy="1371600"/>
          </a:xfrm>
        </p:spPr>
        <p:txBody>
          <a:bodyPr/>
          <a:lstStyle/>
          <a:p>
            <a:r>
              <a:rPr lang="et-EE" dirty="0" smtClean="0"/>
              <a:t>Reeglid</a:t>
            </a:r>
            <a:endParaRPr lang="et-EE" dirty="0"/>
          </a:p>
        </p:txBody>
      </p:sp>
      <p:pic>
        <p:nvPicPr>
          <p:cNvPr id="4" name="Picture 3"/>
          <p:cNvPicPr>
            <a:picLocks noChangeAspect="1"/>
          </p:cNvPicPr>
          <p:nvPr/>
        </p:nvPicPr>
        <p:blipFill>
          <a:blip r:embed="rId2"/>
          <a:stretch>
            <a:fillRect/>
          </a:stretch>
        </p:blipFill>
        <p:spPr>
          <a:xfrm>
            <a:off x="3213717" y="1327103"/>
            <a:ext cx="8427824" cy="5084555"/>
          </a:xfrm>
          <a:prstGeom prst="rect">
            <a:avLst/>
          </a:prstGeom>
        </p:spPr>
      </p:pic>
    </p:spTree>
    <p:extLst>
      <p:ext uri="{BB962C8B-B14F-4D97-AF65-F5344CB8AC3E}">
        <p14:creationId xmlns:p14="http://schemas.microsoft.com/office/powerpoint/2010/main" val="1820805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44208" y="470269"/>
            <a:ext cx="7355149" cy="5984254"/>
          </a:xfrm>
          <a:prstGeom prst="rect">
            <a:avLst/>
          </a:prstGeom>
        </p:spPr>
      </p:pic>
    </p:spTree>
    <p:extLst>
      <p:ext uri="{BB962C8B-B14F-4D97-AF65-F5344CB8AC3E}">
        <p14:creationId xmlns:p14="http://schemas.microsoft.com/office/powerpoint/2010/main" val="862588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22267" y="2075491"/>
            <a:ext cx="8672833" cy="3083361"/>
          </a:xfrm>
          <a:prstGeom prst="rect">
            <a:avLst/>
          </a:prstGeom>
        </p:spPr>
      </p:pic>
    </p:spTree>
    <p:extLst>
      <p:ext uri="{BB962C8B-B14F-4D97-AF65-F5344CB8AC3E}">
        <p14:creationId xmlns:p14="http://schemas.microsoft.com/office/powerpoint/2010/main" val="1774038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920622" y="312506"/>
            <a:ext cx="6496334" cy="6204364"/>
          </a:xfrm>
          <a:prstGeom prst="rect">
            <a:avLst/>
          </a:prstGeom>
        </p:spPr>
      </p:pic>
    </p:spTree>
    <p:extLst>
      <p:ext uri="{BB962C8B-B14F-4D97-AF65-F5344CB8AC3E}">
        <p14:creationId xmlns:p14="http://schemas.microsoft.com/office/powerpoint/2010/main" val="30880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Regressiooni analüüs</a:t>
            </a:r>
            <a:endParaRPr lang="et-EE" dirty="0"/>
          </a:p>
        </p:txBody>
      </p:sp>
      <p:sp>
        <p:nvSpPr>
          <p:cNvPr id="3" name="Content Placeholder 2"/>
          <p:cNvSpPr>
            <a:spLocks noGrp="1"/>
          </p:cNvSpPr>
          <p:nvPr>
            <p:ph idx="1"/>
          </p:nvPr>
        </p:nvSpPr>
        <p:spPr/>
        <p:txBody>
          <a:bodyPr>
            <a:normAutofit/>
          </a:bodyPr>
          <a:lstStyle/>
          <a:p>
            <a:pPr marL="0" indent="0">
              <a:buNone/>
            </a:pPr>
            <a:r>
              <a:rPr lang="et-EE" sz="2000" b="1" dirty="0"/>
              <a:t>Regressiooni analüüs </a:t>
            </a:r>
            <a:r>
              <a:rPr lang="et-EE" sz="2000" dirty="0"/>
              <a:t>– kõige lihtsam ja mitte efektiivne. Kõige lihtsam analüüsi mudel kasutab üks sõltumatu sisend parameetri ja üks tulemuslik sõltuv parameeter. </a:t>
            </a:r>
            <a:endParaRPr lang="et-EE" sz="2000" dirty="0" smtClean="0"/>
          </a:p>
          <a:p>
            <a:pPr marL="0" indent="0">
              <a:buNone/>
            </a:pPr>
            <a:endParaRPr lang="et-EE" sz="2000" dirty="0"/>
          </a:p>
          <a:p>
            <a:pPr marL="0" indent="0">
              <a:buNone/>
            </a:pPr>
            <a:r>
              <a:rPr lang="et-EE" sz="2000" b="1" dirty="0"/>
              <a:t>Näide</a:t>
            </a:r>
            <a:r>
              <a:rPr lang="et-EE" sz="2000" dirty="0"/>
              <a:t>: Uurida, kui palju maksab maja – mis on sõltuv parameeter ja mis on seotud määramata parameetritega: maja pindala ja krundi suurus, kas köögis on kasutusel graniitplaadid, kui hea kvaliteet on torudel jne. </a:t>
            </a:r>
          </a:p>
          <a:p>
            <a:pPr marL="0" indent="0">
              <a:buNone/>
            </a:pPr>
            <a:r>
              <a:rPr lang="et-EE" sz="2000" dirty="0" smtClean="0"/>
              <a:t>Olete </a:t>
            </a:r>
            <a:r>
              <a:rPr lang="et-EE" sz="2000" dirty="0"/>
              <a:t>kasutanud regressiooni analüüsi, kui valisite endale maja. Võtsite ette sarnaste parameetritega majad, võrdlesite hinnad ja otsustasite. Tegite mudeli valmis, kasutades olemasolevaid andmeid ja sisestasite valitud maja parameetrid ja arvutasite välja eeldatava hinna.</a:t>
            </a:r>
          </a:p>
          <a:p>
            <a:endParaRPr lang="et-EE" dirty="0"/>
          </a:p>
        </p:txBody>
      </p:sp>
    </p:spTree>
    <p:extLst>
      <p:ext uri="{BB962C8B-B14F-4D97-AF65-F5344CB8AC3E}">
        <p14:creationId xmlns:p14="http://schemas.microsoft.com/office/powerpoint/2010/main" val="1684223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Näide. Vaatame tabeli</a:t>
            </a:r>
            <a:endParaRPr lang="et-EE" dirty="0"/>
          </a:p>
        </p:txBody>
      </p:sp>
      <p:pic>
        <p:nvPicPr>
          <p:cNvPr id="4" name="Content Placeholder 3"/>
          <p:cNvPicPr>
            <a:picLocks noGrp="1" noChangeAspect="1"/>
          </p:cNvPicPr>
          <p:nvPr>
            <p:ph idx="1"/>
          </p:nvPr>
        </p:nvPicPr>
        <p:blipFill>
          <a:blip r:embed="rId2"/>
          <a:stretch>
            <a:fillRect/>
          </a:stretch>
        </p:blipFill>
        <p:spPr>
          <a:xfrm>
            <a:off x="321972" y="1667232"/>
            <a:ext cx="11513713" cy="4819022"/>
          </a:xfrm>
          <a:prstGeom prst="rect">
            <a:avLst/>
          </a:prstGeom>
        </p:spPr>
      </p:pic>
    </p:spTree>
    <p:extLst>
      <p:ext uri="{BB962C8B-B14F-4D97-AF65-F5344CB8AC3E}">
        <p14:creationId xmlns:p14="http://schemas.microsoft.com/office/powerpoint/2010/main" val="232437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Failiga </a:t>
            </a:r>
            <a:r>
              <a:rPr lang="et-EE" dirty="0" err="1" smtClean="0"/>
              <a:t>WEKA’sse</a:t>
            </a:r>
            <a:endParaRPr lang="et-EE" dirty="0"/>
          </a:p>
        </p:txBody>
      </p:sp>
      <p:sp>
        <p:nvSpPr>
          <p:cNvPr id="3" name="Content Placeholder 2"/>
          <p:cNvSpPr>
            <a:spLocks noGrp="1"/>
          </p:cNvSpPr>
          <p:nvPr>
            <p:ph idx="1"/>
          </p:nvPr>
        </p:nvSpPr>
        <p:spPr/>
        <p:txBody>
          <a:bodyPr/>
          <a:lstStyle/>
          <a:p>
            <a:r>
              <a:rPr lang="et-EE" sz="2000" dirty="0" smtClean="0"/>
              <a:t>Faili formaat</a:t>
            </a:r>
            <a:r>
              <a:rPr lang="et-EE" sz="2000" dirty="0"/>
              <a:t>: </a:t>
            </a:r>
            <a:r>
              <a:rPr lang="et-EE" sz="2000" dirty="0" err="1"/>
              <a:t>Attribute-Relation</a:t>
            </a:r>
            <a:r>
              <a:rPr lang="et-EE" sz="2000" dirty="0"/>
              <a:t> </a:t>
            </a:r>
            <a:r>
              <a:rPr lang="et-EE" sz="2000" dirty="0" err="1"/>
              <a:t>File</a:t>
            </a:r>
            <a:r>
              <a:rPr lang="et-EE" sz="2000" dirty="0"/>
              <a:t> </a:t>
            </a:r>
            <a:r>
              <a:rPr lang="et-EE" sz="2000" dirty="0" err="1"/>
              <a:t>Format</a:t>
            </a:r>
            <a:r>
              <a:rPr lang="et-EE" sz="2000" dirty="0"/>
              <a:t> (ARFF</a:t>
            </a:r>
            <a:r>
              <a:rPr lang="et-EE" sz="2000" dirty="0" smtClean="0"/>
              <a:t>)</a:t>
            </a:r>
          </a:p>
          <a:p>
            <a:r>
              <a:rPr lang="et-EE" sz="2000" dirty="0" smtClean="0"/>
              <a:t>Faili sisse paneme kirja: iga tabeli veerule andmete nimetus ja tüüp ja siis all andmed</a:t>
            </a:r>
          </a:p>
          <a:p>
            <a:endParaRPr lang="et-EE" dirty="0"/>
          </a:p>
        </p:txBody>
      </p:sp>
      <p:pic>
        <p:nvPicPr>
          <p:cNvPr id="4" name="Picture 3"/>
          <p:cNvPicPr>
            <a:picLocks noChangeAspect="1"/>
          </p:cNvPicPr>
          <p:nvPr/>
        </p:nvPicPr>
        <p:blipFill>
          <a:blip r:embed="rId2"/>
          <a:stretch>
            <a:fillRect/>
          </a:stretch>
        </p:blipFill>
        <p:spPr>
          <a:xfrm>
            <a:off x="3837904" y="2903823"/>
            <a:ext cx="3360715" cy="3499460"/>
          </a:xfrm>
          <a:prstGeom prst="rect">
            <a:avLst/>
          </a:prstGeom>
        </p:spPr>
      </p:pic>
    </p:spTree>
    <p:extLst>
      <p:ext uri="{BB962C8B-B14F-4D97-AF65-F5344CB8AC3E}">
        <p14:creationId xmlns:p14="http://schemas.microsoft.com/office/powerpoint/2010/main" val="1210925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Soovitan tuletada meelde</a:t>
            </a:r>
            <a:endParaRPr lang="et-EE" dirty="0"/>
          </a:p>
        </p:txBody>
      </p:sp>
      <p:sp>
        <p:nvSpPr>
          <p:cNvPr id="3" name="Content Placeholder 2"/>
          <p:cNvSpPr>
            <a:spLocks noGrp="1"/>
          </p:cNvSpPr>
          <p:nvPr>
            <p:ph idx="1"/>
          </p:nvPr>
        </p:nvSpPr>
        <p:spPr/>
        <p:txBody>
          <a:bodyPr/>
          <a:lstStyle/>
          <a:p>
            <a:r>
              <a:rPr lang="et-EE" sz="2000" dirty="0" smtClean="0"/>
              <a:t>Vähimruutude meetod</a:t>
            </a:r>
          </a:p>
          <a:p>
            <a:r>
              <a:rPr lang="et-EE" sz="2000" dirty="0" smtClean="0"/>
              <a:t>Keskmine dispersioon (</a:t>
            </a:r>
            <a:r>
              <a:rPr lang="et-EE" sz="2000" dirty="0" err="1" smtClean="0"/>
              <a:t>Heteroskedastiivsuse</a:t>
            </a:r>
            <a:r>
              <a:rPr lang="et-EE" sz="2000" dirty="0" smtClean="0"/>
              <a:t>)</a:t>
            </a:r>
          </a:p>
          <a:p>
            <a:r>
              <a:rPr lang="et-EE" sz="2000" dirty="0" smtClean="0"/>
              <a:t>Normaljaotus</a:t>
            </a:r>
          </a:p>
          <a:p>
            <a:r>
              <a:rPr lang="et-EE" sz="2000" dirty="0" err="1" smtClean="0"/>
              <a:t>White</a:t>
            </a:r>
            <a:r>
              <a:rPr lang="et-EE" sz="2000" dirty="0" smtClean="0"/>
              <a:t> test</a:t>
            </a:r>
          </a:p>
          <a:p>
            <a:r>
              <a:rPr lang="et-EE" sz="2000" dirty="0" err="1" smtClean="0"/>
              <a:t>Lilliofersi</a:t>
            </a:r>
            <a:r>
              <a:rPr lang="et-EE" sz="2000" dirty="0" smtClean="0"/>
              <a:t> testid</a:t>
            </a:r>
          </a:p>
          <a:p>
            <a:r>
              <a:rPr lang="et-EE" sz="2000" dirty="0"/>
              <a:t>Määratlustegur R-ruut ja </a:t>
            </a:r>
            <a:r>
              <a:rPr lang="et-EE" sz="2000" dirty="0" smtClean="0"/>
              <a:t>p-väärtus (kategooriline sõltumata muutuja</a:t>
            </a:r>
            <a:r>
              <a:rPr lang="et-EE" dirty="0" smtClean="0"/>
              <a:t>)</a:t>
            </a:r>
          </a:p>
        </p:txBody>
      </p:sp>
    </p:spTree>
    <p:extLst>
      <p:ext uri="{BB962C8B-B14F-4D97-AF65-F5344CB8AC3E}">
        <p14:creationId xmlns:p14="http://schemas.microsoft.com/office/powerpoint/2010/main" val="2260536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Plaan</a:t>
            </a:r>
            <a:endParaRPr lang="et-EE" dirty="0"/>
          </a:p>
        </p:txBody>
      </p:sp>
      <p:sp>
        <p:nvSpPr>
          <p:cNvPr id="3" name="Content Placeholder 2"/>
          <p:cNvSpPr>
            <a:spLocks noGrp="1"/>
          </p:cNvSpPr>
          <p:nvPr>
            <p:ph idx="1"/>
          </p:nvPr>
        </p:nvSpPr>
        <p:spPr/>
        <p:txBody>
          <a:bodyPr>
            <a:normAutofit/>
          </a:bodyPr>
          <a:lstStyle/>
          <a:p>
            <a:r>
              <a:rPr lang="et-EE" sz="2000" dirty="0" smtClean="0"/>
              <a:t>01.05.2014 – puhkame</a:t>
            </a:r>
          </a:p>
          <a:p>
            <a:r>
              <a:rPr lang="et-EE" sz="2000" dirty="0" smtClean="0"/>
              <a:t>08.05.2014 – kirjutame testi 1</a:t>
            </a:r>
          </a:p>
          <a:p>
            <a:r>
              <a:rPr lang="et-EE" sz="2000" dirty="0" smtClean="0"/>
              <a:t>15.05.2014 – kirjutame testi 2 (Teiega on Stanislav)</a:t>
            </a:r>
          </a:p>
          <a:p>
            <a:r>
              <a:rPr lang="et-EE" sz="2000" dirty="0" smtClean="0"/>
              <a:t>22.05.2015 – Teiega on Stanislav</a:t>
            </a:r>
            <a:endParaRPr lang="et-EE" sz="2000" dirty="0"/>
          </a:p>
        </p:txBody>
      </p:sp>
    </p:spTree>
    <p:extLst>
      <p:ext uri="{BB962C8B-B14F-4D97-AF65-F5344CB8AC3E}">
        <p14:creationId xmlns:p14="http://schemas.microsoft.com/office/powerpoint/2010/main" val="651537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Tulemuste analüüs</a:t>
            </a:r>
            <a:endParaRPr lang="et-EE" dirty="0"/>
          </a:p>
        </p:txBody>
      </p:sp>
      <p:sp>
        <p:nvSpPr>
          <p:cNvPr id="3" name="Content Placeholder 2"/>
          <p:cNvSpPr>
            <a:spLocks noGrp="1"/>
          </p:cNvSpPr>
          <p:nvPr>
            <p:ph idx="1"/>
          </p:nvPr>
        </p:nvSpPr>
        <p:spPr/>
        <p:txBody>
          <a:bodyPr/>
          <a:lstStyle/>
          <a:p>
            <a:r>
              <a:rPr lang="et-EE" sz="2000" dirty="0" smtClean="0"/>
              <a:t>Regressiooni analüüsi mudel</a:t>
            </a:r>
          </a:p>
          <a:p>
            <a:endParaRPr lang="et-EE" dirty="0" smtClean="0"/>
          </a:p>
          <a:p>
            <a:endParaRPr lang="et-EE" dirty="0" smtClean="0"/>
          </a:p>
          <a:p>
            <a:endParaRPr lang="et-EE" dirty="0"/>
          </a:p>
          <a:p>
            <a:endParaRPr lang="et-EE" dirty="0" smtClean="0"/>
          </a:p>
        </p:txBody>
      </p:sp>
      <p:pic>
        <p:nvPicPr>
          <p:cNvPr id="4" name="Picture 3"/>
          <p:cNvPicPr>
            <a:picLocks noChangeAspect="1"/>
          </p:cNvPicPr>
          <p:nvPr/>
        </p:nvPicPr>
        <p:blipFill>
          <a:blip r:embed="rId2"/>
          <a:stretch>
            <a:fillRect/>
          </a:stretch>
        </p:blipFill>
        <p:spPr>
          <a:xfrm>
            <a:off x="2802403" y="2747064"/>
            <a:ext cx="6415062" cy="1389930"/>
          </a:xfrm>
          <a:prstGeom prst="rect">
            <a:avLst/>
          </a:prstGeom>
        </p:spPr>
      </p:pic>
    </p:spTree>
    <p:extLst>
      <p:ext uri="{BB962C8B-B14F-4D97-AF65-F5344CB8AC3E}">
        <p14:creationId xmlns:p14="http://schemas.microsoft.com/office/powerpoint/2010/main" val="1982140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Tulemuste analüüs</a:t>
            </a:r>
            <a:endParaRPr lang="et-EE" dirty="0"/>
          </a:p>
        </p:txBody>
      </p:sp>
      <p:sp>
        <p:nvSpPr>
          <p:cNvPr id="3" name="Content Placeholder 2"/>
          <p:cNvSpPr>
            <a:spLocks noGrp="1"/>
          </p:cNvSpPr>
          <p:nvPr>
            <p:ph idx="1"/>
          </p:nvPr>
        </p:nvSpPr>
        <p:spPr/>
        <p:txBody>
          <a:bodyPr>
            <a:normAutofit/>
          </a:bodyPr>
          <a:lstStyle/>
          <a:p>
            <a:r>
              <a:rPr lang="et-EE" sz="2000" dirty="0" smtClean="0"/>
              <a:t>Analüüsi idee – sõltuvuste ja seoste leidmine suure andmekogumis.</a:t>
            </a:r>
          </a:p>
          <a:p>
            <a:r>
              <a:rPr lang="et-EE" sz="2000" dirty="0" smtClean="0"/>
              <a:t>Intelligentne analüüs – saada mudel valmis, mis võimaldab analüüsida suhteid andmete vahel, prognoosida tulemusi ning teha teadlikke järeldusi, mida kinnitatakse kogutud statistiliste andmetega. </a:t>
            </a:r>
            <a:endParaRPr lang="et-EE" sz="2000" dirty="0"/>
          </a:p>
        </p:txBody>
      </p:sp>
    </p:spTree>
    <p:extLst>
      <p:ext uri="{BB962C8B-B14F-4D97-AF65-F5344CB8AC3E}">
        <p14:creationId xmlns:p14="http://schemas.microsoft.com/office/powerpoint/2010/main" val="2599863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Mida näeme</a:t>
            </a:r>
            <a:endParaRPr lang="et-EE" dirty="0"/>
          </a:p>
        </p:txBody>
      </p:sp>
      <p:sp>
        <p:nvSpPr>
          <p:cNvPr id="3" name="Content Placeholder 2"/>
          <p:cNvSpPr>
            <a:spLocks noGrp="1"/>
          </p:cNvSpPr>
          <p:nvPr>
            <p:ph idx="1"/>
          </p:nvPr>
        </p:nvSpPr>
        <p:spPr/>
        <p:txBody>
          <a:bodyPr>
            <a:normAutofit lnSpcReduction="10000"/>
          </a:bodyPr>
          <a:lstStyle/>
          <a:p>
            <a:r>
              <a:rPr lang="et-EE" sz="2000" b="1" dirty="0" smtClean="0"/>
              <a:t>Graniit ei mõjuta maja hinda </a:t>
            </a:r>
            <a:r>
              <a:rPr lang="et-EE" sz="2000" dirty="0" smtClean="0"/>
              <a:t>– Siin tuleb mängu </a:t>
            </a:r>
            <a:r>
              <a:rPr lang="et-EE" sz="2000" dirty="0"/>
              <a:t>- Määratlustegur </a:t>
            </a:r>
            <a:r>
              <a:rPr lang="et-EE" sz="2000" dirty="0" smtClean="0"/>
              <a:t>R-ruut – seega, parameetrid, mis palju ei mõjuta sõltuva parameetri, mudelis arvesse ei lähe. Ja meie regressiooni mudel näitab seda, et graniit köögis ei mõjuta maja hinda.</a:t>
            </a:r>
          </a:p>
          <a:p>
            <a:r>
              <a:rPr lang="et-EE" sz="2000" b="1" dirty="0" smtClean="0"/>
              <a:t>Santehniline olukord mõjutavad maja hinda </a:t>
            </a:r>
            <a:r>
              <a:rPr lang="et-EE" sz="2000" dirty="0" smtClean="0"/>
              <a:t>– ja lisab hinnale 42292,0901.</a:t>
            </a:r>
          </a:p>
          <a:p>
            <a:r>
              <a:rPr lang="et-EE" sz="2000" b="1" dirty="0" smtClean="0"/>
              <a:t>Suur maja pindala alandab maja hinda </a:t>
            </a:r>
            <a:r>
              <a:rPr lang="et-EE" sz="2000" dirty="0" smtClean="0"/>
              <a:t>– Kui vaatame WEKA mudeli, siis kui suurem on maja pindala, seda odavam hinne. See tuleneb sellest, et mudelis on muutuja </a:t>
            </a:r>
            <a:r>
              <a:rPr lang="et-EE" sz="2000" dirty="0" err="1" smtClean="0"/>
              <a:t>houseSize</a:t>
            </a:r>
            <a:r>
              <a:rPr lang="et-EE" sz="2000" dirty="0"/>
              <a:t> </a:t>
            </a:r>
            <a:r>
              <a:rPr lang="et-EE" sz="2000" dirty="0" smtClean="0"/>
              <a:t>miinusega. Kui pindala suureneb 1 võrra, siis hind alaneb 26 võrra. Tegelikult maja suurus ei ole sõltumata muutuja. Ta on ju seotud magamistubade arvuga. Ja loogiline on, kui suures majas on palju magamistube. Mis siis annab meile teada, et meie mudel ei ole ideaalne. Ja meie saame seda natukene muuta. </a:t>
            </a:r>
          </a:p>
        </p:txBody>
      </p:sp>
    </p:spTree>
    <p:extLst>
      <p:ext uri="{BB962C8B-B14F-4D97-AF65-F5344CB8AC3E}">
        <p14:creationId xmlns:p14="http://schemas.microsoft.com/office/powerpoint/2010/main" val="4164423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107" y="642594"/>
            <a:ext cx="11514338" cy="1371600"/>
          </a:xfrm>
        </p:spPr>
        <p:txBody>
          <a:bodyPr>
            <a:normAutofit fontScale="90000"/>
          </a:bodyPr>
          <a:lstStyle/>
          <a:p>
            <a:r>
              <a:rPr lang="et-EE" dirty="0" smtClean="0"/>
              <a:t>Testi </a:t>
            </a:r>
            <a:r>
              <a:rPr lang="et-EE" dirty="0" smtClean="0"/>
              <a:t>küsimused. </a:t>
            </a:r>
            <a:r>
              <a:rPr lang="et-EE" b="1" dirty="0" smtClean="0"/>
              <a:t>Võib saada lisapunkte!</a:t>
            </a:r>
            <a:endParaRPr lang="et-EE" b="1" dirty="0"/>
          </a:p>
        </p:txBody>
      </p:sp>
      <p:sp>
        <p:nvSpPr>
          <p:cNvPr id="3" name="Content Placeholder 2"/>
          <p:cNvSpPr>
            <a:spLocks noGrp="1"/>
          </p:cNvSpPr>
          <p:nvPr>
            <p:ph idx="1"/>
          </p:nvPr>
        </p:nvSpPr>
        <p:spPr/>
        <p:txBody>
          <a:bodyPr>
            <a:normAutofit fontScale="92500" lnSpcReduction="10000"/>
          </a:bodyPr>
          <a:lstStyle/>
          <a:p>
            <a:pPr marL="0" lvl="0" indent="0">
              <a:buNone/>
            </a:pPr>
            <a:r>
              <a:rPr lang="et-EE" sz="2000" dirty="0"/>
              <a:t>Antud reeglibaas (sihipõhine järeldamine, reegleid ja eeldusi kasutatakse antud järjekorras, siht on S):</a:t>
            </a:r>
          </a:p>
          <a:p>
            <a:r>
              <a:rPr lang="et-EE" sz="2000" dirty="0"/>
              <a:t>R1. </a:t>
            </a:r>
            <a:r>
              <a:rPr lang="et-EE" sz="2000" dirty="0" err="1"/>
              <a:t>if</a:t>
            </a:r>
            <a:r>
              <a:rPr lang="et-EE" sz="2000" dirty="0"/>
              <a:t> U and T </a:t>
            </a:r>
            <a:r>
              <a:rPr lang="et-EE" sz="2000" dirty="0" err="1"/>
              <a:t>then</a:t>
            </a:r>
            <a:r>
              <a:rPr lang="et-EE" sz="2000" dirty="0"/>
              <a:t> Z</a:t>
            </a:r>
          </a:p>
          <a:p>
            <a:r>
              <a:rPr lang="et-EE" sz="2000" dirty="0"/>
              <a:t>R2. </a:t>
            </a:r>
            <a:r>
              <a:rPr lang="et-EE" sz="2000" dirty="0" err="1"/>
              <a:t>if</a:t>
            </a:r>
            <a:r>
              <a:rPr lang="et-EE" sz="2000" dirty="0"/>
              <a:t> Z and X and Y  </a:t>
            </a:r>
            <a:r>
              <a:rPr lang="et-EE" sz="2000" dirty="0" err="1"/>
              <a:t>then</a:t>
            </a:r>
            <a:r>
              <a:rPr lang="et-EE" sz="2000" dirty="0"/>
              <a:t> S</a:t>
            </a:r>
          </a:p>
          <a:p>
            <a:r>
              <a:rPr lang="et-EE" sz="2000" dirty="0"/>
              <a:t>R3. </a:t>
            </a:r>
            <a:r>
              <a:rPr lang="et-EE" sz="2000" dirty="0" err="1"/>
              <a:t>if</a:t>
            </a:r>
            <a:r>
              <a:rPr lang="et-EE" sz="2000" dirty="0"/>
              <a:t> Z and V </a:t>
            </a:r>
            <a:r>
              <a:rPr lang="et-EE" sz="2000" dirty="0" err="1"/>
              <a:t>then</a:t>
            </a:r>
            <a:r>
              <a:rPr lang="et-EE" sz="2000" dirty="0"/>
              <a:t> X</a:t>
            </a:r>
          </a:p>
          <a:p>
            <a:pPr marL="0" indent="0">
              <a:buNone/>
            </a:pPr>
            <a:r>
              <a:rPr lang="et-EE" sz="2000" dirty="0"/>
              <a:t> </a:t>
            </a:r>
          </a:p>
          <a:p>
            <a:pPr marL="0" indent="0">
              <a:buNone/>
            </a:pPr>
            <a:r>
              <a:rPr lang="et-EE" sz="2000" dirty="0"/>
              <a:t>Mida küsitakse esimesena?</a:t>
            </a:r>
          </a:p>
          <a:p>
            <a:pPr lvl="1"/>
            <a:r>
              <a:rPr lang="et-EE" sz="2000" dirty="0"/>
              <a:t>S</a:t>
            </a:r>
          </a:p>
          <a:p>
            <a:pPr lvl="1"/>
            <a:r>
              <a:rPr lang="et-EE" sz="2000" dirty="0"/>
              <a:t>T</a:t>
            </a:r>
          </a:p>
          <a:p>
            <a:pPr lvl="1"/>
            <a:r>
              <a:rPr lang="et-EE" sz="2000" dirty="0"/>
              <a:t>U</a:t>
            </a:r>
          </a:p>
          <a:p>
            <a:pPr lvl="1"/>
            <a:r>
              <a:rPr lang="et-EE" sz="2000" dirty="0"/>
              <a:t>Z</a:t>
            </a:r>
          </a:p>
          <a:p>
            <a:endParaRPr lang="et-EE" dirty="0"/>
          </a:p>
        </p:txBody>
      </p:sp>
    </p:spTree>
    <p:extLst>
      <p:ext uri="{BB962C8B-B14F-4D97-AF65-F5344CB8AC3E}">
        <p14:creationId xmlns:p14="http://schemas.microsoft.com/office/powerpoint/2010/main" val="3676804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t-EE" sz="2000" dirty="0"/>
              <a:t>Milline järgnevatest OR funktsioonidest </a:t>
            </a:r>
            <a:r>
              <a:rPr lang="et-EE" sz="2000" u="sng" dirty="0"/>
              <a:t>ei säilita</a:t>
            </a:r>
            <a:r>
              <a:rPr lang="et-EE" sz="2000" dirty="0"/>
              <a:t> argumentide vahemikku, kui p ja q omavad väärtusi vahemikust [0,1]?</a:t>
            </a:r>
          </a:p>
          <a:p>
            <a:pPr lvl="1"/>
            <a:r>
              <a:rPr lang="et-EE" sz="2000" dirty="0"/>
              <a:t>OR (</a:t>
            </a:r>
            <a:r>
              <a:rPr lang="et-EE" sz="2000" dirty="0" err="1"/>
              <a:t>p,q</a:t>
            </a:r>
            <a:r>
              <a:rPr lang="et-EE" sz="2000" dirty="0"/>
              <a:t>) = </a:t>
            </a:r>
            <a:r>
              <a:rPr lang="et-EE" sz="2000" dirty="0" err="1"/>
              <a:t>p+q</a:t>
            </a:r>
            <a:endParaRPr lang="et-EE" sz="2000" dirty="0"/>
          </a:p>
          <a:p>
            <a:pPr lvl="1"/>
            <a:r>
              <a:rPr lang="et-EE" sz="2000" dirty="0"/>
              <a:t>OR (</a:t>
            </a:r>
            <a:r>
              <a:rPr lang="et-EE" sz="2000" dirty="0" err="1"/>
              <a:t>p,q</a:t>
            </a:r>
            <a:r>
              <a:rPr lang="et-EE" sz="2000" dirty="0"/>
              <a:t>) = Min (</a:t>
            </a:r>
            <a:r>
              <a:rPr lang="et-EE" sz="2000" dirty="0" err="1"/>
              <a:t>p,q</a:t>
            </a:r>
            <a:r>
              <a:rPr lang="et-EE" sz="2000" dirty="0"/>
              <a:t>)</a:t>
            </a:r>
          </a:p>
          <a:p>
            <a:pPr lvl="1"/>
            <a:r>
              <a:rPr lang="et-EE" sz="2000" dirty="0"/>
              <a:t>OR (</a:t>
            </a:r>
            <a:r>
              <a:rPr lang="et-EE" sz="2000" dirty="0" err="1"/>
              <a:t>p,q</a:t>
            </a:r>
            <a:r>
              <a:rPr lang="et-EE" sz="2000" dirty="0"/>
              <a:t>) = </a:t>
            </a:r>
            <a:r>
              <a:rPr lang="et-EE" sz="2000" dirty="0" err="1"/>
              <a:t>p+q-p</a:t>
            </a:r>
            <a:r>
              <a:rPr lang="et-EE" sz="2000" dirty="0"/>
              <a:t>*q</a:t>
            </a:r>
          </a:p>
          <a:p>
            <a:pPr lvl="1"/>
            <a:r>
              <a:rPr lang="et-EE" sz="2000" dirty="0"/>
              <a:t>OR (</a:t>
            </a:r>
            <a:r>
              <a:rPr lang="et-EE" sz="2000" dirty="0" err="1"/>
              <a:t>p,q</a:t>
            </a:r>
            <a:r>
              <a:rPr lang="et-EE" sz="2000" dirty="0"/>
              <a:t>) = p*q</a:t>
            </a:r>
          </a:p>
          <a:p>
            <a:endParaRPr lang="et-EE" dirty="0"/>
          </a:p>
        </p:txBody>
      </p:sp>
      <p:sp>
        <p:nvSpPr>
          <p:cNvPr id="5" name="Title 1"/>
          <p:cNvSpPr txBox="1">
            <a:spLocks/>
          </p:cNvSpPr>
          <p:nvPr/>
        </p:nvSpPr>
        <p:spPr>
          <a:xfrm>
            <a:off x="1219200" y="794994"/>
            <a:ext cx="10058400" cy="1371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r>
              <a:rPr lang="et-EE" smtClean="0"/>
              <a:t>Testi küsimused</a:t>
            </a:r>
            <a:endParaRPr lang="et-EE"/>
          </a:p>
        </p:txBody>
      </p:sp>
    </p:spTree>
    <p:extLst>
      <p:ext uri="{BB962C8B-B14F-4D97-AF65-F5344CB8AC3E}">
        <p14:creationId xmlns:p14="http://schemas.microsoft.com/office/powerpoint/2010/main" val="3346495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t-EE" sz="2000" dirty="0"/>
              <a:t>Tekst "Kõik konnad hauguvad. Krooks on konn. Järelikult Krooks haugub" on:</a:t>
            </a:r>
          </a:p>
          <a:p>
            <a:pPr lvl="0"/>
            <a:r>
              <a:rPr lang="et-EE" sz="2000" dirty="0"/>
              <a:t>Korrektne tuletus  ja tõene</a:t>
            </a:r>
          </a:p>
          <a:p>
            <a:pPr lvl="0"/>
            <a:r>
              <a:rPr lang="et-EE" sz="2000" dirty="0"/>
              <a:t>Korrektne tuletus  ja väär</a:t>
            </a:r>
            <a:r>
              <a:rPr lang="en-US" sz="2000" dirty="0"/>
              <a:t> </a:t>
            </a:r>
            <a:endParaRPr lang="et-EE" sz="2000" dirty="0"/>
          </a:p>
          <a:p>
            <a:pPr lvl="0"/>
            <a:r>
              <a:rPr lang="et-EE" sz="2000" dirty="0"/>
              <a:t>Ebakorrektne tuletus  ja tõene</a:t>
            </a:r>
            <a:r>
              <a:rPr lang="en-US" sz="2000" dirty="0"/>
              <a:t> </a:t>
            </a:r>
            <a:endParaRPr lang="et-EE" sz="2000" dirty="0"/>
          </a:p>
          <a:p>
            <a:pPr lvl="0"/>
            <a:r>
              <a:rPr lang="et-EE" sz="2000" dirty="0"/>
              <a:t>Ebakorrektne tuletus  ja väär </a:t>
            </a:r>
          </a:p>
          <a:p>
            <a:endParaRPr lang="et-EE" dirty="0"/>
          </a:p>
        </p:txBody>
      </p:sp>
      <p:sp>
        <p:nvSpPr>
          <p:cNvPr id="5" name="Title 1"/>
          <p:cNvSpPr>
            <a:spLocks noGrp="1"/>
          </p:cNvSpPr>
          <p:nvPr>
            <p:ph type="title"/>
          </p:nvPr>
        </p:nvSpPr>
        <p:spPr>
          <a:xfrm>
            <a:off x="1066800" y="642594"/>
            <a:ext cx="10058400" cy="1371600"/>
          </a:xfrm>
        </p:spPr>
        <p:txBody>
          <a:bodyPr/>
          <a:lstStyle/>
          <a:p>
            <a:r>
              <a:rPr lang="et-EE" dirty="0" smtClean="0"/>
              <a:t>Testi küsimused</a:t>
            </a:r>
            <a:endParaRPr lang="et-EE" dirty="0"/>
          </a:p>
        </p:txBody>
      </p:sp>
    </p:spTree>
    <p:extLst>
      <p:ext uri="{BB962C8B-B14F-4D97-AF65-F5344CB8AC3E}">
        <p14:creationId xmlns:p14="http://schemas.microsoft.com/office/powerpoint/2010/main" val="304556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Testi küsimused</a:t>
            </a:r>
            <a:endParaRPr lang="et-EE" dirty="0"/>
          </a:p>
        </p:txBody>
      </p:sp>
      <p:sp>
        <p:nvSpPr>
          <p:cNvPr id="3" name="Content Placeholder 2"/>
          <p:cNvSpPr>
            <a:spLocks noGrp="1"/>
          </p:cNvSpPr>
          <p:nvPr>
            <p:ph idx="1"/>
          </p:nvPr>
        </p:nvSpPr>
        <p:spPr/>
        <p:txBody>
          <a:bodyPr/>
          <a:lstStyle/>
          <a:p>
            <a:pPr marL="0" lvl="0" indent="0">
              <a:buNone/>
            </a:pPr>
            <a:r>
              <a:rPr lang="et-EE" sz="2000" dirty="0"/>
              <a:t>Milline järgnevatest väidetest </a:t>
            </a:r>
            <a:r>
              <a:rPr lang="et-EE" sz="2000" u="sng" dirty="0"/>
              <a:t>ei vasta tõele</a:t>
            </a:r>
            <a:r>
              <a:rPr lang="et-EE" sz="2000" dirty="0"/>
              <a:t>? </a:t>
            </a:r>
            <a:r>
              <a:rPr lang="et-EE" sz="2000" dirty="0" err="1"/>
              <a:t>Rete</a:t>
            </a:r>
            <a:r>
              <a:rPr lang="et-EE" sz="2000" dirty="0"/>
              <a:t> algoritm:</a:t>
            </a:r>
          </a:p>
          <a:p>
            <a:pPr lvl="1"/>
            <a:r>
              <a:rPr lang="et-EE" sz="2000" dirty="0"/>
              <a:t>muudab andmepõhise järeldamise kiiremaks</a:t>
            </a:r>
          </a:p>
          <a:p>
            <a:pPr lvl="1"/>
            <a:r>
              <a:rPr lang="et-EE" sz="2000" dirty="0"/>
              <a:t>kasutab vähem mälu kui muud reeglibaasi esitused</a:t>
            </a:r>
          </a:p>
          <a:p>
            <a:pPr lvl="1"/>
            <a:r>
              <a:rPr lang="et-EE" sz="2000" dirty="0"/>
              <a:t>loob reeglite põhjal graafi, millel toimub järeldamine</a:t>
            </a:r>
          </a:p>
          <a:p>
            <a:pPr lvl="1"/>
            <a:r>
              <a:rPr lang="et-EE" sz="2000" dirty="0"/>
              <a:t>on kasutuses mitmetes ärireeglisüsteemides</a:t>
            </a:r>
          </a:p>
          <a:p>
            <a:endParaRPr lang="et-EE" dirty="0"/>
          </a:p>
        </p:txBody>
      </p:sp>
    </p:spTree>
    <p:extLst>
      <p:ext uri="{BB962C8B-B14F-4D97-AF65-F5344CB8AC3E}">
        <p14:creationId xmlns:p14="http://schemas.microsoft.com/office/powerpoint/2010/main" val="3607397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t-EE" sz="2000" dirty="0"/>
              <a:t>Närvivõrke tuleb eelistada reeglisüsteemidele, kui:</a:t>
            </a:r>
          </a:p>
          <a:p>
            <a:pPr lvl="1"/>
            <a:r>
              <a:rPr lang="et-EE" sz="2000" dirty="0"/>
              <a:t>Probleemilahenduse reeglid on stabiilsed ja kasutaja peab aru saama lahenduse loogikast</a:t>
            </a:r>
          </a:p>
          <a:p>
            <a:pPr lvl="1"/>
            <a:r>
              <a:rPr lang="et-EE" sz="2000" dirty="0"/>
              <a:t>Probleemilahenduse reeglid on stabiilsed ja kasutaja ei pea aru saama lahenduse loogikast</a:t>
            </a:r>
          </a:p>
          <a:p>
            <a:pPr lvl="1"/>
            <a:r>
              <a:rPr lang="et-EE" sz="2000" dirty="0"/>
              <a:t>Probleemilahenduse reeglid muutuvad ja kasutaja peab aru saama lahenduse loogikast</a:t>
            </a:r>
          </a:p>
          <a:p>
            <a:pPr lvl="1"/>
            <a:r>
              <a:rPr lang="et-EE" sz="2000" dirty="0"/>
              <a:t>Probleemilahenduse reeglid muutuvad ja kasutaja ei pea aru saama lahenduse </a:t>
            </a:r>
            <a:r>
              <a:rPr lang="et-EE" sz="2000" dirty="0" smtClean="0"/>
              <a:t>loogikast</a:t>
            </a:r>
            <a:endParaRPr lang="et-EE" sz="2000" dirty="0"/>
          </a:p>
        </p:txBody>
      </p:sp>
      <p:sp>
        <p:nvSpPr>
          <p:cNvPr id="5" name="Title 1"/>
          <p:cNvSpPr>
            <a:spLocks noGrp="1"/>
          </p:cNvSpPr>
          <p:nvPr>
            <p:ph type="title"/>
          </p:nvPr>
        </p:nvSpPr>
        <p:spPr>
          <a:xfrm>
            <a:off x="1066800" y="642594"/>
            <a:ext cx="10058400" cy="1371600"/>
          </a:xfrm>
        </p:spPr>
        <p:txBody>
          <a:bodyPr/>
          <a:lstStyle/>
          <a:p>
            <a:r>
              <a:rPr lang="et-EE" dirty="0" smtClean="0"/>
              <a:t>Testi küsimused</a:t>
            </a:r>
            <a:endParaRPr lang="et-EE" dirty="0"/>
          </a:p>
        </p:txBody>
      </p:sp>
    </p:spTree>
    <p:extLst>
      <p:ext uri="{BB962C8B-B14F-4D97-AF65-F5344CB8AC3E}">
        <p14:creationId xmlns:p14="http://schemas.microsoft.com/office/powerpoint/2010/main" val="3933881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Testid kirjutame	</a:t>
            </a:r>
            <a:endParaRPr lang="et-EE" dirty="0"/>
          </a:p>
        </p:txBody>
      </p:sp>
      <p:sp>
        <p:nvSpPr>
          <p:cNvPr id="3" name="Content Placeholder 2"/>
          <p:cNvSpPr>
            <a:spLocks noGrp="1"/>
          </p:cNvSpPr>
          <p:nvPr>
            <p:ph idx="1"/>
          </p:nvPr>
        </p:nvSpPr>
        <p:spPr/>
        <p:txBody>
          <a:bodyPr/>
          <a:lstStyle/>
          <a:p>
            <a:pPr marL="0" indent="0">
              <a:buNone/>
            </a:pPr>
            <a:r>
              <a:rPr lang="et-EE" sz="3600" b="1" dirty="0" smtClean="0"/>
              <a:t>14 ja 15 nädal:</a:t>
            </a:r>
          </a:p>
          <a:p>
            <a:pPr lvl="1"/>
            <a:r>
              <a:rPr lang="et-EE" sz="3600" b="1" dirty="0" smtClean="0"/>
              <a:t>08.05.2014</a:t>
            </a:r>
          </a:p>
          <a:p>
            <a:pPr lvl="1"/>
            <a:r>
              <a:rPr lang="et-EE" sz="3600" b="1" dirty="0" smtClean="0"/>
              <a:t>15.05.2014</a:t>
            </a:r>
          </a:p>
          <a:p>
            <a:endParaRPr lang="et-EE" dirty="0"/>
          </a:p>
        </p:txBody>
      </p:sp>
    </p:spTree>
    <p:extLst>
      <p:ext uri="{BB962C8B-B14F-4D97-AF65-F5344CB8AC3E}">
        <p14:creationId xmlns:p14="http://schemas.microsoft.com/office/powerpoint/2010/main" val="3499271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Näide projektist: Kinnisvara soov</a:t>
            </a:r>
            <a:endParaRPr lang="et-EE" dirty="0"/>
          </a:p>
        </p:txBody>
      </p:sp>
      <p:sp>
        <p:nvSpPr>
          <p:cNvPr id="3" name="Content Placeholder 2"/>
          <p:cNvSpPr>
            <a:spLocks noGrp="1"/>
          </p:cNvSpPr>
          <p:nvPr>
            <p:ph idx="1"/>
          </p:nvPr>
        </p:nvSpPr>
        <p:spPr/>
        <p:txBody>
          <a:bodyPr/>
          <a:lstStyle/>
          <a:p>
            <a:r>
              <a:rPr lang="et-EE" sz="2000" b="1" dirty="0" smtClean="0"/>
              <a:t>Sisendmõisted: </a:t>
            </a:r>
          </a:p>
          <a:p>
            <a:r>
              <a:rPr lang="et-EE" sz="2000" u="sng" dirty="0"/>
              <a:t>Kaugus </a:t>
            </a:r>
            <a:r>
              <a:rPr lang="et-EE" sz="2000" u="sng" dirty="0" smtClean="0"/>
              <a:t>naabritest </a:t>
            </a:r>
            <a:r>
              <a:rPr lang="et-EE" sz="2000" dirty="0" smtClean="0"/>
              <a:t>– Määrab krundi </a:t>
            </a:r>
            <a:r>
              <a:rPr lang="et-EE" sz="2000" dirty="0"/>
              <a:t>suuruse ning kas kinnisvaraobjekt </a:t>
            </a:r>
            <a:r>
              <a:rPr lang="et-EE" sz="2000" dirty="0" smtClean="0"/>
              <a:t>asub hajasustatud </a:t>
            </a:r>
            <a:r>
              <a:rPr lang="et-EE" sz="2000" dirty="0"/>
              <a:t>või tiheasustatud piirkonnas. 	</a:t>
            </a:r>
          </a:p>
          <a:p>
            <a:r>
              <a:rPr lang="et-EE" sz="2000" u="sng" dirty="0"/>
              <a:t>Sissetulek</a:t>
            </a:r>
            <a:r>
              <a:rPr lang="et-EE" sz="2000" dirty="0"/>
              <a:t> </a:t>
            </a:r>
            <a:r>
              <a:rPr lang="et-EE" sz="2000" dirty="0" smtClean="0"/>
              <a:t>– Kliendi sissetulek </a:t>
            </a:r>
            <a:r>
              <a:rPr lang="et-EE" sz="2000" dirty="0"/>
              <a:t>määrab kinnisvaraobjekti maksumuse ning kui palju saab klient panustada remontimisele ning halduskuludele. 	</a:t>
            </a:r>
          </a:p>
          <a:p>
            <a:r>
              <a:rPr lang="et-EE" sz="2000" u="sng" dirty="0"/>
              <a:t>Remondioskus</a:t>
            </a:r>
            <a:r>
              <a:rPr lang="et-EE" sz="2000" dirty="0"/>
              <a:t> </a:t>
            </a:r>
            <a:r>
              <a:rPr lang="et-EE" sz="2000" dirty="0" smtClean="0"/>
              <a:t>– Kui klient </a:t>
            </a:r>
            <a:r>
              <a:rPr lang="et-EE" sz="2000" dirty="0"/>
              <a:t>pole huvitatud ise remontimisest ning tal vastavad oskused puuduvad, siis pakutavate objektide hulgas ei tohiks olla kapitaalremonti vajavaid objekte. 	</a:t>
            </a:r>
          </a:p>
          <a:p>
            <a:r>
              <a:rPr lang="et-EE" sz="2000" u="sng" dirty="0" smtClean="0"/>
              <a:t>Perekonnaseis</a:t>
            </a:r>
            <a:r>
              <a:rPr lang="et-EE" sz="2000" dirty="0" smtClean="0"/>
              <a:t> – Üksinda elavatel </a:t>
            </a:r>
            <a:r>
              <a:rPr lang="et-EE" sz="2000" dirty="0"/>
              <a:t>inimestel on vaja väiksemat eluaset ning sageli eelistavad nad ka väiksemat aeda, et jõuaks seda üksinda hooldada. 	</a:t>
            </a:r>
          </a:p>
          <a:p>
            <a:endParaRPr lang="et-EE" dirty="0"/>
          </a:p>
        </p:txBody>
      </p:sp>
    </p:spTree>
    <p:extLst>
      <p:ext uri="{BB962C8B-B14F-4D97-AF65-F5344CB8AC3E}">
        <p14:creationId xmlns:p14="http://schemas.microsoft.com/office/powerpoint/2010/main" val="781916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Savon</Template>
  <TotalTime>244</TotalTime>
  <Words>802</Words>
  <Application>Microsoft Office PowerPoint</Application>
  <PresentationFormat>Custom</PresentationFormat>
  <Paragraphs>133</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Savon</vt:lpstr>
      <vt:lpstr>WEKA</vt:lpstr>
      <vt:lpstr>Plaan</vt:lpstr>
      <vt:lpstr>Testi küsimused. Võib saada lisapunkte!</vt:lpstr>
      <vt:lpstr>PowerPoint Presentation</vt:lpstr>
      <vt:lpstr>Testi küsimused</vt:lpstr>
      <vt:lpstr>Testi küsimused</vt:lpstr>
      <vt:lpstr>Testi küsimused</vt:lpstr>
      <vt:lpstr>Testid kirjutame </vt:lpstr>
      <vt:lpstr>Näide projektist: Kinnisvara soov</vt:lpstr>
      <vt:lpstr>Näide</vt:lpstr>
      <vt:lpstr>Näide: Seosed</vt:lpstr>
      <vt:lpstr>Reeglid</vt:lpstr>
      <vt:lpstr>PowerPoint Presentation</vt:lpstr>
      <vt:lpstr>PowerPoint Presentation</vt:lpstr>
      <vt:lpstr>PowerPoint Presentation</vt:lpstr>
      <vt:lpstr>Regressiooni analüüs</vt:lpstr>
      <vt:lpstr>Näide. Vaatame tabeli</vt:lpstr>
      <vt:lpstr>Failiga WEKA’sse</vt:lpstr>
      <vt:lpstr>Soovitan tuletada meelde</vt:lpstr>
      <vt:lpstr>Tulemuste analüüs</vt:lpstr>
      <vt:lpstr>Tulemuste analüüs</vt:lpstr>
      <vt:lpstr>Mida näeme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Jekaterina Ivask</dc:creator>
  <cp:lastModifiedBy>Jekaterina Ivask</cp:lastModifiedBy>
  <cp:revision>82</cp:revision>
  <dcterms:created xsi:type="dcterms:W3CDTF">2014-04-23T18:23:01Z</dcterms:created>
  <dcterms:modified xsi:type="dcterms:W3CDTF">2014-04-24T14:10:07Z</dcterms:modified>
</cp:coreProperties>
</file>