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3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Kordamine winn32 ja </a:t>
            </a:r>
            <a:r>
              <a:rPr lang="et-EE" dirty="0" err="1" smtClean="0"/>
              <a:t>weka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10. Harjutus</a:t>
            </a:r>
          </a:p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8386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887" y="526719"/>
            <a:ext cx="9581882" cy="578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3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Veel lihtsam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Õpetatav süsteem</a:t>
            </a:r>
          </a:p>
          <a:p>
            <a:r>
              <a:rPr lang="et-EE" sz="2800" dirty="0" smtClean="0"/>
              <a:t>Töötab vastavalt esitatud algoritmile, valemitele ja saadud kogemusele</a:t>
            </a:r>
          </a:p>
          <a:p>
            <a:r>
              <a:rPr lang="et-EE" sz="2800" dirty="0" smtClean="0"/>
              <a:t>Nagu väike laps, kes paneb </a:t>
            </a:r>
            <a:r>
              <a:rPr lang="et-EE" sz="2800" dirty="0" err="1" smtClean="0"/>
              <a:t>puzle</a:t>
            </a:r>
            <a:r>
              <a:rPr lang="et-EE" sz="2800" dirty="0" smtClean="0"/>
              <a:t> kokku ja iga järgmine kord teeb vähem vigu</a:t>
            </a:r>
          </a:p>
          <a:p>
            <a:r>
              <a:rPr lang="et-EE" sz="2800" dirty="0" smtClean="0"/>
              <a:t>Kast, mis koosneb palju sisenditest ja ühest väljundist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9256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 jaoks?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dirty="0" smtClean="0"/>
              <a:t>Programmid, mis tuvastab tähte, pilte</a:t>
            </a:r>
          </a:p>
          <a:p>
            <a:r>
              <a:rPr lang="et-EE" sz="2800" dirty="0" smtClean="0"/>
              <a:t>Ennustused: müük, kliendi käitumine, riskid, kasutatud energia</a:t>
            </a:r>
          </a:p>
          <a:p>
            <a:r>
              <a:rPr lang="et-EE" sz="2800" dirty="0" smtClean="0"/>
              <a:t>Toote kvaliteedi mõõtmine</a:t>
            </a:r>
          </a:p>
          <a:p>
            <a:r>
              <a:rPr lang="et-EE" sz="2800" dirty="0" smtClean="0"/>
              <a:t>Juhtimine ja planeerimine</a:t>
            </a:r>
          </a:p>
          <a:p>
            <a:r>
              <a:rPr lang="et-EE" sz="2800" dirty="0" smtClean="0"/>
              <a:t>Tööde analüüs</a:t>
            </a:r>
          </a:p>
          <a:p>
            <a:r>
              <a:rPr lang="et-EE" sz="2800" dirty="0" smtClean="0"/>
              <a:t>Projekteerimine</a:t>
            </a:r>
          </a:p>
          <a:p>
            <a:r>
              <a:rPr lang="et-EE" sz="2800" dirty="0" smtClean="0"/>
              <a:t>Võrkude õpetamine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7117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Õpetamine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 smtClean="0"/>
              <a:t>Idee on selles, et saavutada tasakaalu järgmise võimete vahel: </a:t>
            </a:r>
          </a:p>
          <a:p>
            <a:pPr marL="514350" indent="-514350">
              <a:buAutoNum type="arabicPeriod"/>
            </a:pPr>
            <a:r>
              <a:rPr lang="et-EE" sz="2800" dirty="0" smtClean="0"/>
              <a:t>võrgu võime anda õige reageerimist sisestatud andmetele, mida on kasutatud õpetamise ajal</a:t>
            </a:r>
          </a:p>
          <a:p>
            <a:pPr marL="514350" indent="-514350">
              <a:buAutoNum type="arabicPeriod"/>
            </a:pPr>
            <a:r>
              <a:rPr lang="et-EE" sz="2800" dirty="0" smtClean="0"/>
              <a:t>võime anda õiged tulemusi sisestatud andmetele, mis on sarnased, mitte samasugused, mis on kasutatud õpetamise ajal</a:t>
            </a:r>
          </a:p>
        </p:txBody>
      </p:sp>
    </p:spTree>
    <p:extLst>
      <p:ext uri="{BB962C8B-B14F-4D97-AF65-F5344CB8AC3E}">
        <p14:creationId xmlns:p14="http://schemas.microsoft.com/office/powerpoint/2010/main" val="40494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Õpetamine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2800" dirty="0"/>
              <a:t>Üldine õppimise põhimõte närvivõrkudes on, et </a:t>
            </a:r>
            <a:r>
              <a:rPr lang="et-EE" sz="2800" b="1" dirty="0"/>
              <a:t>lisaks </a:t>
            </a:r>
            <a:r>
              <a:rPr lang="et-EE" sz="2800" b="1" dirty="0" smtClean="0"/>
              <a:t>väljundi </a:t>
            </a:r>
            <a:r>
              <a:rPr lang="et-EE" sz="2800" b="1" dirty="0"/>
              <a:t>arvutamisele </a:t>
            </a:r>
            <a:r>
              <a:rPr lang="et-EE" sz="2800" b="1" dirty="0" smtClean="0"/>
              <a:t>modifitseeritakse </a:t>
            </a:r>
            <a:r>
              <a:rPr lang="et-EE" sz="2800" b="1" dirty="0"/>
              <a:t>närvivõrku </a:t>
            </a:r>
            <a:r>
              <a:rPr lang="et-EE" sz="2800" b="1" dirty="0" smtClean="0"/>
              <a:t>ennast </a:t>
            </a:r>
            <a:r>
              <a:rPr lang="et-EE" sz="2800" dirty="0"/>
              <a:t>- tavaliselt seoste kaale</a:t>
            </a:r>
            <a:r>
              <a:rPr lang="et-EE" sz="2800" dirty="0" smtClean="0"/>
              <a:t>, harvemini </a:t>
            </a:r>
            <a:r>
              <a:rPr lang="et-EE" sz="2800" dirty="0"/>
              <a:t>lävifunktsiooni l</a:t>
            </a:r>
            <a:r>
              <a:rPr lang="et-EE" sz="2800" dirty="0" smtClean="0"/>
              <a:t>äviväärtust/tüüpi </a:t>
            </a:r>
            <a:r>
              <a:rPr lang="et-EE" sz="2800" dirty="0"/>
              <a:t>või närvivõrgu struktuuri. </a:t>
            </a: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Kasutatakse erinevaid </a:t>
            </a:r>
            <a:r>
              <a:rPr lang="et-EE" sz="2800" dirty="0"/>
              <a:t>närvivõrgu </a:t>
            </a:r>
            <a:r>
              <a:rPr lang="et-EE" sz="2800" dirty="0" smtClean="0"/>
              <a:t>õppimistüüpe</a:t>
            </a:r>
            <a:r>
              <a:rPr lang="et-EE" sz="2800" dirty="0"/>
              <a:t>.</a:t>
            </a:r>
          </a:p>
          <a:p>
            <a:endParaRPr lang="et-EE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7930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Masinõppe algoritm ID3 loob etteantud otsustustabeli põhjal optimaalse (</a:t>
            </a:r>
            <a:r>
              <a:rPr lang="et-EE" sz="2800" dirty="0" smtClean="0"/>
              <a:t>minimaalse tippude </a:t>
            </a:r>
            <a:r>
              <a:rPr lang="et-EE" sz="2800" dirty="0"/>
              <a:t>arvuga) </a:t>
            </a:r>
            <a:r>
              <a:rPr lang="et-EE" sz="2800" dirty="0" smtClean="0"/>
              <a:t>otsustuspuu.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52472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ID3 töötab nii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sz="3200" dirty="0" smtClean="0"/>
              <a:t>Kui kõik näited on positiivsed, siis tagasta „+“</a:t>
            </a:r>
          </a:p>
          <a:p>
            <a:r>
              <a:rPr lang="et-EE" sz="3200" dirty="0" smtClean="0"/>
              <a:t>Kui kõik näited on negatiivsed, siis tagasta „-“</a:t>
            </a:r>
          </a:p>
          <a:p>
            <a:r>
              <a:rPr lang="et-EE" sz="3200" dirty="0" smtClean="0"/>
              <a:t>Kui tunnuse kogum on tühi, siis tagasta seda, mis on teistes enamlevinud</a:t>
            </a:r>
          </a:p>
          <a:p>
            <a:r>
              <a:rPr lang="et-EE" sz="3200" dirty="0" smtClean="0"/>
              <a:t>Või siis:</a:t>
            </a:r>
          </a:p>
          <a:p>
            <a:pPr lvl="1"/>
            <a:r>
              <a:rPr lang="et-EE" sz="2900" dirty="0" smtClean="0"/>
              <a:t>A – on tähis, mis kõige parem klassifitseerib näited (Informatsiooni maksimaalse kasumiga)</a:t>
            </a:r>
          </a:p>
          <a:p>
            <a:pPr lvl="1"/>
            <a:r>
              <a:rPr lang="et-EE" sz="2900" dirty="0" smtClean="0"/>
              <a:t>Loo puu lahendusega; juure tähiseks on A.</a:t>
            </a:r>
          </a:p>
          <a:p>
            <a:pPr lvl="1"/>
            <a:r>
              <a:rPr lang="et-EE" sz="2900" dirty="0" smtClean="0"/>
              <a:t>Iga võimaliku väärtuse </a:t>
            </a:r>
            <a:r>
              <a:rPr lang="et-EE" sz="2900" dirty="0" err="1" smtClean="0"/>
              <a:t>A(Vi</a:t>
            </a:r>
            <a:r>
              <a:rPr lang="et-EE" sz="2900" dirty="0" smtClean="0"/>
              <a:t>):</a:t>
            </a:r>
          </a:p>
          <a:p>
            <a:pPr lvl="2"/>
            <a:r>
              <a:rPr lang="et-EE" sz="2400" dirty="0" smtClean="0"/>
              <a:t>Lisa puule uus haru väärtusega A = </a:t>
            </a:r>
            <a:r>
              <a:rPr lang="et-EE" sz="2400" dirty="0" err="1" smtClean="0"/>
              <a:t>Vi</a:t>
            </a:r>
            <a:endParaRPr lang="et-EE" sz="2400" dirty="0" smtClean="0"/>
          </a:p>
          <a:p>
            <a:pPr lvl="2"/>
            <a:r>
              <a:rPr lang="et-EE" sz="2400" dirty="0" smtClean="0"/>
              <a:t>Vali alamhulk </a:t>
            </a:r>
            <a:r>
              <a:rPr lang="et-EE" sz="2400" i="1" dirty="0" err="1" smtClean="0"/>
              <a:t>EXAMPLES(Vi</a:t>
            </a:r>
            <a:r>
              <a:rPr lang="et-EE" sz="2400" dirty="0" smtClean="0"/>
              <a:t>)</a:t>
            </a:r>
            <a:r>
              <a:rPr lang="et-EE" sz="2400" dirty="0"/>
              <a:t> </a:t>
            </a:r>
            <a:r>
              <a:rPr lang="et-EE" sz="2400" dirty="0" smtClean="0"/>
              <a:t>näiteid, kus </a:t>
            </a:r>
            <a:r>
              <a:rPr lang="et-EE" sz="2400" dirty="0"/>
              <a:t>A = </a:t>
            </a:r>
            <a:r>
              <a:rPr lang="et-EE" sz="2400" dirty="0" err="1" smtClean="0"/>
              <a:t>Vi</a:t>
            </a:r>
            <a:endParaRPr lang="et-EE" sz="2400" dirty="0" smtClean="0"/>
          </a:p>
          <a:p>
            <a:pPr lvl="2"/>
            <a:r>
              <a:rPr lang="et-EE" sz="2400" dirty="0" smtClean="0"/>
              <a:t>Kui alamhulk on tühi, siis selle haru alla lisa seda, mis on teistes </a:t>
            </a:r>
            <a:r>
              <a:rPr lang="et-EE" sz="2400" dirty="0" err="1" smtClean="0"/>
              <a:t>näitedes</a:t>
            </a:r>
            <a:r>
              <a:rPr lang="et-EE" sz="2400" dirty="0" smtClean="0"/>
              <a:t> enamlevinud</a:t>
            </a:r>
          </a:p>
          <a:p>
            <a:pPr lvl="2"/>
            <a:r>
              <a:rPr lang="et-EE" sz="2400" dirty="0" smtClean="0"/>
              <a:t>Vastasel juhul selle haru alla lisa alampuu, mis kutsub rekursiivselt välja ID3 (</a:t>
            </a:r>
            <a:r>
              <a:rPr lang="et-EE" sz="2400" i="1" dirty="0" err="1"/>
              <a:t>EXAMPLES(Vi</a:t>
            </a:r>
            <a:r>
              <a:rPr lang="et-EE" sz="2400" dirty="0" smtClean="0"/>
              <a:t>))</a:t>
            </a:r>
            <a:endParaRPr lang="et-EE" sz="2400" dirty="0"/>
          </a:p>
          <a:p>
            <a:pPr marL="457200" lvl="2">
              <a:spcBef>
                <a:spcPts val="900"/>
              </a:spcBef>
            </a:pPr>
            <a:r>
              <a:rPr lang="et-EE" sz="2900" dirty="0" smtClean="0"/>
              <a:t>Tagasta juur</a:t>
            </a:r>
            <a:endParaRPr lang="et-EE" sz="2900" dirty="0"/>
          </a:p>
        </p:txBody>
      </p:sp>
    </p:spTree>
    <p:extLst>
      <p:ext uri="{BB962C8B-B14F-4D97-AF65-F5344CB8AC3E}">
        <p14:creationId xmlns:p14="http://schemas.microsoft.com/office/powerpoint/2010/main" val="40628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C4.5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ID3 üldistus on algoritm C4.5, mis (1) lubab väärtustamata atribuute - puu </a:t>
            </a:r>
            <a:r>
              <a:rPr lang="et-EE" sz="2800" dirty="0" smtClean="0"/>
              <a:t>ehitamisel vaadatakse </a:t>
            </a:r>
            <a:r>
              <a:rPr lang="et-EE" sz="2800" dirty="0"/>
              <a:t>vaid neid objekte, kus atribuudil on väärtus; (2) lubab numbrilisi atribuute </a:t>
            </a:r>
            <a:r>
              <a:rPr lang="et-EE" sz="2800" dirty="0" smtClean="0"/>
              <a:t>- atribuudi </a:t>
            </a:r>
            <a:r>
              <a:rPr lang="et-EE" sz="2800" dirty="0"/>
              <a:t>väärtused jagatakse kahte või rohkemasse ossa nii, et määramatus </a:t>
            </a:r>
            <a:r>
              <a:rPr lang="et-EE" sz="2800" dirty="0" smtClean="0"/>
              <a:t>oleks minimaalne </a:t>
            </a:r>
            <a:r>
              <a:rPr lang="et-EE" sz="2800" dirty="0"/>
              <a:t>(võib kaasa tuua mahukad arvutused selleks, et leida parimat klassijaotust</a:t>
            </a:r>
            <a:r>
              <a:rPr lang="et-EE" sz="2800" dirty="0" smtClean="0"/>
              <a:t>).</a:t>
            </a:r>
          </a:p>
          <a:p>
            <a:r>
              <a:rPr lang="et-EE" sz="2800" dirty="0" err="1" smtClean="0"/>
              <a:t>Weka</a:t>
            </a:r>
            <a:r>
              <a:rPr lang="et-EE" sz="2800" dirty="0" smtClean="0"/>
              <a:t> realisatsioon on </a:t>
            </a:r>
            <a:r>
              <a:rPr lang="et-EE" sz="2800" dirty="0"/>
              <a:t>C4.5-st.</a:t>
            </a:r>
          </a:p>
        </p:txBody>
      </p:sp>
    </p:spTree>
    <p:extLst>
      <p:ext uri="{BB962C8B-B14F-4D97-AF65-F5344CB8AC3E}">
        <p14:creationId xmlns:p14="http://schemas.microsoft.com/office/powerpoint/2010/main" val="246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Järgmine kord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Test?</a:t>
            </a:r>
          </a:p>
          <a:p>
            <a:r>
              <a:rPr lang="et-EE" sz="2800" dirty="0" smtClean="0"/>
              <a:t>ID3 algoritmi näide vaatame läbi</a:t>
            </a:r>
          </a:p>
          <a:p>
            <a:r>
              <a:rPr lang="et-EE" sz="2800" dirty="0" err="1" smtClean="0"/>
              <a:t>WEKA’s</a:t>
            </a:r>
            <a:r>
              <a:rPr lang="et-EE" sz="2800" dirty="0" smtClean="0"/>
              <a:t> 3 näidet vaatame </a:t>
            </a:r>
            <a:r>
              <a:rPr lang="et-EE" sz="2800" dirty="0" smtClean="0"/>
              <a:t>lähemalt</a:t>
            </a:r>
          </a:p>
          <a:p>
            <a:r>
              <a:rPr lang="et-EE" sz="2800" dirty="0" smtClean="0"/>
              <a:t>Loogika blokid head</a:t>
            </a:r>
          </a:p>
          <a:p>
            <a:r>
              <a:rPr lang="et-EE" sz="2800" dirty="0" smtClean="0"/>
              <a:t>Kuidas väljundkeel </a:t>
            </a:r>
            <a:r>
              <a:rPr lang="et-EE" sz="2800" smtClean="0"/>
              <a:t>Loogika blokkidesse </a:t>
            </a:r>
            <a:r>
              <a:rPr lang="et-EE" sz="2800" dirty="0" smtClean="0"/>
              <a:t>panna ja kasutada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56949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Projekti lisada ainult </a:t>
            </a:r>
            <a:r>
              <a:rPr lang="et-EE" sz="2800" dirty="0" err="1" smtClean="0"/>
              <a:t>Logic</a:t>
            </a:r>
            <a:r>
              <a:rPr lang="et-EE" sz="2800" dirty="0" smtClean="0"/>
              <a:t> </a:t>
            </a:r>
            <a:r>
              <a:rPr lang="et-EE" sz="2800" dirty="0" err="1" smtClean="0"/>
              <a:t>block</a:t>
            </a:r>
            <a:endParaRPr lang="et-EE" sz="2800" dirty="0"/>
          </a:p>
          <a:p>
            <a:r>
              <a:rPr lang="et-EE" sz="2800" dirty="0" smtClean="0"/>
              <a:t>Programmi faili pole vaja</a:t>
            </a:r>
          </a:p>
          <a:p>
            <a:r>
              <a:rPr lang="et-EE" sz="2800" dirty="0" smtClean="0"/>
              <a:t>Teile otsustada, kas tahate pilte teha oma programmist</a:t>
            </a:r>
          </a:p>
          <a:p>
            <a:r>
              <a:rPr lang="et-EE" sz="2800" dirty="0" smtClean="0"/>
              <a:t>Pange vajalikud andmed projekti sisse, mitte Lisade alla, projekti lõpus. Siis on mugavam lugeda ja hinnata.</a:t>
            </a:r>
          </a:p>
        </p:txBody>
      </p:sp>
    </p:spTree>
    <p:extLst>
      <p:ext uri="{BB962C8B-B14F-4D97-AF65-F5344CB8AC3E}">
        <p14:creationId xmlns:p14="http://schemas.microsoft.com/office/powerpoint/2010/main" val="425490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 smtClean="0"/>
              <a:t>Sisendkeele</a:t>
            </a:r>
            <a:r>
              <a:rPr lang="et-EE" sz="2800" dirty="0" smtClean="0"/>
              <a:t> </a:t>
            </a:r>
            <a:r>
              <a:rPr lang="et-EE" sz="2800" dirty="0"/>
              <a:t>mõisteteks võivad olla </a:t>
            </a:r>
            <a:r>
              <a:rPr lang="et-EE" sz="2800" b="1" dirty="0"/>
              <a:t>külmkapi ostu </a:t>
            </a:r>
            <a:r>
              <a:rPr lang="et-EE" sz="2800" b="1" dirty="0" smtClean="0"/>
              <a:t>soov</a:t>
            </a:r>
            <a:r>
              <a:rPr lang="et-EE" sz="2800" dirty="0"/>
              <a:t>, </a:t>
            </a:r>
            <a:r>
              <a:rPr lang="et-EE" sz="2800" b="1" dirty="0"/>
              <a:t>inimeste arv perekonnas</a:t>
            </a:r>
            <a:r>
              <a:rPr lang="et-EE" sz="2800" dirty="0"/>
              <a:t>, </a:t>
            </a:r>
            <a:r>
              <a:rPr lang="et-EE" sz="2800" b="1" dirty="0"/>
              <a:t>köögi ja tubade suurus </a:t>
            </a:r>
            <a:r>
              <a:rPr lang="et-EE" sz="2800" dirty="0"/>
              <a:t>ning </a:t>
            </a:r>
            <a:r>
              <a:rPr lang="et-EE" sz="2800" b="1" dirty="0"/>
              <a:t>asetus, tarbimisharjumused</a:t>
            </a:r>
            <a:r>
              <a:rPr lang="et-EE" sz="2800" dirty="0"/>
              <a:t>, </a:t>
            </a:r>
            <a:r>
              <a:rPr lang="et-EE" sz="2800" b="1" dirty="0" smtClean="0"/>
              <a:t>ostujõud</a:t>
            </a:r>
            <a:r>
              <a:rPr lang="et-EE" sz="2800" dirty="0"/>
              <a:t>, </a:t>
            </a:r>
            <a:r>
              <a:rPr lang="et-EE" sz="2800" b="1" dirty="0"/>
              <a:t>elukoht</a:t>
            </a:r>
            <a:r>
              <a:rPr lang="et-EE" sz="2800" dirty="0"/>
              <a:t> jne. </a:t>
            </a:r>
            <a:endParaRPr lang="et-EE" sz="2800" dirty="0" smtClean="0"/>
          </a:p>
          <a:p>
            <a:endParaRPr lang="et-EE" sz="2800" dirty="0"/>
          </a:p>
          <a:p>
            <a:pPr marL="0" indent="0">
              <a:buNone/>
            </a:pPr>
            <a:r>
              <a:rPr lang="et-EE" sz="2800" b="1" dirty="0" smtClean="0"/>
              <a:t>Väljundkeele</a:t>
            </a:r>
            <a:r>
              <a:rPr lang="et-EE" sz="2800" dirty="0" smtClean="0"/>
              <a:t> </a:t>
            </a:r>
            <a:r>
              <a:rPr lang="et-EE" sz="2800" dirty="0"/>
              <a:t>mõisted on hoopis teist liiki: </a:t>
            </a:r>
            <a:r>
              <a:rPr lang="et-EE" sz="2800" b="1" dirty="0" smtClean="0"/>
              <a:t>kõrgus/laius/sügavus</a:t>
            </a:r>
            <a:r>
              <a:rPr lang="et-EE" sz="2800" dirty="0" smtClean="0"/>
              <a:t>, </a:t>
            </a:r>
            <a:r>
              <a:rPr lang="et-EE" sz="2800" b="1" dirty="0" smtClean="0"/>
              <a:t>hind</a:t>
            </a:r>
            <a:r>
              <a:rPr lang="et-EE" sz="2800" dirty="0"/>
              <a:t>, </a:t>
            </a:r>
            <a:r>
              <a:rPr lang="et-EE" sz="2800" b="1" dirty="0"/>
              <a:t>brutomaht</a:t>
            </a:r>
            <a:r>
              <a:rPr lang="et-EE" sz="2800" dirty="0"/>
              <a:t>, </a:t>
            </a:r>
            <a:r>
              <a:rPr lang="et-EE" sz="2800" b="1" dirty="0"/>
              <a:t>kasulik maht</a:t>
            </a:r>
            <a:r>
              <a:rPr lang="et-EE" sz="2800" dirty="0"/>
              <a:t>, </a:t>
            </a:r>
            <a:r>
              <a:rPr lang="et-EE" sz="2800" b="1" dirty="0"/>
              <a:t>energiakulu</a:t>
            </a:r>
            <a:r>
              <a:rPr lang="et-EE" sz="2800" dirty="0"/>
              <a:t>, </a:t>
            </a:r>
            <a:r>
              <a:rPr lang="et-EE" sz="2800" b="1" dirty="0"/>
              <a:t>energiaklass</a:t>
            </a:r>
            <a:r>
              <a:rPr lang="et-EE" sz="2800" dirty="0"/>
              <a:t>, </a:t>
            </a:r>
            <a:r>
              <a:rPr lang="et-EE" sz="2800" b="1" dirty="0"/>
              <a:t>kompressorite</a:t>
            </a:r>
            <a:r>
              <a:rPr lang="et-EE" sz="2800" dirty="0"/>
              <a:t> </a:t>
            </a:r>
            <a:r>
              <a:rPr lang="et-EE" sz="2800" b="1" dirty="0"/>
              <a:t>arv</a:t>
            </a:r>
            <a:r>
              <a:rPr lang="et-EE" sz="2800" dirty="0"/>
              <a:t>, </a:t>
            </a:r>
            <a:r>
              <a:rPr lang="et-EE" sz="2800" b="1" dirty="0"/>
              <a:t>müratase</a:t>
            </a:r>
            <a:r>
              <a:rPr lang="et-EE" sz="2800" dirty="0" smtClean="0"/>
              <a:t>, </a:t>
            </a:r>
            <a:r>
              <a:rPr lang="et-EE" sz="2800" b="1" dirty="0" smtClean="0"/>
              <a:t>uste</a:t>
            </a:r>
            <a:r>
              <a:rPr lang="et-EE" sz="2800" dirty="0" smtClean="0"/>
              <a:t> </a:t>
            </a:r>
            <a:r>
              <a:rPr lang="et-EE" sz="2800" b="1" dirty="0"/>
              <a:t>arv</a:t>
            </a:r>
            <a:r>
              <a:rPr lang="et-EE" sz="2800" dirty="0"/>
              <a:t> jne. </a:t>
            </a:r>
          </a:p>
        </p:txBody>
      </p:sp>
    </p:spTree>
    <p:extLst>
      <p:ext uri="{BB962C8B-B14F-4D97-AF65-F5344CB8AC3E}">
        <p14:creationId xmlns:p14="http://schemas.microsoft.com/office/powerpoint/2010/main" val="377430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4" y="2103119"/>
            <a:ext cx="10597166" cy="4349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/>
              <a:t>Üldjuhul pole mõtet teha ekspertsüsteemi, milles viimasena toodud mõisted on sisendiks ning </a:t>
            </a:r>
            <a:r>
              <a:rPr lang="et-EE" sz="2800" dirty="0" smtClean="0"/>
              <a:t>külmikute </a:t>
            </a:r>
            <a:r>
              <a:rPr lang="et-EE" sz="2800" dirty="0"/>
              <a:t>tüübid on väljundiks – see on andmebaasi ülesanne. </a:t>
            </a:r>
          </a:p>
          <a:p>
            <a:pPr marL="0" indent="0">
              <a:buNone/>
            </a:pPr>
            <a:r>
              <a:rPr lang="et-EE" sz="2800" u="sng" dirty="0" smtClean="0"/>
              <a:t>Rusikareegel</a:t>
            </a:r>
            <a:r>
              <a:rPr lang="et-EE" sz="2800" dirty="0"/>
              <a:t>: kui sisendkeel on objekti omaduste mõistetes </a:t>
            </a:r>
            <a:r>
              <a:rPr lang="et-EE" sz="2800" dirty="0" smtClean="0"/>
              <a:t>(</a:t>
            </a:r>
            <a:r>
              <a:rPr lang="et-EE" sz="2800" dirty="0"/>
              <a:t>nt koera suurus) ja väljund on objektid (nt koeratüübid), siis on enamaltjaolt tegemist andmebaasi </a:t>
            </a:r>
            <a:r>
              <a:rPr lang="et-EE" sz="2800" dirty="0" smtClean="0"/>
              <a:t>ülesandega</a:t>
            </a:r>
            <a:r>
              <a:rPr lang="et-EE" sz="2800" dirty="0"/>
              <a:t>. Kui </a:t>
            </a:r>
            <a:r>
              <a:rPr lang="et-EE" sz="2800" b="1" dirty="0"/>
              <a:t>sisendkeel</a:t>
            </a:r>
            <a:r>
              <a:rPr lang="et-EE" sz="2800" dirty="0"/>
              <a:t> </a:t>
            </a:r>
            <a:r>
              <a:rPr lang="et-EE" sz="2800" b="1" dirty="0"/>
              <a:t>on subjekti mõistetes </a:t>
            </a:r>
            <a:r>
              <a:rPr lang="et-EE" sz="2800" dirty="0"/>
              <a:t>(</a:t>
            </a:r>
            <a:r>
              <a:rPr lang="et-EE" sz="2800" b="1" dirty="0"/>
              <a:t>nt koeraomaniku iseloom või elulaad</a:t>
            </a:r>
            <a:r>
              <a:rPr lang="et-EE" sz="2800" dirty="0"/>
              <a:t>), võib olla </a:t>
            </a:r>
            <a:r>
              <a:rPr lang="et-EE" sz="2800" b="1" dirty="0" smtClean="0"/>
              <a:t>tegemist </a:t>
            </a:r>
            <a:r>
              <a:rPr lang="et-EE" sz="2800" b="1" dirty="0"/>
              <a:t>ekspertsüsteemide ülesandega</a:t>
            </a:r>
            <a:r>
              <a:rPr lang="et-EE" sz="2800" dirty="0"/>
              <a:t>.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545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Üks sisend mõjutab palju väljundeid</a:t>
            </a:r>
          </a:p>
          <a:p>
            <a:r>
              <a:rPr lang="et-EE" sz="2800" dirty="0" smtClean="0"/>
              <a:t>Ei ole tähtis, kas kõik sisendid kasutatakse ühe testi jooksul</a:t>
            </a:r>
          </a:p>
          <a:p>
            <a:r>
              <a:rPr lang="et-EE" sz="2800" dirty="0" smtClean="0"/>
              <a:t>Tähtis on see, et kõik sisendid on seotud väljunditega</a:t>
            </a:r>
          </a:p>
          <a:p>
            <a:r>
              <a:rPr lang="et-EE" sz="2800" dirty="0" smtClean="0"/>
              <a:t>Kaalud väljundite juures liidetakse kokku</a:t>
            </a:r>
          </a:p>
        </p:txBody>
      </p:sp>
    </p:spTree>
    <p:extLst>
      <p:ext uri="{BB962C8B-B14F-4D97-AF65-F5344CB8AC3E}">
        <p14:creationId xmlns:p14="http://schemas.microsoft.com/office/powerpoint/2010/main" val="145795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Foorum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 smtClean="0">
                <a:solidFill>
                  <a:srgbClr val="FF0000"/>
                </a:solidFill>
              </a:rPr>
              <a:t>On avatud!</a:t>
            </a:r>
          </a:p>
          <a:p>
            <a:pPr marL="0" indent="0">
              <a:buNone/>
            </a:pPr>
            <a:endParaRPr lang="et-EE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t-EE" sz="2800" b="1" dirty="0" smtClean="0">
                <a:solidFill>
                  <a:srgbClr val="FF0000"/>
                </a:solidFill>
              </a:rPr>
              <a:t>Arvesse</a:t>
            </a:r>
            <a:r>
              <a:rPr lang="fi-FI" sz="2800" b="1" dirty="0" smtClean="0">
                <a:solidFill>
                  <a:srgbClr val="FF0000"/>
                </a:solidFill>
              </a:rPr>
              <a:t> </a:t>
            </a:r>
            <a:r>
              <a:rPr lang="et-EE" sz="2800" b="1" dirty="0" smtClean="0">
                <a:solidFill>
                  <a:srgbClr val="FF0000"/>
                </a:solidFill>
              </a:rPr>
              <a:t>lähevad iga töö kaks esimest retsensiooni.</a:t>
            </a:r>
          </a:p>
          <a:p>
            <a:pPr marL="0" indent="0">
              <a:buNone/>
            </a:pPr>
            <a:endParaRPr lang="et-E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831" y="2793365"/>
            <a:ext cx="10058400" cy="1371600"/>
          </a:xfrm>
        </p:spPr>
        <p:txBody>
          <a:bodyPr/>
          <a:lstStyle/>
          <a:p>
            <a:pPr algn="ctr"/>
            <a:r>
              <a:rPr lang="et-EE" dirty="0" smtClean="0"/>
              <a:t>Uus teema: Närvivõrgud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85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Infotehnoloogia sõnastik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dirty="0" smtClean="0"/>
              <a:t>„</a:t>
            </a:r>
            <a:r>
              <a:rPr lang="et-EE" sz="2800" dirty="0" smtClean="0"/>
              <a:t>Kaalutud </a:t>
            </a:r>
            <a:r>
              <a:rPr lang="et-EE" sz="2800" dirty="0"/>
              <a:t>sidemete </a:t>
            </a:r>
            <a:r>
              <a:rPr lang="et-EE" sz="2800" dirty="0" smtClean="0"/>
              <a:t>kaudu </a:t>
            </a:r>
            <a:r>
              <a:rPr lang="et-EE" sz="2800" dirty="0"/>
              <a:t>ühendatud elementaarsetest töötluselementidest koosnev võrk, milles iga element </a:t>
            </a:r>
            <a:r>
              <a:rPr lang="et-EE" sz="2800" dirty="0" smtClean="0"/>
              <a:t>tekitab </a:t>
            </a:r>
            <a:r>
              <a:rPr lang="et-EE" sz="2800" dirty="0"/>
              <a:t>mingi väärtuse, rakendades oma </a:t>
            </a:r>
            <a:r>
              <a:rPr lang="et-EE" sz="2800" dirty="0" smtClean="0"/>
              <a:t>sisendväärtustele </a:t>
            </a:r>
            <a:r>
              <a:rPr lang="et-EE" sz="2800" dirty="0"/>
              <a:t>mingit mittelineaarset </a:t>
            </a:r>
            <a:r>
              <a:rPr lang="et-EE" sz="2800" dirty="0" smtClean="0"/>
              <a:t>funktsiooni</a:t>
            </a:r>
            <a:r>
              <a:rPr lang="et-EE" sz="2800" dirty="0"/>
              <a:t>, ja edastab selle väärtuse teistele elementidele või esitades ta </a:t>
            </a:r>
            <a:r>
              <a:rPr lang="et-EE" sz="2800" dirty="0" smtClean="0"/>
              <a:t>väljundina.„</a:t>
            </a:r>
          </a:p>
          <a:p>
            <a:pPr marL="0" indent="0">
              <a:buNone/>
            </a:pPr>
            <a:r>
              <a:rPr lang="et-EE" sz="2800" dirty="0"/>
              <a:t>Neuronid ühendatakse võrku, mis koosneb kahest või enamast kihist. Kahe kihi puhul </a:t>
            </a:r>
            <a:r>
              <a:rPr lang="et-EE" sz="2800" dirty="0" smtClean="0"/>
              <a:t>tegemist </a:t>
            </a:r>
            <a:r>
              <a:rPr lang="et-EE" sz="2800" dirty="0"/>
              <a:t>sisend- ja väljundkihiga, nende vahel võivad olla varjatud kihid. </a:t>
            </a:r>
          </a:p>
          <a:p>
            <a:pPr marL="0" indent="0">
              <a:buNone/>
            </a:pPr>
            <a:endParaRPr lang="et-EE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32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Lihtsatega sõnadega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Võrk, mis koosneb kunst neuronist </a:t>
            </a:r>
            <a:r>
              <a:rPr lang="et-EE" sz="2800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et-EE" sz="2800" dirty="0" smtClean="0">
                <a:sym typeface="Wingdings" panose="05000000000000000000" pitchFamily="2" charset="2"/>
              </a:rPr>
              <a:t>Programmeeriv konstruktsioon</a:t>
            </a:r>
          </a:p>
          <a:p>
            <a:r>
              <a:rPr lang="et-EE" sz="2800" dirty="0" smtClean="0">
                <a:sym typeface="Wingdings" panose="05000000000000000000" pitchFamily="2" charset="2"/>
              </a:rPr>
              <a:t>Imiteerib bioloogiliste neuronite omadust</a:t>
            </a:r>
          </a:p>
          <a:p>
            <a:r>
              <a:rPr lang="et-EE" sz="2800" dirty="0" smtClean="0">
                <a:sym typeface="Wingdings" panose="05000000000000000000" pitchFamily="2" charset="2"/>
              </a:rPr>
              <a:t>Lihtsustatud mudel bioloogilisest neuronvõrkudest</a:t>
            </a:r>
          </a:p>
          <a:p>
            <a:r>
              <a:rPr lang="et-EE" sz="2800" dirty="0" smtClean="0">
                <a:sym typeface="Wingdings" panose="05000000000000000000" pitchFamily="2" charset="2"/>
              </a:rPr>
              <a:t>Kasutatakse Intelligentse Süsteemide ülesannete lahendamiseks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99857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352</TotalTime>
  <Words>678</Words>
  <Application>Microsoft Office PowerPoint</Application>
  <PresentationFormat>Custom</PresentationFormat>
  <Paragraphs>79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Savon</vt:lpstr>
      <vt:lpstr>Kordamine winn32 ja weka</vt:lpstr>
      <vt:lpstr>Kordamine</vt:lpstr>
      <vt:lpstr>Kordamine</vt:lpstr>
      <vt:lpstr>Kordamine</vt:lpstr>
      <vt:lpstr>Kordamine</vt:lpstr>
      <vt:lpstr>Foorum </vt:lpstr>
      <vt:lpstr>Uus teema: Närvivõrgud</vt:lpstr>
      <vt:lpstr>Infotehnoloogia sõnastik </vt:lpstr>
      <vt:lpstr>Lihtsatega sõnadega</vt:lpstr>
      <vt:lpstr>PowerPoint Presentation</vt:lpstr>
      <vt:lpstr>Veel lihtsam</vt:lpstr>
      <vt:lpstr>Mille jaoks?</vt:lpstr>
      <vt:lpstr>Õpetamine</vt:lpstr>
      <vt:lpstr>Õpetamine</vt:lpstr>
      <vt:lpstr>ID3</vt:lpstr>
      <vt:lpstr>ID3 töötab nii</vt:lpstr>
      <vt:lpstr>C4.5</vt:lpstr>
      <vt:lpstr>Järgmine kord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70</cp:revision>
  <dcterms:created xsi:type="dcterms:W3CDTF">2014-04-01T16:05:05Z</dcterms:created>
  <dcterms:modified xsi:type="dcterms:W3CDTF">2014-04-22T14:44:12Z</dcterms:modified>
</cp:coreProperties>
</file>