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0" r:id="rId5"/>
    <p:sldId id="261" r:id="rId6"/>
    <p:sldId id="262" r:id="rId7"/>
    <p:sldId id="263" r:id="rId8"/>
    <p:sldId id="264" r:id="rId9"/>
    <p:sldId id="266" r:id="rId10"/>
    <p:sldId id="267" r:id="rId11"/>
    <p:sldId id="268" r:id="rId12"/>
    <p:sldId id="265" r:id="rId13"/>
    <p:sldId id="259" r:id="rId14"/>
    <p:sldId id="270" r:id="rId15"/>
    <p:sldId id="271" r:id="rId16"/>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96" autoAdjust="0"/>
    <p:restoredTop sz="94660"/>
  </p:normalViewPr>
  <p:slideViewPr>
    <p:cSldViewPr snapToGrid="0">
      <p:cViewPr varScale="1">
        <p:scale>
          <a:sx n="71" d="100"/>
          <a:sy n="71" d="100"/>
        </p:scale>
        <p:origin x="40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t-E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t-EE"/>
          </a:p>
        </p:txBody>
      </p:sp>
      <p:sp>
        <p:nvSpPr>
          <p:cNvPr id="4" name="Date Placeholder 3"/>
          <p:cNvSpPr>
            <a:spLocks noGrp="1"/>
          </p:cNvSpPr>
          <p:nvPr>
            <p:ph type="dt" sz="half" idx="10"/>
          </p:nvPr>
        </p:nvSpPr>
        <p:spPr/>
        <p:txBody>
          <a:bodyPr/>
          <a:lstStyle/>
          <a:p>
            <a:fld id="{956B7C41-4F13-48ED-9A1D-4EDCA9147A96}" type="datetimeFigureOut">
              <a:rPr lang="et-EE" smtClean="0"/>
              <a:t>25.09.2015</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1845E476-0538-46EE-8CC8-1D80205B27E2}" type="slidenum">
              <a:rPr lang="et-EE" smtClean="0"/>
              <a:t>‹#›</a:t>
            </a:fld>
            <a:endParaRPr lang="et-EE"/>
          </a:p>
        </p:txBody>
      </p:sp>
    </p:spTree>
    <p:extLst>
      <p:ext uri="{BB962C8B-B14F-4D97-AF65-F5344CB8AC3E}">
        <p14:creationId xmlns:p14="http://schemas.microsoft.com/office/powerpoint/2010/main" val="513231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956B7C41-4F13-48ED-9A1D-4EDCA9147A96}" type="datetimeFigureOut">
              <a:rPr lang="et-EE" smtClean="0"/>
              <a:t>25.09.2015</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1845E476-0538-46EE-8CC8-1D80205B27E2}" type="slidenum">
              <a:rPr lang="et-EE" smtClean="0"/>
              <a:t>‹#›</a:t>
            </a:fld>
            <a:endParaRPr lang="et-EE"/>
          </a:p>
        </p:txBody>
      </p:sp>
    </p:spTree>
    <p:extLst>
      <p:ext uri="{BB962C8B-B14F-4D97-AF65-F5344CB8AC3E}">
        <p14:creationId xmlns:p14="http://schemas.microsoft.com/office/powerpoint/2010/main" val="1078991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956B7C41-4F13-48ED-9A1D-4EDCA9147A96}" type="datetimeFigureOut">
              <a:rPr lang="et-EE" smtClean="0"/>
              <a:t>25.09.2015</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1845E476-0538-46EE-8CC8-1D80205B27E2}" type="slidenum">
              <a:rPr lang="et-EE" smtClean="0"/>
              <a:t>‹#›</a:t>
            </a:fld>
            <a:endParaRPr lang="et-EE"/>
          </a:p>
        </p:txBody>
      </p:sp>
    </p:spTree>
    <p:extLst>
      <p:ext uri="{BB962C8B-B14F-4D97-AF65-F5344CB8AC3E}">
        <p14:creationId xmlns:p14="http://schemas.microsoft.com/office/powerpoint/2010/main" val="2153309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956B7C41-4F13-48ED-9A1D-4EDCA9147A96}" type="datetimeFigureOut">
              <a:rPr lang="et-EE" smtClean="0"/>
              <a:t>25.09.2015</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1845E476-0538-46EE-8CC8-1D80205B27E2}" type="slidenum">
              <a:rPr lang="et-EE" smtClean="0"/>
              <a:t>‹#›</a:t>
            </a:fld>
            <a:endParaRPr lang="et-EE"/>
          </a:p>
        </p:txBody>
      </p:sp>
    </p:spTree>
    <p:extLst>
      <p:ext uri="{BB962C8B-B14F-4D97-AF65-F5344CB8AC3E}">
        <p14:creationId xmlns:p14="http://schemas.microsoft.com/office/powerpoint/2010/main" val="614471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t-E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6B7C41-4F13-48ED-9A1D-4EDCA9147A96}" type="datetimeFigureOut">
              <a:rPr lang="et-EE" smtClean="0"/>
              <a:t>25.09.2015</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1845E476-0538-46EE-8CC8-1D80205B27E2}" type="slidenum">
              <a:rPr lang="et-EE" smtClean="0"/>
              <a:t>‹#›</a:t>
            </a:fld>
            <a:endParaRPr lang="et-EE"/>
          </a:p>
        </p:txBody>
      </p:sp>
    </p:spTree>
    <p:extLst>
      <p:ext uri="{BB962C8B-B14F-4D97-AF65-F5344CB8AC3E}">
        <p14:creationId xmlns:p14="http://schemas.microsoft.com/office/powerpoint/2010/main" val="881134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4"/>
          <p:cNvSpPr>
            <a:spLocks noGrp="1"/>
          </p:cNvSpPr>
          <p:nvPr>
            <p:ph type="dt" sz="half" idx="10"/>
          </p:nvPr>
        </p:nvSpPr>
        <p:spPr/>
        <p:txBody>
          <a:bodyPr/>
          <a:lstStyle/>
          <a:p>
            <a:fld id="{956B7C41-4F13-48ED-9A1D-4EDCA9147A96}" type="datetimeFigureOut">
              <a:rPr lang="et-EE" smtClean="0"/>
              <a:t>25.09.2015</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1845E476-0538-46EE-8CC8-1D80205B27E2}" type="slidenum">
              <a:rPr lang="et-EE" smtClean="0"/>
              <a:t>‹#›</a:t>
            </a:fld>
            <a:endParaRPr lang="et-EE"/>
          </a:p>
        </p:txBody>
      </p:sp>
    </p:spTree>
    <p:extLst>
      <p:ext uri="{BB962C8B-B14F-4D97-AF65-F5344CB8AC3E}">
        <p14:creationId xmlns:p14="http://schemas.microsoft.com/office/powerpoint/2010/main" val="3533216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t-E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Date Placeholder 6"/>
          <p:cNvSpPr>
            <a:spLocks noGrp="1"/>
          </p:cNvSpPr>
          <p:nvPr>
            <p:ph type="dt" sz="half" idx="10"/>
          </p:nvPr>
        </p:nvSpPr>
        <p:spPr/>
        <p:txBody>
          <a:bodyPr/>
          <a:lstStyle/>
          <a:p>
            <a:fld id="{956B7C41-4F13-48ED-9A1D-4EDCA9147A96}" type="datetimeFigureOut">
              <a:rPr lang="et-EE" smtClean="0"/>
              <a:t>25.09.2015</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1845E476-0538-46EE-8CC8-1D80205B27E2}" type="slidenum">
              <a:rPr lang="et-EE" smtClean="0"/>
              <a:t>‹#›</a:t>
            </a:fld>
            <a:endParaRPr lang="et-EE"/>
          </a:p>
        </p:txBody>
      </p:sp>
    </p:spTree>
    <p:extLst>
      <p:ext uri="{BB962C8B-B14F-4D97-AF65-F5344CB8AC3E}">
        <p14:creationId xmlns:p14="http://schemas.microsoft.com/office/powerpoint/2010/main" val="6220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Date Placeholder 2"/>
          <p:cNvSpPr>
            <a:spLocks noGrp="1"/>
          </p:cNvSpPr>
          <p:nvPr>
            <p:ph type="dt" sz="half" idx="10"/>
          </p:nvPr>
        </p:nvSpPr>
        <p:spPr/>
        <p:txBody>
          <a:bodyPr/>
          <a:lstStyle/>
          <a:p>
            <a:fld id="{956B7C41-4F13-48ED-9A1D-4EDCA9147A96}" type="datetimeFigureOut">
              <a:rPr lang="et-EE" smtClean="0"/>
              <a:t>25.09.2015</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1845E476-0538-46EE-8CC8-1D80205B27E2}" type="slidenum">
              <a:rPr lang="et-EE" smtClean="0"/>
              <a:t>‹#›</a:t>
            </a:fld>
            <a:endParaRPr lang="et-EE"/>
          </a:p>
        </p:txBody>
      </p:sp>
    </p:spTree>
    <p:extLst>
      <p:ext uri="{BB962C8B-B14F-4D97-AF65-F5344CB8AC3E}">
        <p14:creationId xmlns:p14="http://schemas.microsoft.com/office/powerpoint/2010/main" val="3088635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6B7C41-4F13-48ED-9A1D-4EDCA9147A96}" type="datetimeFigureOut">
              <a:rPr lang="et-EE" smtClean="0"/>
              <a:t>25.09.2015</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1845E476-0538-46EE-8CC8-1D80205B27E2}" type="slidenum">
              <a:rPr lang="et-EE" smtClean="0"/>
              <a:t>‹#›</a:t>
            </a:fld>
            <a:endParaRPr lang="et-EE"/>
          </a:p>
        </p:txBody>
      </p:sp>
    </p:spTree>
    <p:extLst>
      <p:ext uri="{BB962C8B-B14F-4D97-AF65-F5344CB8AC3E}">
        <p14:creationId xmlns:p14="http://schemas.microsoft.com/office/powerpoint/2010/main" val="2276359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t-E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6B7C41-4F13-48ED-9A1D-4EDCA9147A96}" type="datetimeFigureOut">
              <a:rPr lang="et-EE" smtClean="0"/>
              <a:t>25.09.2015</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1845E476-0538-46EE-8CC8-1D80205B27E2}" type="slidenum">
              <a:rPr lang="et-EE" smtClean="0"/>
              <a:t>‹#›</a:t>
            </a:fld>
            <a:endParaRPr lang="et-EE"/>
          </a:p>
        </p:txBody>
      </p:sp>
    </p:spTree>
    <p:extLst>
      <p:ext uri="{BB962C8B-B14F-4D97-AF65-F5344CB8AC3E}">
        <p14:creationId xmlns:p14="http://schemas.microsoft.com/office/powerpoint/2010/main" val="1392553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t-E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6B7C41-4F13-48ED-9A1D-4EDCA9147A96}" type="datetimeFigureOut">
              <a:rPr lang="et-EE" smtClean="0"/>
              <a:t>25.09.2015</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1845E476-0538-46EE-8CC8-1D80205B27E2}" type="slidenum">
              <a:rPr lang="et-EE" smtClean="0"/>
              <a:t>‹#›</a:t>
            </a:fld>
            <a:endParaRPr lang="et-EE"/>
          </a:p>
        </p:txBody>
      </p:sp>
    </p:spTree>
    <p:extLst>
      <p:ext uri="{BB962C8B-B14F-4D97-AF65-F5344CB8AC3E}">
        <p14:creationId xmlns:p14="http://schemas.microsoft.com/office/powerpoint/2010/main" val="1187464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t-E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B7C41-4F13-48ED-9A1D-4EDCA9147A96}" type="datetimeFigureOut">
              <a:rPr lang="et-EE" smtClean="0"/>
              <a:t>25.09.2015</a:t>
            </a:fld>
            <a:endParaRPr lang="et-E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45E476-0538-46EE-8CC8-1D80205B27E2}" type="slidenum">
              <a:rPr lang="et-EE" smtClean="0"/>
              <a:t>‹#›</a:t>
            </a:fld>
            <a:endParaRPr lang="et-EE"/>
          </a:p>
        </p:txBody>
      </p:sp>
    </p:spTree>
    <p:extLst>
      <p:ext uri="{BB962C8B-B14F-4D97-AF65-F5344CB8AC3E}">
        <p14:creationId xmlns:p14="http://schemas.microsoft.com/office/powerpoint/2010/main" val="401709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refactoring.guru/ru?-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OD2rGdyPiu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tud.ttu.ee/im/Jekaterina.Ivask/Automaattestimine/1Harjutu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t-EE" dirty="0" smtClean="0"/>
              <a:t>Refactoring</a:t>
            </a:r>
            <a:endParaRPr lang="et-EE" dirty="0"/>
          </a:p>
        </p:txBody>
      </p:sp>
      <p:sp>
        <p:nvSpPr>
          <p:cNvPr id="3" name="Subtitle 2"/>
          <p:cNvSpPr>
            <a:spLocks noGrp="1"/>
          </p:cNvSpPr>
          <p:nvPr>
            <p:ph type="subTitle" idx="1"/>
          </p:nvPr>
        </p:nvSpPr>
        <p:spPr/>
        <p:txBody>
          <a:bodyPr/>
          <a:lstStyle/>
          <a:p>
            <a:r>
              <a:rPr lang="et-EE" dirty="0" smtClean="0"/>
              <a:t>Jekaterina Tšukrejeva</a:t>
            </a:r>
          </a:p>
          <a:p>
            <a:r>
              <a:rPr lang="et-EE" dirty="0" smtClean="0"/>
              <a:t>Harjutus 2. </a:t>
            </a:r>
            <a:endParaRPr lang="et-EE" dirty="0"/>
          </a:p>
        </p:txBody>
      </p:sp>
    </p:spTree>
    <p:extLst>
      <p:ext uri="{BB962C8B-B14F-4D97-AF65-F5344CB8AC3E}">
        <p14:creationId xmlns:p14="http://schemas.microsoft.com/office/powerpoint/2010/main" val="3657454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479176"/>
            <a:ext cx="10960865" cy="5109883"/>
          </a:xfrm>
        </p:spPr>
        <p:txBody>
          <a:bodyPr>
            <a:normAutofit fontScale="92500" lnSpcReduction="10000"/>
          </a:bodyPr>
          <a:lstStyle/>
          <a:p>
            <a:pPr marL="0" indent="0">
              <a:buNone/>
            </a:pPr>
            <a:r>
              <a:rPr lang="ru-RU" b="1" dirty="0" smtClean="0"/>
              <a:t>3. Выделение </a:t>
            </a:r>
            <a:r>
              <a:rPr lang="ru-RU" b="1" dirty="0"/>
              <a:t>метода (Extract Method)</a:t>
            </a:r>
          </a:p>
          <a:p>
            <a:pPr marL="0" indent="0" algn="just">
              <a:buNone/>
            </a:pPr>
            <a:r>
              <a:rPr lang="ru-RU" sz="2600" dirty="0"/>
              <a:t>Выделение метода заключается в выделении из длинного и/или требующего комментариев кода отдельных фрагментов и преобразовании их в отдельные методы, с подстановкой подходящих вызовов в местах использования. В этом случае действует правило: если фрагмент кода требует комментария о том, что он делает, то он должен быть выделен в отдельный метод. Также правило: один метод не должен занимать более чем один экран (25-50 строк, в зависимости от условий редактирования), в противном случае некоторые его фрагменты имеют самостоятельную ценность и подлежат выделению. Из анализа связей выделяемого фрагмента с окружающим контекстом делается вывод о перечне параметров нового метода и его локальных переменных</a:t>
            </a:r>
            <a:r>
              <a:rPr lang="ru-RU" dirty="0"/>
              <a:t>.</a:t>
            </a:r>
          </a:p>
          <a:p>
            <a:pPr marL="0" indent="0">
              <a:buNone/>
            </a:pPr>
            <a:r>
              <a:rPr lang="ru-RU" b="1" dirty="0" smtClean="0"/>
              <a:t>4. Перемещение </a:t>
            </a:r>
            <a:r>
              <a:rPr lang="ru-RU" b="1" dirty="0"/>
              <a:t>метода (Move Method)</a:t>
            </a:r>
          </a:p>
          <a:p>
            <a:pPr marL="0" indent="0" algn="just">
              <a:buNone/>
            </a:pPr>
            <a:r>
              <a:rPr lang="ru-RU" sz="2600" dirty="0"/>
              <a:t>Перемещение метода применяется по отношению к методу, который чаще обращается к другому классу, чем к тому, в котором сам располагается.</a:t>
            </a:r>
          </a:p>
          <a:p>
            <a:endParaRPr lang="et-EE" dirty="0"/>
          </a:p>
        </p:txBody>
      </p:sp>
      <p:sp>
        <p:nvSpPr>
          <p:cNvPr id="4" name="Title 1"/>
          <p:cNvSpPr>
            <a:spLocks noGrp="1"/>
          </p:cNvSpPr>
          <p:nvPr>
            <p:ph type="title"/>
          </p:nvPr>
        </p:nvSpPr>
        <p:spPr>
          <a:xfrm>
            <a:off x="838200" y="365125"/>
            <a:ext cx="10515600" cy="1325563"/>
          </a:xfrm>
        </p:spPr>
        <p:txBody>
          <a:bodyPr/>
          <a:lstStyle/>
          <a:p>
            <a:r>
              <a:rPr lang="ru-RU" dirty="0" smtClean="0"/>
              <a:t>Методы рефакторинга. 2</a:t>
            </a:r>
            <a:endParaRPr lang="et-EE" dirty="0"/>
          </a:p>
        </p:txBody>
      </p:sp>
    </p:spTree>
    <p:extLst>
      <p:ext uri="{BB962C8B-B14F-4D97-AF65-F5344CB8AC3E}">
        <p14:creationId xmlns:p14="http://schemas.microsoft.com/office/powerpoint/2010/main" val="2533162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a:t>Проблемы, возникающие при проведении рефакторинга</a:t>
            </a:r>
            <a:endParaRPr lang="et-EE" dirty="0"/>
          </a:p>
        </p:txBody>
      </p:sp>
      <p:sp>
        <p:nvSpPr>
          <p:cNvPr id="3" name="Content Placeholder 2"/>
          <p:cNvSpPr>
            <a:spLocks noGrp="1"/>
          </p:cNvSpPr>
          <p:nvPr>
            <p:ph idx="1"/>
          </p:nvPr>
        </p:nvSpPr>
        <p:spPr/>
        <p:txBody>
          <a:bodyPr/>
          <a:lstStyle/>
          <a:p>
            <a:r>
              <a:rPr lang="ru-RU" dirty="0"/>
              <a:t>проблемы, связанные с базами данных;</a:t>
            </a:r>
          </a:p>
          <a:p>
            <a:r>
              <a:rPr lang="ru-RU" dirty="0"/>
              <a:t>проблемы изменения интерфейсов;</a:t>
            </a:r>
          </a:p>
          <a:p>
            <a:r>
              <a:rPr lang="ru-RU" dirty="0"/>
              <a:t>трудности при изменении дизайна.</a:t>
            </a:r>
          </a:p>
          <a:p>
            <a:endParaRPr lang="et-EE" dirty="0"/>
          </a:p>
        </p:txBody>
      </p:sp>
    </p:spTree>
    <p:extLst>
      <p:ext uri="{BB962C8B-B14F-4D97-AF65-F5344CB8AC3E}">
        <p14:creationId xmlns:p14="http://schemas.microsoft.com/office/powerpoint/2010/main" val="3351268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Изучаем примеры сами</a:t>
            </a:r>
            <a:endParaRPr lang="et-EE" dirty="0"/>
          </a:p>
        </p:txBody>
      </p:sp>
      <p:sp>
        <p:nvSpPr>
          <p:cNvPr id="3" name="Content Placeholder 2"/>
          <p:cNvSpPr>
            <a:spLocks noGrp="1"/>
          </p:cNvSpPr>
          <p:nvPr>
            <p:ph idx="1"/>
          </p:nvPr>
        </p:nvSpPr>
        <p:spPr/>
        <p:txBody>
          <a:bodyPr/>
          <a:lstStyle/>
          <a:p>
            <a:r>
              <a:rPr lang="et-EE" dirty="0">
                <a:hlinkClick r:id="rId2"/>
              </a:rPr>
              <a:t>https://refactoring.guru/ru?-</a:t>
            </a:r>
            <a:r>
              <a:rPr lang="et-EE" dirty="0" smtClean="0">
                <a:hlinkClick r:id="rId2"/>
              </a:rPr>
              <a:t>s</a:t>
            </a:r>
            <a:r>
              <a:rPr lang="ru-RU" dirty="0" smtClean="0"/>
              <a:t> </a:t>
            </a:r>
          </a:p>
          <a:p>
            <a:pPr marL="0" indent="0">
              <a:buNone/>
            </a:pPr>
            <a:endParaRPr lang="et-EE" dirty="0"/>
          </a:p>
        </p:txBody>
      </p:sp>
    </p:spTree>
    <p:extLst>
      <p:ext uri="{BB962C8B-B14F-4D97-AF65-F5344CB8AC3E}">
        <p14:creationId xmlns:p14="http://schemas.microsoft.com/office/powerpoint/2010/main" val="3669563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Смотрим видео</a:t>
            </a:r>
            <a:endParaRPr lang="et-EE" dirty="0"/>
          </a:p>
        </p:txBody>
      </p:sp>
      <p:sp>
        <p:nvSpPr>
          <p:cNvPr id="3" name="Content Placeholder 2"/>
          <p:cNvSpPr>
            <a:spLocks noGrp="1"/>
          </p:cNvSpPr>
          <p:nvPr>
            <p:ph idx="1"/>
          </p:nvPr>
        </p:nvSpPr>
        <p:spPr/>
        <p:txBody>
          <a:bodyPr/>
          <a:lstStyle/>
          <a:p>
            <a:r>
              <a:rPr lang="et-EE" dirty="0">
                <a:hlinkClick r:id="rId2"/>
              </a:rPr>
              <a:t>https://</a:t>
            </a:r>
            <a:r>
              <a:rPr lang="et-EE" dirty="0" smtClean="0">
                <a:hlinkClick r:id="rId2"/>
              </a:rPr>
              <a:t>www.youtube.com/watch?v=OD2rGdyPiuc</a:t>
            </a:r>
            <a:r>
              <a:rPr lang="ru-RU" dirty="0" smtClean="0"/>
              <a:t> </a:t>
            </a:r>
            <a:endParaRPr lang="et-EE" dirty="0"/>
          </a:p>
        </p:txBody>
      </p:sp>
    </p:spTree>
    <p:extLst>
      <p:ext uri="{BB962C8B-B14F-4D97-AF65-F5344CB8AC3E}">
        <p14:creationId xmlns:p14="http://schemas.microsoft.com/office/powerpoint/2010/main" val="3572183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Задание</a:t>
            </a:r>
            <a:endParaRPr lang="et-EE" dirty="0"/>
          </a:p>
        </p:txBody>
      </p:sp>
      <p:sp>
        <p:nvSpPr>
          <p:cNvPr id="3" name="Content Placeholder 2"/>
          <p:cNvSpPr>
            <a:spLocks noGrp="1"/>
          </p:cNvSpPr>
          <p:nvPr>
            <p:ph idx="1"/>
          </p:nvPr>
        </p:nvSpPr>
        <p:spPr/>
        <p:txBody>
          <a:bodyPr/>
          <a:lstStyle/>
          <a:p>
            <a:pPr marL="0" indent="0">
              <a:buNone/>
            </a:pPr>
            <a:r>
              <a:rPr lang="ru-RU" dirty="0" smtClean="0"/>
              <a:t>Еще раз открываем и запускаем проект: </a:t>
            </a:r>
            <a:r>
              <a:rPr lang="et-EE" dirty="0">
                <a:hlinkClick r:id="rId2"/>
              </a:rPr>
              <a:t>http://www.tud.ttu.ee/im/Jekaterina.Ivask/Automaattestimine/1Harjutus</a:t>
            </a:r>
            <a:r>
              <a:rPr lang="et-EE" dirty="0" smtClean="0">
                <a:hlinkClick r:id="rId2"/>
              </a:rPr>
              <a:t>/</a:t>
            </a:r>
            <a:r>
              <a:rPr lang="ru-RU" dirty="0" smtClean="0"/>
              <a:t> </a:t>
            </a:r>
          </a:p>
          <a:p>
            <a:r>
              <a:rPr lang="ru-RU" dirty="0" smtClean="0"/>
              <a:t>Показываю, как запускать тесты</a:t>
            </a:r>
          </a:p>
          <a:p>
            <a:r>
              <a:rPr lang="ru-RU" dirty="0" smtClean="0"/>
              <a:t>Измеряем покрытие тестами кода</a:t>
            </a:r>
          </a:p>
          <a:p>
            <a:r>
              <a:rPr lang="ru-RU" dirty="0" smtClean="0"/>
              <a:t>Студенты делятся на 2 группы: кто сам решил задание, кто не сам</a:t>
            </a:r>
          </a:p>
          <a:p>
            <a:r>
              <a:rPr lang="ru-RU" dirty="0" smtClean="0"/>
              <a:t>Студенты, кто сами делали по-очереди подходят к компьютеру и делают изменения, поясняя свои действия</a:t>
            </a:r>
          </a:p>
          <a:p>
            <a:r>
              <a:rPr lang="ru-RU" dirty="0" smtClean="0"/>
              <a:t>Остальные слушают очень внимательно</a:t>
            </a:r>
            <a:endParaRPr lang="et-EE" dirty="0"/>
          </a:p>
        </p:txBody>
      </p:sp>
    </p:spTree>
    <p:extLst>
      <p:ext uri="{BB962C8B-B14F-4D97-AF65-F5344CB8AC3E}">
        <p14:creationId xmlns:p14="http://schemas.microsoft.com/office/powerpoint/2010/main" val="1185406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В следующий раз:</a:t>
            </a:r>
            <a:endParaRPr lang="et-EE" dirty="0"/>
          </a:p>
        </p:txBody>
      </p:sp>
      <p:sp>
        <p:nvSpPr>
          <p:cNvPr id="3" name="Content Placeholder 2"/>
          <p:cNvSpPr>
            <a:spLocks noGrp="1"/>
          </p:cNvSpPr>
          <p:nvPr>
            <p:ph idx="1"/>
          </p:nvPr>
        </p:nvSpPr>
        <p:spPr/>
        <p:txBody>
          <a:bodyPr/>
          <a:lstStyle/>
          <a:p>
            <a:r>
              <a:rPr lang="et-EE" dirty="0" smtClean="0"/>
              <a:t>Maven</a:t>
            </a:r>
          </a:p>
          <a:p>
            <a:r>
              <a:rPr lang="et-EE" dirty="0" smtClean="0"/>
              <a:t>TDD + </a:t>
            </a:r>
            <a:r>
              <a:rPr lang="ru-RU" dirty="0" smtClean="0"/>
              <a:t>парное программирование</a:t>
            </a:r>
          </a:p>
          <a:p>
            <a:r>
              <a:rPr lang="ru-RU" dirty="0" smtClean="0"/>
              <a:t>Зачет можно получить работая в паре</a:t>
            </a:r>
            <a:endParaRPr lang="et-EE" dirty="0"/>
          </a:p>
        </p:txBody>
      </p:sp>
    </p:spTree>
    <p:extLst>
      <p:ext uri="{BB962C8B-B14F-4D97-AF65-F5344CB8AC3E}">
        <p14:creationId xmlns:p14="http://schemas.microsoft.com/office/powerpoint/2010/main" val="1477545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Википедия</a:t>
            </a:r>
            <a:endParaRPr lang="et-EE" dirty="0"/>
          </a:p>
        </p:txBody>
      </p:sp>
      <p:sp>
        <p:nvSpPr>
          <p:cNvPr id="3" name="Content Placeholder 2"/>
          <p:cNvSpPr>
            <a:spLocks noGrp="1"/>
          </p:cNvSpPr>
          <p:nvPr>
            <p:ph idx="1"/>
          </p:nvPr>
        </p:nvSpPr>
        <p:spPr/>
        <p:txBody>
          <a:bodyPr/>
          <a:lstStyle/>
          <a:p>
            <a:pPr marL="0" indent="0" algn="just">
              <a:buNone/>
            </a:pPr>
            <a:r>
              <a:rPr lang="ru-RU" dirty="0"/>
              <a:t>Рефа́кторинг (англ. refactoring) или реорганизация кода  — процесс изменения внутренней структуры программы, не затрагивающий её внешнего поведения и имеющий целью облегчить понимание её </a:t>
            </a:r>
            <a:r>
              <a:rPr lang="ru-RU" dirty="0" smtClean="0"/>
              <a:t>работы. </a:t>
            </a:r>
          </a:p>
          <a:p>
            <a:pPr marL="0" indent="0" algn="just">
              <a:buNone/>
            </a:pPr>
            <a:r>
              <a:rPr lang="ru-RU" dirty="0" smtClean="0"/>
              <a:t>В </a:t>
            </a:r>
            <a:r>
              <a:rPr lang="ru-RU" dirty="0"/>
              <a:t>основе рефакторинга лежит последовательность небольших эквивалентных (то есть сохраняющих поведение) преобразований</a:t>
            </a:r>
            <a:r>
              <a:rPr lang="ru-RU" dirty="0" smtClean="0"/>
              <a:t>.</a:t>
            </a:r>
          </a:p>
          <a:p>
            <a:pPr marL="0" indent="0" algn="just">
              <a:buNone/>
            </a:pPr>
            <a:r>
              <a:rPr lang="ru-RU" dirty="0" smtClean="0"/>
              <a:t>Поскольку </a:t>
            </a:r>
            <a:r>
              <a:rPr lang="ru-RU" dirty="0"/>
              <a:t>каждое преобразование маленькое, программисту легче проследить за его правильностью, и в то же время вся последовательность может привести к существенной перестройке программы и улучшению её согласованности и четкости.</a:t>
            </a:r>
            <a:endParaRPr lang="et-EE" dirty="0"/>
          </a:p>
        </p:txBody>
      </p:sp>
    </p:spTree>
    <p:extLst>
      <p:ext uri="{BB962C8B-B14F-4D97-AF65-F5344CB8AC3E}">
        <p14:creationId xmlns:p14="http://schemas.microsoft.com/office/powerpoint/2010/main" val="922584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Цели</a:t>
            </a:r>
            <a:endParaRPr lang="et-EE" dirty="0"/>
          </a:p>
        </p:txBody>
      </p:sp>
      <p:sp>
        <p:nvSpPr>
          <p:cNvPr id="3" name="Content Placeholder 2"/>
          <p:cNvSpPr>
            <a:spLocks noGrp="1"/>
          </p:cNvSpPr>
          <p:nvPr>
            <p:ph idx="1"/>
          </p:nvPr>
        </p:nvSpPr>
        <p:spPr/>
        <p:txBody>
          <a:bodyPr/>
          <a:lstStyle/>
          <a:p>
            <a:pPr marL="0" indent="0">
              <a:buNone/>
            </a:pPr>
            <a:r>
              <a:rPr lang="ru-RU" dirty="0"/>
              <a:t>Цель рефакторинга — сделать код </a:t>
            </a:r>
            <a:r>
              <a:rPr lang="et-EE" dirty="0" smtClean="0"/>
              <a:t/>
            </a:r>
            <a:br>
              <a:rPr lang="et-EE" dirty="0" smtClean="0"/>
            </a:br>
            <a:r>
              <a:rPr lang="ru-RU" dirty="0" smtClean="0"/>
              <a:t>программы </a:t>
            </a:r>
            <a:r>
              <a:rPr lang="ru-RU" dirty="0"/>
              <a:t>легче для понимания; </a:t>
            </a:r>
            <a:r>
              <a:rPr lang="et-EE" dirty="0" smtClean="0"/>
              <a:t/>
            </a:r>
            <a:br>
              <a:rPr lang="et-EE" dirty="0" smtClean="0"/>
            </a:br>
            <a:r>
              <a:rPr lang="ru-RU" dirty="0" smtClean="0"/>
              <a:t>без этого </a:t>
            </a:r>
            <a:r>
              <a:rPr lang="ru-RU" dirty="0"/>
              <a:t>рефакторинг нельзя </a:t>
            </a:r>
            <a:r>
              <a:rPr lang="et-EE" dirty="0" smtClean="0"/>
              <a:t/>
            </a:r>
            <a:br>
              <a:rPr lang="et-EE" dirty="0" smtClean="0"/>
            </a:br>
            <a:r>
              <a:rPr lang="ru-RU" dirty="0" smtClean="0"/>
              <a:t>считать </a:t>
            </a:r>
            <a:r>
              <a:rPr lang="ru-RU" dirty="0"/>
              <a:t>успешным</a:t>
            </a:r>
            <a:r>
              <a:rPr lang="ru-RU" dirty="0" smtClean="0"/>
              <a:t>.</a:t>
            </a:r>
          </a:p>
          <a:p>
            <a:pPr marL="0" indent="0">
              <a:buNone/>
            </a:pPr>
            <a:endParaRPr lang="et-EE" dirty="0"/>
          </a:p>
        </p:txBody>
      </p:sp>
      <p:pic>
        <p:nvPicPr>
          <p:cNvPr id="4" name="Picture 3"/>
          <p:cNvPicPr>
            <a:picLocks noChangeAspect="1"/>
          </p:cNvPicPr>
          <p:nvPr/>
        </p:nvPicPr>
        <p:blipFill>
          <a:blip r:embed="rId2"/>
          <a:stretch>
            <a:fillRect/>
          </a:stretch>
        </p:blipFill>
        <p:spPr>
          <a:xfrm>
            <a:off x="6298279" y="1186648"/>
            <a:ext cx="5599308" cy="4862244"/>
          </a:xfrm>
          <a:prstGeom prst="rect">
            <a:avLst/>
          </a:prstGeom>
        </p:spPr>
      </p:pic>
    </p:spTree>
    <p:extLst>
      <p:ext uri="{BB962C8B-B14F-4D97-AF65-F5344CB8AC3E}">
        <p14:creationId xmlns:p14="http://schemas.microsoft.com/office/powerpoint/2010/main" val="1309631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a:t>Чистый код = Простой </a:t>
            </a:r>
            <a:r>
              <a:rPr lang="ru-RU" dirty="0" smtClean="0"/>
              <a:t>код</a:t>
            </a:r>
            <a:endParaRPr lang="et-EE" dirty="0"/>
          </a:p>
        </p:txBody>
      </p:sp>
      <p:sp>
        <p:nvSpPr>
          <p:cNvPr id="3" name="Content Placeholder 2"/>
          <p:cNvSpPr>
            <a:spLocks noGrp="1"/>
          </p:cNvSpPr>
          <p:nvPr>
            <p:ph idx="1"/>
          </p:nvPr>
        </p:nvSpPr>
        <p:spPr/>
        <p:txBody>
          <a:bodyPr/>
          <a:lstStyle/>
          <a:p>
            <a:r>
              <a:rPr lang="ru-RU" dirty="0" smtClean="0"/>
              <a:t>Чистый </a:t>
            </a:r>
            <a:r>
              <a:rPr lang="ru-RU" dirty="0"/>
              <a:t>код проходит все тесты.</a:t>
            </a:r>
          </a:p>
          <a:p>
            <a:r>
              <a:rPr lang="ru-RU" dirty="0"/>
              <a:t>Чистый код очевиден для других программистов.</a:t>
            </a:r>
          </a:p>
          <a:p>
            <a:r>
              <a:rPr lang="ru-RU" dirty="0"/>
              <a:t>Чистый код не содержит дублирования.</a:t>
            </a:r>
          </a:p>
          <a:p>
            <a:r>
              <a:rPr lang="ru-RU" dirty="0"/>
              <a:t>Чистый код содержит минимум классов и других движущихся часте</a:t>
            </a:r>
          </a:p>
          <a:p>
            <a:r>
              <a:rPr lang="ru-RU" b="1" dirty="0"/>
              <a:t>Чистый код легче и дешевле поддерживать.</a:t>
            </a:r>
          </a:p>
          <a:p>
            <a:endParaRPr lang="et-EE" dirty="0"/>
          </a:p>
        </p:txBody>
      </p:sp>
    </p:spTree>
    <p:extLst>
      <p:ext uri="{BB962C8B-B14F-4D97-AF65-F5344CB8AC3E}">
        <p14:creationId xmlns:p14="http://schemas.microsoft.com/office/powerpoint/2010/main" val="556092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Признаки плохого кода</a:t>
            </a:r>
            <a:endParaRPr lang="et-EE" dirty="0"/>
          </a:p>
        </p:txBody>
      </p:sp>
      <p:sp>
        <p:nvSpPr>
          <p:cNvPr id="3" name="Content Placeholder 2"/>
          <p:cNvSpPr>
            <a:spLocks noGrp="1"/>
          </p:cNvSpPr>
          <p:nvPr>
            <p:ph idx="1"/>
          </p:nvPr>
        </p:nvSpPr>
        <p:spPr>
          <a:xfrm>
            <a:off x="838199" y="1492624"/>
            <a:ext cx="11008659" cy="5150223"/>
          </a:xfrm>
        </p:spPr>
        <p:txBody>
          <a:bodyPr>
            <a:normAutofit fontScale="92500" lnSpcReduction="10000"/>
          </a:bodyPr>
          <a:lstStyle/>
          <a:p>
            <a:pPr marL="0" indent="0" algn="just">
              <a:buNone/>
            </a:pPr>
            <a:r>
              <a:rPr lang="ru-RU" dirty="0"/>
              <a:t>Во многом при рефакторинге лучше полагаться на интуицию, основанную на опыте. Тем не менее имеются некоторые видимые проблемы в коде (англ. code smells), требующие рефакторинга</a:t>
            </a:r>
            <a:r>
              <a:rPr lang="ru-RU" dirty="0" smtClean="0"/>
              <a:t>:</a:t>
            </a:r>
            <a:endParaRPr lang="ru-RU" dirty="0"/>
          </a:p>
          <a:p>
            <a:r>
              <a:rPr lang="ru-RU" dirty="0" smtClean="0"/>
              <a:t>дублирование </a:t>
            </a:r>
            <a:r>
              <a:rPr lang="ru-RU" dirty="0"/>
              <a:t>кода;</a:t>
            </a:r>
          </a:p>
          <a:p>
            <a:r>
              <a:rPr lang="ru-RU" dirty="0" smtClean="0"/>
              <a:t>длинный </a:t>
            </a:r>
            <a:r>
              <a:rPr lang="ru-RU" dirty="0"/>
              <a:t>метод;</a:t>
            </a:r>
          </a:p>
          <a:p>
            <a:r>
              <a:rPr lang="ru-RU" dirty="0" smtClean="0"/>
              <a:t>большой </a:t>
            </a:r>
            <a:r>
              <a:rPr lang="ru-RU" dirty="0"/>
              <a:t>класс;</a:t>
            </a:r>
          </a:p>
          <a:p>
            <a:r>
              <a:rPr lang="ru-RU" dirty="0" smtClean="0"/>
              <a:t>длинный </a:t>
            </a:r>
            <a:r>
              <a:rPr lang="ru-RU" dirty="0"/>
              <a:t>список параметров;</a:t>
            </a:r>
          </a:p>
          <a:p>
            <a:r>
              <a:rPr lang="ru-RU" dirty="0" smtClean="0"/>
              <a:t>«</a:t>
            </a:r>
            <a:r>
              <a:rPr lang="ru-RU" dirty="0"/>
              <a:t>жадные» функции — это метод, который чрезмерно обращается к данным другого объекта;</a:t>
            </a:r>
          </a:p>
          <a:p>
            <a:r>
              <a:rPr lang="ru-RU" dirty="0" smtClean="0"/>
              <a:t>избыточные </a:t>
            </a:r>
            <a:r>
              <a:rPr lang="ru-RU" dirty="0"/>
              <a:t>временные переменные;</a:t>
            </a:r>
          </a:p>
          <a:p>
            <a:r>
              <a:rPr lang="ru-RU" dirty="0" smtClean="0"/>
              <a:t>классы </a:t>
            </a:r>
            <a:r>
              <a:rPr lang="ru-RU" dirty="0"/>
              <a:t>данных;</a:t>
            </a:r>
          </a:p>
          <a:p>
            <a:r>
              <a:rPr lang="ru-RU" dirty="0" smtClean="0"/>
              <a:t>несгруппированные </a:t>
            </a:r>
            <a:r>
              <a:rPr lang="ru-RU" dirty="0"/>
              <a:t>данные</a:t>
            </a:r>
            <a:r>
              <a:rPr lang="ru-RU" dirty="0" smtClean="0"/>
              <a:t>.</a:t>
            </a:r>
            <a:endParaRPr lang="ru-RU" dirty="0"/>
          </a:p>
        </p:txBody>
      </p:sp>
    </p:spTree>
    <p:extLst>
      <p:ext uri="{BB962C8B-B14F-4D97-AF65-F5344CB8AC3E}">
        <p14:creationId xmlns:p14="http://schemas.microsoft.com/office/powerpoint/2010/main" val="4289350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Как проходит рефакторинг?</a:t>
            </a:r>
            <a:endParaRPr lang="et-EE" dirty="0"/>
          </a:p>
        </p:txBody>
      </p:sp>
      <p:sp>
        <p:nvSpPr>
          <p:cNvPr id="3" name="Content Placeholder 2"/>
          <p:cNvSpPr>
            <a:spLocks noGrp="1"/>
          </p:cNvSpPr>
          <p:nvPr>
            <p:ph idx="1"/>
          </p:nvPr>
        </p:nvSpPr>
        <p:spPr>
          <a:xfrm>
            <a:off x="838199" y="1479176"/>
            <a:ext cx="10983817" cy="5029200"/>
          </a:xfrm>
        </p:spPr>
        <p:txBody>
          <a:bodyPr>
            <a:normAutofit/>
          </a:bodyPr>
          <a:lstStyle/>
          <a:p>
            <a:pPr marL="0" indent="0" algn="just">
              <a:buNone/>
            </a:pPr>
            <a:r>
              <a:rPr lang="ru-RU" b="1" dirty="0"/>
              <a:t>Рефакторинг</a:t>
            </a:r>
            <a:r>
              <a:rPr lang="ru-RU" dirty="0"/>
              <a:t> следует проводить серией небольших изменений, каждое из которых делает существующий код чуть лучше, оставляя программу в рабочем состоянии.</a:t>
            </a:r>
          </a:p>
          <a:p>
            <a:pPr marL="0" indent="0">
              <a:buNone/>
            </a:pPr>
            <a:r>
              <a:rPr lang="ru-RU" dirty="0"/>
              <a:t>Чеклист правильно проведенного </a:t>
            </a:r>
            <a:r>
              <a:rPr lang="ru-RU" dirty="0" smtClean="0"/>
              <a:t/>
            </a:r>
            <a:br>
              <a:rPr lang="ru-RU" dirty="0" smtClean="0"/>
            </a:br>
            <a:r>
              <a:rPr lang="ru-RU" dirty="0" smtClean="0"/>
              <a:t>рефакторинга</a:t>
            </a:r>
            <a:r>
              <a:rPr lang="ru-RU" dirty="0"/>
              <a:t>:</a:t>
            </a:r>
          </a:p>
          <a:p>
            <a:r>
              <a:rPr lang="ru-RU" dirty="0"/>
              <a:t>В процессе рефакторинга не </a:t>
            </a:r>
            <a:r>
              <a:rPr lang="ru-RU" dirty="0" smtClean="0"/>
              <a:t/>
            </a:r>
            <a:br>
              <a:rPr lang="ru-RU" dirty="0" smtClean="0"/>
            </a:br>
            <a:r>
              <a:rPr lang="ru-RU" dirty="0" smtClean="0"/>
              <a:t>создается </a:t>
            </a:r>
            <a:r>
              <a:rPr lang="ru-RU" dirty="0"/>
              <a:t>новая функциональность.</a:t>
            </a:r>
          </a:p>
          <a:p>
            <a:r>
              <a:rPr lang="ru-RU" dirty="0"/>
              <a:t>Все существующие тесты должны </a:t>
            </a:r>
            <a:r>
              <a:rPr lang="ru-RU" dirty="0" smtClean="0"/>
              <a:t/>
            </a:r>
            <a:br>
              <a:rPr lang="ru-RU" dirty="0" smtClean="0"/>
            </a:br>
            <a:r>
              <a:rPr lang="ru-RU" dirty="0" smtClean="0"/>
              <a:t>успешно </a:t>
            </a:r>
            <a:r>
              <a:rPr lang="ru-RU" dirty="0"/>
              <a:t>проходить.</a:t>
            </a:r>
          </a:p>
          <a:p>
            <a:r>
              <a:rPr lang="ru-RU" dirty="0"/>
              <a:t>Код должен стать чище.</a:t>
            </a:r>
          </a:p>
        </p:txBody>
      </p:sp>
      <p:pic>
        <p:nvPicPr>
          <p:cNvPr id="5" name="Picture 4"/>
          <p:cNvPicPr>
            <a:picLocks noChangeAspect="1"/>
          </p:cNvPicPr>
          <p:nvPr/>
        </p:nvPicPr>
        <p:blipFill>
          <a:blip r:embed="rId2"/>
          <a:stretch>
            <a:fillRect/>
          </a:stretch>
        </p:blipFill>
        <p:spPr>
          <a:xfrm>
            <a:off x="6896559" y="2585836"/>
            <a:ext cx="4925458" cy="4058942"/>
          </a:xfrm>
          <a:prstGeom prst="rect">
            <a:avLst/>
          </a:prstGeom>
        </p:spPr>
      </p:pic>
    </p:spTree>
    <p:extLst>
      <p:ext uri="{BB962C8B-B14F-4D97-AF65-F5344CB8AC3E}">
        <p14:creationId xmlns:p14="http://schemas.microsoft.com/office/powerpoint/2010/main" val="2931181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Когда нужно делать рефакторинг? 1</a:t>
            </a:r>
            <a:endParaRPr lang="et-EE" dirty="0"/>
          </a:p>
        </p:txBody>
      </p:sp>
      <p:sp>
        <p:nvSpPr>
          <p:cNvPr id="3" name="Content Placeholder 2"/>
          <p:cNvSpPr>
            <a:spLocks noGrp="1"/>
          </p:cNvSpPr>
          <p:nvPr>
            <p:ph idx="1"/>
          </p:nvPr>
        </p:nvSpPr>
        <p:spPr>
          <a:xfrm>
            <a:off x="838200" y="1825624"/>
            <a:ext cx="11104084" cy="4751445"/>
          </a:xfrm>
        </p:spPr>
        <p:txBody>
          <a:bodyPr>
            <a:normAutofit lnSpcReduction="10000"/>
          </a:bodyPr>
          <a:lstStyle/>
          <a:p>
            <a:pPr marL="0" indent="0">
              <a:buNone/>
            </a:pPr>
            <a:r>
              <a:rPr lang="ru-RU" b="1" dirty="0"/>
              <a:t>Правило «трех </a:t>
            </a:r>
            <a:r>
              <a:rPr lang="ru-RU" b="1" dirty="0" smtClean="0"/>
              <a:t>раз»:</a:t>
            </a:r>
            <a:endParaRPr lang="ru-RU" b="1" dirty="0"/>
          </a:p>
          <a:p>
            <a:r>
              <a:rPr lang="ru-RU" dirty="0"/>
              <a:t>Делая что-то в первый раз, вы просто это делаете.</a:t>
            </a:r>
          </a:p>
          <a:p>
            <a:r>
              <a:rPr lang="ru-RU" dirty="0"/>
              <a:t>Делая что-то аналогичное во второй раз, вы морщитесь от необходимости повторения, но все-таки повторяете то же самое. </a:t>
            </a:r>
          </a:p>
          <a:p>
            <a:r>
              <a:rPr lang="ru-RU" dirty="0"/>
              <a:t>Делая что-то похожее в третий раз, вы начинаете рефакторинг.</a:t>
            </a:r>
          </a:p>
          <a:p>
            <a:pPr marL="0" indent="0">
              <a:buNone/>
            </a:pPr>
            <a:r>
              <a:rPr lang="ru-RU" b="1" dirty="0" smtClean="0"/>
              <a:t>Когда исправляете баг</a:t>
            </a:r>
          </a:p>
          <a:p>
            <a:r>
              <a:rPr lang="ru-RU" dirty="0"/>
              <a:t>Ошибки — как тараканы, любят жить в темных затхлых местах вашего кода. Попробуйте навести порядок в коде и ошибки найдутся сами собой.</a:t>
            </a:r>
          </a:p>
          <a:p>
            <a:r>
              <a:rPr lang="ru-RU" dirty="0"/>
              <a:t>Кроме того, вам не придется создавать специальные задачи для рефакторинга, которые так не любят видеть в отчетах менеджеры</a:t>
            </a:r>
            <a:r>
              <a:rPr lang="ru-RU" dirty="0" smtClean="0"/>
              <a:t>.</a:t>
            </a:r>
            <a:endParaRPr lang="ru-RU" dirty="0"/>
          </a:p>
        </p:txBody>
      </p:sp>
    </p:spTree>
    <p:extLst>
      <p:ext uri="{BB962C8B-B14F-4D97-AF65-F5344CB8AC3E}">
        <p14:creationId xmlns:p14="http://schemas.microsoft.com/office/powerpoint/2010/main" val="1562316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53378"/>
            <a:ext cx="11148152" cy="4990641"/>
          </a:xfrm>
        </p:spPr>
        <p:txBody>
          <a:bodyPr>
            <a:normAutofit fontScale="92500" lnSpcReduction="10000"/>
          </a:bodyPr>
          <a:lstStyle/>
          <a:p>
            <a:pPr marL="0" indent="0">
              <a:buNone/>
            </a:pPr>
            <a:r>
              <a:rPr lang="ru-RU" b="1" dirty="0"/>
              <a:t>Когда добавляете фичу</a:t>
            </a:r>
          </a:p>
          <a:p>
            <a:r>
              <a:rPr lang="ru-RU" dirty="0" smtClean="0"/>
              <a:t>Помогает </a:t>
            </a:r>
            <a:r>
              <a:rPr lang="ru-RU" dirty="0"/>
              <a:t>понять чужой код. Если код, в который нужно добавить новую фичу, недостаточно ясный, рефакторинг позволяет сделать его очевидней для вас и для того, кто будет работать с ним в будущем.</a:t>
            </a:r>
          </a:p>
          <a:p>
            <a:r>
              <a:rPr lang="ru-RU" dirty="0" smtClean="0"/>
              <a:t>Облегчает </a:t>
            </a:r>
            <a:r>
              <a:rPr lang="ru-RU" dirty="0"/>
              <a:t>добавление фичи. После рефакторинга добавление новой фичи происходит значительно более гладко и занимает меньше времени</a:t>
            </a:r>
            <a:r>
              <a:rPr lang="ru-RU" dirty="0" smtClean="0"/>
              <a:t>.</a:t>
            </a:r>
          </a:p>
          <a:p>
            <a:pPr marL="0" indent="0">
              <a:buNone/>
            </a:pPr>
            <a:r>
              <a:rPr lang="ru-RU" b="1" dirty="0"/>
              <a:t>Во время код-ревью</a:t>
            </a:r>
          </a:p>
          <a:p>
            <a:r>
              <a:rPr lang="ru-RU" dirty="0"/>
              <a:t>Если вы делаете ревью нового кода, возможно это будет последним шансом почистить код, перед тем как он окажется доступным публично.</a:t>
            </a:r>
          </a:p>
          <a:p>
            <a:r>
              <a:rPr lang="ru-RU" dirty="0"/>
              <a:t>Лучше всего проводить такое ревью вместе с автором кода. В этом случае, вы будете предлагать автору изменения, и вместе решать, на сколько сложно произвести тот или иной рефакторинг. При этом, небольшие изменения можно будет тут же осуществлять</a:t>
            </a:r>
            <a:r>
              <a:rPr lang="ru-RU" dirty="0" smtClean="0"/>
              <a:t>.</a:t>
            </a:r>
            <a:endParaRPr lang="ru-RU" dirty="0"/>
          </a:p>
          <a:p>
            <a:endParaRPr lang="et-EE" dirty="0"/>
          </a:p>
        </p:txBody>
      </p:sp>
      <p:sp>
        <p:nvSpPr>
          <p:cNvPr id="4" name="Title 1"/>
          <p:cNvSpPr>
            <a:spLocks noGrp="1"/>
          </p:cNvSpPr>
          <p:nvPr>
            <p:ph type="title"/>
          </p:nvPr>
        </p:nvSpPr>
        <p:spPr>
          <a:xfrm>
            <a:off x="838200" y="365125"/>
            <a:ext cx="10515600" cy="1325563"/>
          </a:xfrm>
        </p:spPr>
        <p:txBody>
          <a:bodyPr/>
          <a:lstStyle/>
          <a:p>
            <a:r>
              <a:rPr lang="ru-RU" dirty="0" smtClean="0"/>
              <a:t>Когда нужно делать рефакторинг? 2</a:t>
            </a:r>
            <a:endParaRPr lang="et-EE" dirty="0"/>
          </a:p>
        </p:txBody>
      </p:sp>
    </p:spTree>
    <p:extLst>
      <p:ext uri="{BB962C8B-B14F-4D97-AF65-F5344CB8AC3E}">
        <p14:creationId xmlns:p14="http://schemas.microsoft.com/office/powerpoint/2010/main" val="273489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Методы рефакторинга. 1</a:t>
            </a:r>
            <a:endParaRPr lang="et-EE" dirty="0"/>
          </a:p>
        </p:txBody>
      </p:sp>
      <p:sp>
        <p:nvSpPr>
          <p:cNvPr id="3" name="Content Placeholder 2"/>
          <p:cNvSpPr>
            <a:spLocks noGrp="1"/>
          </p:cNvSpPr>
          <p:nvPr>
            <p:ph idx="1"/>
          </p:nvPr>
        </p:nvSpPr>
        <p:spPr>
          <a:xfrm>
            <a:off x="838200" y="1506071"/>
            <a:ext cx="11353800" cy="5190564"/>
          </a:xfrm>
        </p:spPr>
        <p:txBody>
          <a:bodyPr>
            <a:normAutofit/>
          </a:bodyPr>
          <a:lstStyle/>
          <a:p>
            <a:pPr marL="0" indent="0">
              <a:buNone/>
            </a:pPr>
            <a:r>
              <a:rPr lang="ru-RU" sz="2400" b="1" dirty="0" smtClean="0"/>
              <a:t>1. Изменение </a:t>
            </a:r>
            <a:r>
              <a:rPr lang="ru-RU" sz="2400" b="1" dirty="0"/>
              <a:t>сигнатуры метода (Change Method Signature)</a:t>
            </a:r>
          </a:p>
          <a:p>
            <a:pPr marL="0" indent="0">
              <a:buNone/>
            </a:pPr>
            <a:r>
              <a:rPr lang="ru-RU" sz="2400" dirty="0"/>
              <a:t>Суть изменения сигнатуры метода заключается в добавлении, изменении или удалении параметра метода. Изменив сигнатуру метода, необходимо скорректировать обращения к нему в коде всех клиентов. Это изменение может затронуть внешний интерфейс программы, кроме того, не всегда разработчику, изменяющему интерфейс, доступны все клиенты этого интерфейса, поэтому может потребоваться та или иная форма регистрации изменений интерфейса для последующей передачи их вместе с новой версией </a:t>
            </a:r>
            <a:r>
              <a:rPr lang="ru-RU" sz="2400" dirty="0" smtClean="0"/>
              <a:t>программы</a:t>
            </a:r>
            <a:r>
              <a:rPr lang="ru-RU" sz="2400" dirty="0" smtClean="0"/>
              <a:t>.</a:t>
            </a:r>
            <a:endParaRPr lang="et-EE" sz="2400" dirty="0" smtClean="0"/>
          </a:p>
          <a:p>
            <a:pPr marL="0" indent="0">
              <a:buNone/>
            </a:pPr>
            <a:endParaRPr lang="ru-RU" sz="2400" dirty="0" smtClean="0"/>
          </a:p>
          <a:p>
            <a:pPr marL="0" indent="0">
              <a:buNone/>
            </a:pPr>
            <a:r>
              <a:rPr lang="ru-RU" sz="2400" b="1" dirty="0"/>
              <a:t>2. Инкапсуляция поля (Encapsulate field)</a:t>
            </a:r>
          </a:p>
          <a:p>
            <a:pPr marL="0" indent="0">
              <a:buNone/>
            </a:pPr>
            <a:r>
              <a:rPr lang="ru-RU" sz="2400" dirty="0" smtClean="0"/>
              <a:t>В </a:t>
            </a:r>
            <a:r>
              <a:rPr lang="ru-RU" sz="2400" dirty="0"/>
              <a:t>случае, если у класса имеется открытое поле, необходимо сделать его закрытым и обеспечить методы доступа. После «Инкапсуляции поля» часто применяется «Перемещение метода».</a:t>
            </a:r>
          </a:p>
        </p:txBody>
      </p:sp>
    </p:spTree>
    <p:extLst>
      <p:ext uri="{BB962C8B-B14F-4D97-AF65-F5344CB8AC3E}">
        <p14:creationId xmlns:p14="http://schemas.microsoft.com/office/powerpoint/2010/main" val="19229810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849</Words>
  <Application>Microsoft Office PowerPoint</Application>
  <PresentationFormat>Widescreen</PresentationFormat>
  <Paragraphs>76</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Refactoring</vt:lpstr>
      <vt:lpstr>Википедия</vt:lpstr>
      <vt:lpstr>Цели</vt:lpstr>
      <vt:lpstr>Чистый код = Простой код</vt:lpstr>
      <vt:lpstr>Признаки плохого кода</vt:lpstr>
      <vt:lpstr>Как проходит рефакторинг?</vt:lpstr>
      <vt:lpstr>Когда нужно делать рефакторинг? 1</vt:lpstr>
      <vt:lpstr>Когда нужно делать рефакторинг? 2</vt:lpstr>
      <vt:lpstr>Методы рефакторинга. 1</vt:lpstr>
      <vt:lpstr>Методы рефакторинга. 2</vt:lpstr>
      <vt:lpstr>Проблемы, возникающие при проведении рефакторинга</vt:lpstr>
      <vt:lpstr>Изучаем примеры сами</vt:lpstr>
      <vt:lpstr>Смотрим видео</vt:lpstr>
      <vt:lpstr>Задание</vt:lpstr>
      <vt:lpstr>В следующий раз:</vt:lpstr>
    </vt:vector>
  </TitlesOfParts>
  <Company>Tallinna Tehnikaülikool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Refactoring</dc:title>
  <dc:creator>Jekaterina Ivask</dc:creator>
  <cp:lastModifiedBy>Jekaterina Ivask</cp:lastModifiedBy>
  <cp:revision>33</cp:revision>
  <dcterms:created xsi:type="dcterms:W3CDTF">2015-09-10T17:30:46Z</dcterms:created>
  <dcterms:modified xsi:type="dcterms:W3CDTF">2015-09-25T06:50:34Z</dcterms:modified>
</cp:coreProperties>
</file>