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7" r:id="rId7"/>
    <p:sldId id="264" r:id="rId8"/>
    <p:sldId id="289" r:id="rId9"/>
    <p:sldId id="290" r:id="rId10"/>
    <p:sldId id="265" r:id="rId11"/>
    <p:sldId id="261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62" r:id="rId34"/>
    <p:sldId id="263" r:id="rId35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92" d="100"/>
          <a:sy n="92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45DE-45D3-49CA-B223-21BA0B2A62B6}" type="datetimeFigureOut">
              <a:rPr lang="et-EE" smtClean="0"/>
              <a:t>8.09.2015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C14B-2E51-465B-ABAC-AF5A721AF6E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3607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45DE-45D3-49CA-B223-21BA0B2A62B6}" type="datetimeFigureOut">
              <a:rPr lang="et-EE" smtClean="0"/>
              <a:t>8.09.2015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C14B-2E51-465B-ABAC-AF5A721AF6E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64613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45DE-45D3-49CA-B223-21BA0B2A62B6}" type="datetimeFigureOut">
              <a:rPr lang="et-EE" smtClean="0"/>
              <a:t>8.09.2015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C14B-2E51-465B-ABAC-AF5A721AF6E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577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45DE-45D3-49CA-B223-21BA0B2A62B6}" type="datetimeFigureOut">
              <a:rPr lang="et-EE" smtClean="0"/>
              <a:t>8.09.2015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C14B-2E51-465B-ABAC-AF5A721AF6E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65793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45DE-45D3-49CA-B223-21BA0B2A62B6}" type="datetimeFigureOut">
              <a:rPr lang="et-EE" smtClean="0"/>
              <a:t>8.09.2015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C14B-2E51-465B-ABAC-AF5A721AF6E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6897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45DE-45D3-49CA-B223-21BA0B2A62B6}" type="datetimeFigureOut">
              <a:rPr lang="et-EE" smtClean="0"/>
              <a:t>8.09.2015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C14B-2E51-465B-ABAC-AF5A721AF6E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8983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45DE-45D3-49CA-B223-21BA0B2A62B6}" type="datetimeFigureOut">
              <a:rPr lang="et-EE" smtClean="0"/>
              <a:t>8.09.2015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C14B-2E51-465B-ABAC-AF5A721AF6E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37258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45DE-45D3-49CA-B223-21BA0B2A62B6}" type="datetimeFigureOut">
              <a:rPr lang="et-EE" smtClean="0"/>
              <a:t>8.09.2015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C14B-2E51-465B-ABAC-AF5A721AF6E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1529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45DE-45D3-49CA-B223-21BA0B2A62B6}" type="datetimeFigureOut">
              <a:rPr lang="et-EE" smtClean="0"/>
              <a:t>8.09.2015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C14B-2E51-465B-ABAC-AF5A721AF6E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5052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45DE-45D3-49CA-B223-21BA0B2A62B6}" type="datetimeFigureOut">
              <a:rPr lang="et-EE" smtClean="0"/>
              <a:t>8.09.2015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C14B-2E51-465B-ABAC-AF5A721AF6E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64785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45DE-45D3-49CA-B223-21BA0B2A62B6}" type="datetimeFigureOut">
              <a:rPr lang="et-EE" smtClean="0"/>
              <a:t>8.09.2015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C14B-2E51-465B-ABAC-AF5A721AF6E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2094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845DE-45D3-49CA-B223-21BA0B2A62B6}" type="datetimeFigureOut">
              <a:rPr lang="et-EE" smtClean="0"/>
              <a:t>8.09.2015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6C14B-2E51-465B-ABAC-AF5A721AF6E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4273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t6GgTWlkhXw" TargetMode="External"/><Relationship Id="rId2" Type="http://schemas.openxmlformats.org/officeDocument/2006/relationships/hyperlink" Target="https://youtu.be/uGaNkTahrI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ET3Q6zNK3Io?list=PL1CCC9816DB553DDC" TargetMode="External"/><Relationship Id="rId4" Type="http://schemas.openxmlformats.org/officeDocument/2006/relationships/hyperlink" Target="https://youtu.be/RcTFpNlkiUs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LRK30lUSE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IAY0361-Automaattestimine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Jekaterina </a:t>
            </a:r>
            <a:r>
              <a:rPr lang="et-EE" dirty="0" err="1" smtClean="0"/>
              <a:t>Tšukrejeva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79693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 Driven Development - TDD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>
                <a:hlinkClick r:id="rId2"/>
              </a:rPr>
              <a:t>https://</a:t>
            </a:r>
            <a:r>
              <a:rPr lang="et-EE" dirty="0" smtClean="0">
                <a:hlinkClick r:id="rId2"/>
              </a:rPr>
              <a:t>youtu.be/uGaNkTahrIw</a:t>
            </a:r>
            <a:r>
              <a:rPr lang="ru-RU" dirty="0" smtClean="0"/>
              <a:t> </a:t>
            </a:r>
            <a:r>
              <a:rPr lang="et-EE" dirty="0" smtClean="0"/>
              <a:t>– TDD</a:t>
            </a:r>
          </a:p>
          <a:p>
            <a:r>
              <a:rPr lang="et-EE" dirty="0">
                <a:hlinkClick r:id="rId3"/>
              </a:rPr>
              <a:t>https://</a:t>
            </a:r>
            <a:r>
              <a:rPr lang="et-EE" dirty="0" smtClean="0">
                <a:hlinkClick r:id="rId3"/>
              </a:rPr>
              <a:t>youtu.be/t6GgTWlkhXw</a:t>
            </a:r>
            <a:r>
              <a:rPr lang="et-EE" dirty="0" smtClean="0"/>
              <a:t> - Automated testing</a:t>
            </a:r>
          </a:p>
          <a:p>
            <a:r>
              <a:rPr lang="et-EE" dirty="0">
                <a:hlinkClick r:id="rId4"/>
              </a:rPr>
              <a:t>https://</a:t>
            </a:r>
            <a:r>
              <a:rPr lang="et-EE" dirty="0" smtClean="0">
                <a:hlinkClick r:id="rId4"/>
              </a:rPr>
              <a:t>youtu.be/RcTFpNlkiUs</a:t>
            </a:r>
            <a:r>
              <a:rPr lang="et-EE" dirty="0" smtClean="0"/>
              <a:t> - Continuos Integration</a:t>
            </a:r>
            <a:endParaRPr lang="ru-RU" dirty="0" smtClean="0"/>
          </a:p>
          <a:p>
            <a:r>
              <a:rPr lang="et-EE" dirty="0">
                <a:hlinkClick r:id="rId5"/>
              </a:rPr>
              <a:t>https://</a:t>
            </a:r>
            <a:r>
              <a:rPr lang="et-EE" dirty="0" smtClean="0">
                <a:hlinkClick r:id="rId5"/>
              </a:rPr>
              <a:t>youtu.be/ET3Q6zNK3Io?list=PL1CCC9816DB553DDC</a:t>
            </a:r>
            <a:r>
              <a:rPr lang="ru-RU" dirty="0" smtClean="0"/>
              <a:t> </a:t>
            </a:r>
            <a:r>
              <a:rPr lang="et-EE" dirty="0" smtClean="0"/>
              <a:t>– Pair programming</a:t>
            </a:r>
          </a:p>
          <a:p>
            <a:endParaRPr lang="ru-RU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04444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Täna – puhas kood. </a:t>
            </a:r>
            <a:r>
              <a:rPr lang="et-EE" dirty="0" err="1" smtClean="0"/>
              <a:t>Clean</a:t>
            </a:r>
            <a:r>
              <a:rPr lang="et-EE" dirty="0" smtClean="0"/>
              <a:t> </a:t>
            </a:r>
            <a:r>
              <a:rPr lang="et-EE" dirty="0" err="1" smtClean="0"/>
              <a:t>code</a:t>
            </a:r>
            <a:r>
              <a:rPr lang="et-EE" dirty="0" smtClean="0"/>
              <a:t>.</a:t>
            </a:r>
            <a:endParaRPr lang="et-EE" dirty="0"/>
          </a:p>
        </p:txBody>
      </p:sp>
      <p:pic>
        <p:nvPicPr>
          <p:cNvPr id="1026" name="Picture 2" descr="https://ellws.files.wordpress.com/2013/08/capture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345" y="1577294"/>
            <a:ext cx="5481309" cy="485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707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Milline uks on Teie oma?</a:t>
            </a:r>
            <a:endParaRPr lang="et-EE" dirty="0"/>
          </a:p>
        </p:txBody>
      </p:sp>
      <p:pic>
        <p:nvPicPr>
          <p:cNvPr id="2050" name="Picture 2" descr="http://starecat.com/content/wp-content/uploads/the-only-valid-measurement-of-code-quality-wtfs-per-minu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475" y="1564121"/>
            <a:ext cx="5923107" cy="4914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4940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Miks Clean Code?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 smtClean="0"/>
              <a:t>	</a:t>
            </a:r>
            <a:r>
              <a:rPr lang="fi-FI" sz="3200" dirty="0" smtClean="0"/>
              <a:t>... </a:t>
            </a:r>
            <a:r>
              <a:rPr lang="fi-FI" sz="3200" dirty="0"/>
              <a:t>kuna koodi loetakse </a:t>
            </a:r>
            <a:r>
              <a:rPr lang="fi-FI" sz="3200" b="1" dirty="0"/>
              <a:t>3 korda rohkem </a:t>
            </a:r>
            <a:r>
              <a:rPr lang="fi-FI" sz="3200" dirty="0"/>
              <a:t>kui kirjutatakse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94573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Põhitehnikad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S</a:t>
            </a:r>
            <a:r>
              <a:rPr lang="en-US" dirty="0" err="1" smtClean="0"/>
              <a:t>elgitavad</a:t>
            </a:r>
            <a:r>
              <a:rPr lang="en-US" dirty="0" smtClean="0"/>
              <a:t> </a:t>
            </a:r>
            <a:r>
              <a:rPr lang="en-US" dirty="0" err="1"/>
              <a:t>nimed</a:t>
            </a:r>
            <a:endParaRPr lang="en-US" dirty="0"/>
          </a:p>
          <a:p>
            <a:pPr marL="85725" indent="0">
              <a:buNone/>
            </a:pPr>
            <a:endParaRPr lang="en-US" dirty="0"/>
          </a:p>
          <a:p>
            <a:pPr>
              <a:buFontTx/>
              <a:buChar char="•"/>
            </a:pPr>
            <a:r>
              <a:rPr lang="en-US" dirty="0" err="1"/>
              <a:t>Meetodite</a:t>
            </a:r>
            <a:r>
              <a:rPr lang="en-US" dirty="0"/>
              <a:t> </a:t>
            </a:r>
            <a:r>
              <a:rPr lang="en-US" dirty="0" err="1"/>
              <a:t>pikkus</a:t>
            </a:r>
            <a:endParaRPr lang="en-US" dirty="0"/>
          </a:p>
          <a:p>
            <a:pPr marL="85725" indent="0">
              <a:buNone/>
            </a:pPr>
            <a:endParaRPr lang="en-US" dirty="0"/>
          </a:p>
          <a:p>
            <a:r>
              <a:rPr lang="en-US" dirty="0" err="1"/>
              <a:t>Duplikatsiooni</a:t>
            </a:r>
            <a:r>
              <a:rPr lang="en-US" dirty="0"/>
              <a:t> </a:t>
            </a:r>
            <a:r>
              <a:rPr lang="en-US" dirty="0" err="1"/>
              <a:t>eemaldamine</a:t>
            </a:r>
            <a:endParaRPr lang="en-US" dirty="0"/>
          </a:p>
          <a:p>
            <a:pPr marL="85725" indent="0">
              <a:buNone/>
            </a:pPr>
            <a:endParaRPr lang="en-US" dirty="0"/>
          </a:p>
          <a:p>
            <a:r>
              <a:rPr lang="en-US" dirty="0" err="1"/>
              <a:t>Väiksemad</a:t>
            </a:r>
            <a:r>
              <a:rPr lang="en-US" dirty="0"/>
              <a:t> </a:t>
            </a:r>
            <a:r>
              <a:rPr lang="en-US" dirty="0" err="1"/>
              <a:t>näpunäited</a:t>
            </a:r>
            <a:endParaRPr lang="en-US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26341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noProof="0" dirty="0" smtClean="0"/>
              <a:t>Selgitavad nimed</a:t>
            </a:r>
            <a:endParaRPr lang="et-EE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class File {</a:t>
            </a:r>
          </a:p>
          <a:p>
            <a:pPr marL="0" indent="0">
              <a:buNone/>
            </a:pPr>
            <a:r>
              <a:rPr lang="et-EE" dirty="0"/>
              <a:t>     int d;       </a:t>
            </a:r>
          </a:p>
          <a:p>
            <a:pPr marL="0" indent="0">
              <a:buNone/>
            </a:pPr>
            <a:r>
              <a:rPr lang="et-EE" dirty="0"/>
              <a:t>     ...</a:t>
            </a:r>
          </a:p>
          <a:p>
            <a:pPr marL="0" indent="0">
              <a:buNone/>
            </a:pPr>
            <a:r>
              <a:rPr lang="et-EE" dirty="0" smtClean="0"/>
              <a:t>}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8608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noProof="0" dirty="0" smtClean="0"/>
              <a:t>Selgitavad nimed</a:t>
            </a:r>
            <a:endParaRPr lang="et-EE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class File {</a:t>
            </a:r>
          </a:p>
          <a:p>
            <a:pPr marL="0" indent="0">
              <a:buNone/>
            </a:pPr>
            <a:r>
              <a:rPr lang="et-EE" dirty="0"/>
              <a:t>     int d;   </a:t>
            </a:r>
            <a:r>
              <a:rPr lang="et-EE" i="1" dirty="0"/>
              <a:t>// elapsed time in days </a:t>
            </a:r>
            <a:r>
              <a:rPr lang="et-EE" dirty="0"/>
              <a:t>    </a:t>
            </a:r>
          </a:p>
          <a:p>
            <a:pPr marL="0" indent="0">
              <a:buNone/>
            </a:pPr>
            <a:r>
              <a:rPr lang="et-EE" dirty="0"/>
              <a:t>     ...</a:t>
            </a:r>
          </a:p>
          <a:p>
            <a:pPr marL="0" indent="0">
              <a:buNone/>
            </a:pPr>
            <a:r>
              <a:rPr lang="et-EE" dirty="0"/>
              <a:t>}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85725" indent="0">
              <a:buNone/>
            </a:pPr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287656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noProof="0" dirty="0" smtClean="0"/>
              <a:t>Selgitavad nimed</a:t>
            </a:r>
            <a:endParaRPr lang="et-EE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class File {</a:t>
            </a:r>
          </a:p>
          <a:p>
            <a:pPr marL="0" indent="0">
              <a:buNone/>
            </a:pPr>
            <a:r>
              <a:rPr lang="et-EE" dirty="0"/>
              <a:t>     int elapsedTimeInDays;</a:t>
            </a:r>
          </a:p>
          <a:p>
            <a:pPr marL="0" indent="0">
              <a:buNone/>
            </a:pPr>
            <a:r>
              <a:rPr lang="et-EE" dirty="0"/>
              <a:t>     ...</a:t>
            </a:r>
          </a:p>
          <a:p>
            <a:pPr marL="0" indent="0">
              <a:buNone/>
            </a:pPr>
            <a:r>
              <a:rPr lang="et-EE" dirty="0"/>
              <a:t>}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5255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noProof="0" dirty="0" smtClean="0"/>
              <a:t>Selgitavad nimed</a:t>
            </a:r>
            <a:endParaRPr lang="et-EE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class File {</a:t>
            </a:r>
          </a:p>
          <a:p>
            <a:pPr marL="0" indent="0">
              <a:buNone/>
            </a:pPr>
            <a:r>
              <a:rPr lang="et-EE" dirty="0"/>
              <a:t>     int daysSinceModification;</a:t>
            </a:r>
          </a:p>
          <a:p>
            <a:pPr marL="0" indent="0">
              <a:buNone/>
            </a:pPr>
            <a:r>
              <a:rPr lang="et-EE" dirty="0"/>
              <a:t>     ...</a:t>
            </a:r>
          </a:p>
          <a:p>
            <a:pPr marL="0" indent="0">
              <a:buNone/>
            </a:pPr>
            <a:r>
              <a:rPr lang="et-EE" dirty="0"/>
              <a:t>}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6327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noProof="0" dirty="0" smtClean="0"/>
              <a:t>Selgitavad nimed</a:t>
            </a:r>
            <a:endParaRPr lang="et-EE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if (getAge() &gt; 75) ..</a:t>
            </a:r>
            <a:r>
              <a:rPr lang="et-EE" dirty="0" smtClean="0"/>
              <a:t>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8719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Deklareerimine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Jekaterina </a:t>
            </a:r>
            <a:r>
              <a:rPr lang="et-EE" dirty="0" err="1" smtClean="0"/>
              <a:t>Tšukrejeva</a:t>
            </a:r>
            <a:endParaRPr lang="et-EE" dirty="0" smtClean="0"/>
          </a:p>
          <a:p>
            <a:r>
              <a:rPr lang="et-EE" dirty="0" smtClean="0"/>
              <a:t>Gunnar Piho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102629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noProof="0" dirty="0" smtClean="0"/>
              <a:t>Selgitavad nimed</a:t>
            </a:r>
            <a:endParaRPr lang="et-EE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if (getAge() &gt; 75) ...</a:t>
            </a:r>
            <a:br>
              <a:rPr lang="et-EE" dirty="0"/>
            </a:br>
            <a:r>
              <a:rPr lang="et-EE" dirty="0"/>
              <a:t/>
            </a:r>
            <a:br>
              <a:rPr lang="et-EE" dirty="0"/>
            </a:br>
            <a:r>
              <a:rPr lang="et-EE" b="1" dirty="0"/>
              <a:t>vs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/>
              <a:t>if (isRetirementAge()) ..</a:t>
            </a:r>
            <a:r>
              <a:rPr lang="et-EE" dirty="0" smtClean="0"/>
              <a:t>.</a:t>
            </a:r>
            <a:endParaRPr lang="et-EE" dirty="0"/>
          </a:p>
        </p:txBody>
      </p:sp>
      <p:sp>
        <p:nvSpPr>
          <p:cNvPr id="4" name="TextBox 3"/>
          <p:cNvSpPr txBox="1"/>
          <p:nvPr/>
        </p:nvSpPr>
        <p:spPr>
          <a:xfrm>
            <a:off x="4180732" y="24733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6414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noProof="0" dirty="0" smtClean="0"/>
              <a:t>Selgitavad nimed</a:t>
            </a:r>
            <a:endParaRPr lang="et-EE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hangingPunct="0"/>
            <a:r>
              <a:rPr lang="et-EE" sz="3200" dirty="0"/>
              <a:t>Kas </a:t>
            </a:r>
            <a:r>
              <a:rPr lang="et-EE" sz="3200" dirty="0"/>
              <a:t>iga nimi selgitab miks muutujat/meetodit vaja on?</a:t>
            </a:r>
          </a:p>
          <a:p>
            <a:pPr hangingPunct="0"/>
            <a:r>
              <a:rPr lang="et-EE" sz="3200" dirty="0"/>
              <a:t>Kas lisaks on ka koodi millele tuleks nimi alles anda? Näiteks:</a:t>
            </a:r>
          </a:p>
          <a:p>
            <a:pPr lvl="2" hangingPunct="0"/>
            <a:r>
              <a:rPr lang="et-EE" sz="3200" dirty="0"/>
              <a:t>Koodiblokid meetodite sees mida saab eraldi meetoditeks tõsta</a:t>
            </a:r>
          </a:p>
          <a:p>
            <a:pPr lvl="2" hangingPunct="0"/>
            <a:r>
              <a:rPr lang="et-EE" sz="3200" dirty="0"/>
              <a:t>“suvalised” arvud mida saab konstantideks </a:t>
            </a:r>
            <a:r>
              <a:rPr lang="et-EE" sz="3200" dirty="0"/>
              <a:t>muuta</a:t>
            </a:r>
            <a:endParaRPr lang="et-EE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180732" y="24733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0318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noProof="0" dirty="0" smtClean="0"/>
              <a:t>Meetodite pikkus</a:t>
            </a:r>
            <a:endParaRPr lang="et-EE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2327" y="365125"/>
            <a:ext cx="6847609" cy="53130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t-EE" sz="2000" dirty="0"/>
              <a:t>public static String wikiTable(List&lt;String&gt; wikiLines) {</a:t>
            </a:r>
          </a:p>
          <a:p>
            <a:pPr marL="0" indent="0">
              <a:buNone/>
            </a:pPr>
            <a:r>
              <a:rPr lang="et-EE" sz="2000" dirty="0"/>
              <a:t>        String result = "&lt;table&gt;\n";</a:t>
            </a:r>
          </a:p>
          <a:p>
            <a:pPr marL="0" indent="0">
              <a:buNone/>
            </a:pPr>
            <a:r>
              <a:rPr lang="et-EE" sz="2000" dirty="0"/>
              <a:t>        for (String wikiLine : wikiLines) {</a:t>
            </a:r>
          </a:p>
          <a:p>
            <a:pPr marL="0" indent="0">
              <a:buNone/>
            </a:pPr>
            <a:r>
              <a:rPr lang="et-EE" sz="2000" dirty="0"/>
              <a:t>            result += "  &lt;tr&gt;\n";</a:t>
            </a:r>
          </a:p>
          <a:p>
            <a:pPr marL="0" indent="0">
              <a:buNone/>
            </a:pPr>
            <a:r>
              <a:rPr lang="et-EE" sz="2000" dirty="0"/>
              <a:t>            String[] cells = wikiLine.split("\\|");</a:t>
            </a:r>
          </a:p>
          <a:p>
            <a:pPr marL="0" indent="0">
              <a:buNone/>
            </a:pPr>
            <a:r>
              <a:rPr lang="et-EE" sz="2000" dirty="0"/>
              <a:t>            for (String cell : cells) {</a:t>
            </a:r>
          </a:p>
          <a:p>
            <a:pPr marL="0" indent="0">
              <a:buNone/>
            </a:pPr>
            <a:r>
              <a:rPr lang="et-EE" sz="2000" dirty="0"/>
              <a:t>                if(!cell.isEmpty()) {</a:t>
            </a:r>
          </a:p>
          <a:p>
            <a:pPr marL="0" indent="0">
              <a:buNone/>
            </a:pPr>
            <a:r>
              <a:rPr lang="et-EE" sz="2000" dirty="0"/>
              <a:t>                    String cellConents = cell.trim();</a:t>
            </a:r>
          </a:p>
          <a:p>
            <a:pPr marL="0" indent="0">
              <a:buNone/>
            </a:pPr>
            <a:r>
              <a:rPr lang="et-EE" sz="2000" dirty="0"/>
              <a:t>                    result += "    &lt;td&gt;" + cellConents + "&lt;/td&gt;\n";</a:t>
            </a:r>
          </a:p>
          <a:p>
            <a:pPr marL="0" indent="0">
              <a:buNone/>
            </a:pPr>
            <a:r>
              <a:rPr lang="et-EE" sz="2000" dirty="0"/>
              <a:t>                }</a:t>
            </a:r>
          </a:p>
          <a:p>
            <a:pPr marL="0" indent="0">
              <a:buNone/>
            </a:pPr>
            <a:r>
              <a:rPr lang="et-EE" sz="2000" dirty="0"/>
              <a:t>            }</a:t>
            </a:r>
          </a:p>
          <a:p>
            <a:pPr marL="0" indent="0">
              <a:buNone/>
            </a:pPr>
            <a:r>
              <a:rPr lang="et-EE" sz="2000" dirty="0"/>
              <a:t>            result += "  &lt;/tr&gt;\n";</a:t>
            </a:r>
          </a:p>
          <a:p>
            <a:pPr marL="0" indent="0">
              <a:buNone/>
            </a:pPr>
            <a:r>
              <a:rPr lang="et-EE" sz="2000" dirty="0"/>
              <a:t>        }</a:t>
            </a:r>
          </a:p>
          <a:p>
            <a:pPr marL="0" indent="0">
              <a:buNone/>
            </a:pPr>
            <a:r>
              <a:rPr lang="et-EE" sz="2000" dirty="0"/>
              <a:t>        result += "&lt;/table&gt;";</a:t>
            </a:r>
          </a:p>
          <a:p>
            <a:pPr marL="0" indent="0">
              <a:buNone/>
            </a:pPr>
            <a:r>
              <a:rPr lang="et-EE" sz="2000" dirty="0"/>
              <a:t>        return result;</a:t>
            </a:r>
          </a:p>
          <a:p>
            <a:pPr marL="0" indent="0">
              <a:buNone/>
            </a:pPr>
            <a:r>
              <a:rPr lang="et-EE" sz="2000" dirty="0"/>
              <a:t>    </a:t>
            </a:r>
            <a:r>
              <a:rPr lang="et-EE" sz="2000" dirty="0"/>
              <a:t>}</a:t>
            </a:r>
            <a:endParaRPr lang="et-EE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180732" y="24733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8388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noProof="0" dirty="0" smtClean="0"/>
              <a:t>Meetodite pikkus</a:t>
            </a:r>
            <a:endParaRPr lang="et-EE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1818" y="2580410"/>
            <a:ext cx="7772400" cy="17942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t-EE" sz="2000" dirty="0"/>
              <a:t> public static String wikiTable(List&lt;String&gt; wikiLines) {</a:t>
            </a:r>
          </a:p>
          <a:p>
            <a:pPr marL="0" indent="0">
              <a:buNone/>
            </a:pPr>
            <a:r>
              <a:rPr lang="et-EE" sz="2000" dirty="0"/>
              <a:t>        List&lt;List&lt;String&gt;&gt; rows = parseWikiTableCells(wikiLines);</a:t>
            </a:r>
          </a:p>
          <a:p>
            <a:pPr marL="0" indent="0">
              <a:buNone/>
            </a:pPr>
            <a:r>
              <a:rPr lang="et-EE" sz="2000" dirty="0"/>
              <a:t>        rows = removeEmptyCells(rows);</a:t>
            </a:r>
          </a:p>
          <a:p>
            <a:pPr marL="0" indent="0">
              <a:buNone/>
            </a:pPr>
            <a:r>
              <a:rPr lang="et-EE" sz="2000" dirty="0"/>
              <a:t>        return tableToHtml(rows);</a:t>
            </a:r>
          </a:p>
          <a:p>
            <a:pPr marL="0" indent="0">
              <a:buNone/>
            </a:pPr>
            <a:r>
              <a:rPr lang="et-EE" sz="2000" dirty="0"/>
              <a:t>    </a:t>
            </a:r>
            <a:r>
              <a:rPr lang="et-EE" sz="2000" dirty="0"/>
              <a:t>}</a:t>
            </a:r>
            <a:endParaRPr lang="et-EE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180732" y="24733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2850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noProof="0" dirty="0" smtClean="0"/>
              <a:t>Meetodite pikkus</a:t>
            </a:r>
            <a:endParaRPr lang="et-EE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1431088"/>
            <a:ext cx="7772400" cy="42174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t-EE" sz="2000" dirty="0"/>
              <a:t>    private </a:t>
            </a:r>
            <a:r>
              <a:rPr lang="et-EE" sz="2000" dirty="0"/>
              <a:t>static String tableToHtml (List&lt;List&lt;String&gt;&gt; rows) {</a:t>
            </a:r>
          </a:p>
          <a:p>
            <a:pPr marL="0" indent="0">
              <a:buNone/>
            </a:pPr>
            <a:r>
              <a:rPr lang="et-EE" sz="2000" dirty="0"/>
              <a:t>        return "&lt;table&gt;\n" + tableRowsToHtml(rows) + "&lt;/table&gt;";</a:t>
            </a:r>
          </a:p>
          <a:p>
            <a:pPr marL="0" indent="0">
              <a:buNone/>
            </a:pPr>
            <a:r>
              <a:rPr lang="et-EE" sz="2000" dirty="0"/>
              <a:t>    }</a:t>
            </a:r>
          </a:p>
          <a:p>
            <a:pPr marL="0" indent="0">
              <a:buNone/>
            </a:pPr>
            <a:endParaRPr lang="et-EE" sz="2000" dirty="0"/>
          </a:p>
          <a:p>
            <a:pPr marL="0" indent="0">
              <a:buNone/>
            </a:pPr>
            <a:endParaRPr lang="et-EE" sz="2000" dirty="0"/>
          </a:p>
          <a:p>
            <a:pPr marL="0" indent="0">
              <a:buNone/>
            </a:pPr>
            <a:r>
              <a:rPr lang="et-EE" sz="2000" dirty="0"/>
              <a:t>    private static String tableRowsToHtml (List&lt;List&lt;String&gt;&gt; rows) {</a:t>
            </a:r>
          </a:p>
          <a:p>
            <a:pPr marL="0" indent="0">
              <a:buNone/>
            </a:pPr>
            <a:r>
              <a:rPr lang="et-EE" sz="2000" dirty="0"/>
              <a:t>        String result = "";</a:t>
            </a:r>
          </a:p>
          <a:p>
            <a:pPr marL="0" indent="0">
              <a:buNone/>
            </a:pPr>
            <a:r>
              <a:rPr lang="et-EE" sz="2000" dirty="0"/>
              <a:t>        for (List&lt;String&gt; row : rows) {</a:t>
            </a:r>
          </a:p>
          <a:p>
            <a:pPr marL="0" indent="0">
              <a:buNone/>
            </a:pPr>
            <a:r>
              <a:rPr lang="et-EE" sz="2000" dirty="0"/>
              <a:t>            result += tableRowToHtml(row);</a:t>
            </a:r>
          </a:p>
          <a:p>
            <a:pPr marL="0" indent="0">
              <a:buNone/>
            </a:pPr>
            <a:r>
              <a:rPr lang="et-EE" sz="2000" dirty="0"/>
              <a:t>        }</a:t>
            </a:r>
          </a:p>
          <a:p>
            <a:pPr marL="0" indent="0">
              <a:buNone/>
            </a:pPr>
            <a:r>
              <a:rPr lang="et-EE" sz="2000" dirty="0"/>
              <a:t>        return result;</a:t>
            </a:r>
          </a:p>
          <a:p>
            <a:pPr marL="0" indent="0">
              <a:buNone/>
            </a:pPr>
            <a:r>
              <a:rPr lang="et-EE" sz="2000" dirty="0"/>
              <a:t>    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80732" y="24733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4301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noProof="0" dirty="0" smtClean="0"/>
              <a:t>Meetodite pikkus</a:t>
            </a:r>
            <a:endParaRPr lang="et-EE" noProof="0" dirty="0"/>
          </a:p>
        </p:txBody>
      </p:sp>
      <p:sp>
        <p:nvSpPr>
          <p:cNvPr id="4" name="TextBox 3"/>
          <p:cNvSpPr txBox="1"/>
          <p:nvPr/>
        </p:nvSpPr>
        <p:spPr>
          <a:xfrm>
            <a:off x="4180732" y="24733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t-E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r>
              <a:rPr lang="en-US" dirty="0" err="1"/>
              <a:t>Mõnikord</a:t>
            </a:r>
            <a:r>
              <a:rPr lang="en-US" dirty="0"/>
              <a:t> on </a:t>
            </a:r>
            <a:r>
              <a:rPr lang="en-US" dirty="0" err="1"/>
              <a:t>pikem</a:t>
            </a:r>
            <a:r>
              <a:rPr lang="en-US" dirty="0"/>
              <a:t> </a:t>
            </a:r>
            <a:r>
              <a:rPr lang="en-US" dirty="0" err="1"/>
              <a:t>kood</a:t>
            </a:r>
            <a:r>
              <a:rPr lang="en-US" dirty="0"/>
              <a:t> </a:t>
            </a:r>
            <a:r>
              <a:rPr lang="en-US" dirty="0" err="1"/>
              <a:t>parem</a:t>
            </a:r>
            <a:r>
              <a:rPr lang="en-US" dirty="0"/>
              <a:t>:</a:t>
            </a:r>
            <a:endParaRPr lang="et-EE" dirty="0" smtClean="0"/>
          </a:p>
          <a:p>
            <a:pPr marL="0" indent="0">
              <a:buNone/>
            </a:pPr>
            <a:r>
              <a:rPr lang="et-EE" dirty="0"/>
              <a:t> </a:t>
            </a:r>
            <a:endParaRPr lang="et-EE" dirty="0"/>
          </a:p>
          <a:p>
            <a:pPr marL="0" indent="0">
              <a:buNone/>
            </a:pPr>
            <a:r>
              <a:rPr lang="et-EE" dirty="0"/>
              <a:t>if</a:t>
            </a:r>
            <a:r>
              <a:rPr lang="et-EE" dirty="0"/>
              <a:t>(something()) {</a:t>
            </a:r>
          </a:p>
          <a:p>
            <a:pPr marL="0" indent="0">
              <a:buNone/>
            </a:pPr>
            <a:r>
              <a:rPr lang="et-EE" dirty="0"/>
              <a:t>    doBlah();</a:t>
            </a:r>
          </a:p>
          <a:p>
            <a:pPr marL="0" indent="0">
              <a:buNone/>
            </a:pPr>
            <a:r>
              <a:rPr lang="et-EE" dirty="0"/>
              <a:t>  }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b="1" dirty="0"/>
              <a:t>  vs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/>
              <a:t>  doBlahIfSomething();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438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noProof="0" dirty="0" smtClean="0"/>
              <a:t>Meetodite pikkus</a:t>
            </a:r>
            <a:endParaRPr lang="et-EE" noProof="0" dirty="0"/>
          </a:p>
        </p:txBody>
      </p:sp>
      <p:sp>
        <p:nvSpPr>
          <p:cNvPr id="4" name="TextBox 3"/>
          <p:cNvSpPr txBox="1"/>
          <p:nvPr/>
        </p:nvSpPr>
        <p:spPr>
          <a:xfrm>
            <a:off x="4180732" y="24733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t-E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74320" lvl="1" indent="-188595">
              <a:spcBef>
                <a:spcPts val="580"/>
              </a:spcBef>
              <a:buClr>
                <a:schemeClr val="accent1"/>
              </a:buClr>
            </a:pPr>
            <a:r>
              <a:rPr lang="et-EE" sz="2800" dirty="0"/>
              <a:t>Meetodid võiks üldiselt olla &lt; 10 </a:t>
            </a:r>
            <a:r>
              <a:rPr lang="et-EE" sz="2800" dirty="0"/>
              <a:t>rida</a:t>
            </a:r>
          </a:p>
          <a:p>
            <a:pPr marL="274320" lvl="1" indent="-188595">
              <a:spcBef>
                <a:spcPts val="580"/>
              </a:spcBef>
              <a:buClr>
                <a:schemeClr val="accent1"/>
              </a:buClr>
            </a:pPr>
            <a:r>
              <a:rPr lang="et-EE" sz="2800" dirty="0"/>
              <a:t>Iga meetod teeb ainult ühte asja</a:t>
            </a:r>
            <a:endParaRPr lang="et-EE" sz="2800" dirty="0"/>
          </a:p>
          <a:p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104579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Duplikatsiooni</a:t>
            </a:r>
            <a:r>
              <a:rPr lang="en-US" dirty="0"/>
              <a:t> </a:t>
            </a:r>
            <a:r>
              <a:rPr lang="en-US" dirty="0" err="1"/>
              <a:t>eemaldamine</a:t>
            </a:r>
            <a:endParaRPr lang="et-EE" noProof="0" dirty="0"/>
          </a:p>
        </p:txBody>
      </p:sp>
      <p:sp>
        <p:nvSpPr>
          <p:cNvPr id="4" name="TextBox 3"/>
          <p:cNvSpPr txBox="1"/>
          <p:nvPr/>
        </p:nvSpPr>
        <p:spPr>
          <a:xfrm>
            <a:off x="4180732" y="24733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t-E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438400" y="1447800"/>
            <a:ext cx="7772400" cy="49360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t-EE" sz="2400" dirty="0"/>
              <a:t> </a:t>
            </a:r>
            <a:r>
              <a:rPr lang="et-EE" sz="2400" dirty="0"/>
              <a:t>       double </a:t>
            </a:r>
            <a:r>
              <a:rPr lang="et-EE" sz="2400" dirty="0"/>
              <a:t>totalTax = 0;</a:t>
            </a:r>
          </a:p>
          <a:p>
            <a:pPr marL="0" indent="0">
              <a:buNone/>
            </a:pPr>
            <a:r>
              <a:rPr lang="et-EE" sz="2400" dirty="0"/>
              <a:t>        for(double tax: taxes) {</a:t>
            </a:r>
          </a:p>
          <a:p>
            <a:pPr marL="0" indent="0">
              <a:buNone/>
            </a:pPr>
            <a:r>
              <a:rPr lang="et-EE" sz="2400" dirty="0"/>
              <a:t>            totalTax += tax;</a:t>
            </a:r>
          </a:p>
          <a:p>
            <a:pPr marL="0" indent="0">
              <a:buNone/>
            </a:pPr>
            <a:r>
              <a:rPr lang="et-EE" sz="2400" dirty="0"/>
              <a:t>        }</a:t>
            </a:r>
          </a:p>
          <a:p>
            <a:pPr marL="0" indent="0">
              <a:buNone/>
            </a:pPr>
            <a:r>
              <a:rPr lang="et-EE" sz="2400" dirty="0"/>
              <a:t>        double averageTax = totalTax / taxes.size();</a:t>
            </a:r>
          </a:p>
          <a:p>
            <a:pPr marL="0" indent="0">
              <a:buNone/>
            </a:pPr>
            <a:r>
              <a:rPr lang="et-EE" sz="2400" dirty="0"/>
              <a:t>        </a:t>
            </a:r>
          </a:p>
          <a:p>
            <a:pPr marL="0" indent="0">
              <a:buNone/>
            </a:pPr>
            <a:r>
              <a:rPr lang="et-EE" sz="2400" dirty="0"/>
              <a:t>        double totalPrice = 0;</a:t>
            </a:r>
          </a:p>
          <a:p>
            <a:pPr marL="0" indent="0">
              <a:buNone/>
            </a:pPr>
            <a:r>
              <a:rPr lang="et-EE" sz="2400" dirty="0"/>
              <a:t>        for(double price: prices) {</a:t>
            </a:r>
          </a:p>
          <a:p>
            <a:pPr marL="0" indent="0">
              <a:buNone/>
            </a:pPr>
            <a:r>
              <a:rPr lang="et-EE" sz="2400" dirty="0"/>
              <a:t>            totalPrice += price;</a:t>
            </a:r>
          </a:p>
          <a:p>
            <a:pPr marL="0" indent="0">
              <a:buNone/>
            </a:pPr>
            <a:r>
              <a:rPr lang="et-EE" sz="2400" dirty="0"/>
              <a:t>        }</a:t>
            </a:r>
          </a:p>
          <a:p>
            <a:pPr marL="0" indent="0">
              <a:buNone/>
            </a:pPr>
            <a:r>
              <a:rPr lang="et-EE" sz="2400" dirty="0"/>
              <a:t>        double averagePrice = totalPrice / prices.size();</a:t>
            </a:r>
          </a:p>
        </p:txBody>
      </p:sp>
    </p:spTree>
    <p:extLst>
      <p:ext uri="{BB962C8B-B14F-4D97-AF65-F5344CB8AC3E}">
        <p14:creationId xmlns:p14="http://schemas.microsoft.com/office/powerpoint/2010/main" val="326968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Duplikatsiooni</a:t>
            </a:r>
            <a:r>
              <a:rPr lang="en-US" dirty="0"/>
              <a:t> </a:t>
            </a:r>
            <a:r>
              <a:rPr lang="en-US" dirty="0" err="1"/>
              <a:t>eemaldamine</a:t>
            </a:r>
            <a:endParaRPr lang="et-EE" noProof="0" dirty="0"/>
          </a:p>
        </p:txBody>
      </p:sp>
      <p:sp>
        <p:nvSpPr>
          <p:cNvPr id="4" name="TextBox 3"/>
          <p:cNvSpPr txBox="1"/>
          <p:nvPr/>
        </p:nvSpPr>
        <p:spPr>
          <a:xfrm>
            <a:off x="4180732" y="24733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t-E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438400" y="1447800"/>
            <a:ext cx="7772400" cy="4936010"/>
          </a:xfrm>
        </p:spPr>
        <p:txBody>
          <a:bodyPr/>
          <a:lstStyle/>
          <a:p>
            <a:pPr marL="0" indent="0">
              <a:buNone/>
            </a:pPr>
            <a:r>
              <a:rPr lang="et-EE" sz="2400" dirty="0"/>
              <a:t> </a:t>
            </a:r>
            <a:r>
              <a:rPr lang="et-EE" sz="2400" dirty="0"/>
              <a:t>       </a:t>
            </a:r>
          </a:p>
          <a:p>
            <a:pPr marL="0" indent="0">
              <a:buNone/>
            </a:pPr>
            <a:endParaRPr lang="et-EE" sz="2400" dirty="0"/>
          </a:p>
          <a:p>
            <a:pPr marL="0" indent="0">
              <a:buNone/>
            </a:pPr>
            <a:endParaRPr lang="et-EE" sz="2400" dirty="0"/>
          </a:p>
          <a:p>
            <a:pPr marL="0" indent="0">
              <a:buNone/>
            </a:pPr>
            <a:endParaRPr lang="et-EE" sz="2400" dirty="0"/>
          </a:p>
          <a:p>
            <a:pPr marL="0" indent="0">
              <a:buNone/>
            </a:pPr>
            <a:r>
              <a:rPr lang="et-EE" sz="2400" dirty="0"/>
              <a:t> </a:t>
            </a:r>
            <a:r>
              <a:rPr lang="et-EE" sz="2400" dirty="0"/>
              <a:t>       </a:t>
            </a:r>
            <a:r>
              <a:rPr lang="et-EE" dirty="0"/>
              <a:t>double </a:t>
            </a:r>
            <a:r>
              <a:rPr lang="et-EE" dirty="0"/>
              <a:t>averageTax = average(taxes);</a:t>
            </a:r>
          </a:p>
          <a:p>
            <a:pPr marL="0" indent="0">
              <a:buNone/>
            </a:pPr>
            <a:r>
              <a:rPr lang="et-EE" dirty="0"/>
              <a:t>        double averagePrice = average(prices);</a:t>
            </a:r>
          </a:p>
        </p:txBody>
      </p:sp>
    </p:spTree>
    <p:extLst>
      <p:ext uri="{BB962C8B-B14F-4D97-AF65-F5344CB8AC3E}">
        <p14:creationId xmlns:p14="http://schemas.microsoft.com/office/powerpoint/2010/main" val="195495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Duplikatsiooni</a:t>
            </a:r>
            <a:r>
              <a:rPr lang="en-US" dirty="0"/>
              <a:t> </a:t>
            </a:r>
            <a:r>
              <a:rPr lang="en-US" dirty="0" err="1"/>
              <a:t>eemaldamine</a:t>
            </a:r>
            <a:endParaRPr lang="et-EE" noProof="0" dirty="0"/>
          </a:p>
        </p:txBody>
      </p:sp>
      <p:sp>
        <p:nvSpPr>
          <p:cNvPr id="4" name="TextBox 3"/>
          <p:cNvSpPr txBox="1"/>
          <p:nvPr/>
        </p:nvSpPr>
        <p:spPr>
          <a:xfrm>
            <a:off x="4180732" y="24733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t-E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438400" y="1447800"/>
            <a:ext cx="7772400" cy="4936010"/>
          </a:xfrm>
        </p:spPr>
        <p:txBody>
          <a:bodyPr/>
          <a:lstStyle/>
          <a:p>
            <a:pPr marL="0" indent="0">
              <a:buNone/>
            </a:pPr>
            <a:r>
              <a:rPr lang="et-EE" dirty="0"/>
              <a:t>„</a:t>
            </a:r>
            <a:r>
              <a:rPr lang="et-EE" dirty="0"/>
              <a:t>Duplikatsioon“ võib ka hea olla</a:t>
            </a:r>
            <a:r>
              <a:rPr lang="et-EE" dirty="0"/>
              <a:t>: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/>
              <a:t>int a = b + c;</a:t>
            </a:r>
          </a:p>
          <a:p>
            <a:pPr marL="0" indent="0">
              <a:buNone/>
            </a:pPr>
            <a:r>
              <a:rPr lang="et-EE" dirty="0"/>
              <a:t>int x  = d + e;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b="1" dirty="0"/>
              <a:t>vs</a:t>
            </a:r>
          </a:p>
          <a:p>
            <a:pPr marL="0" indent="0">
              <a:buNone/>
            </a:pPr>
            <a:endParaRPr lang="et-EE" b="1" dirty="0"/>
          </a:p>
          <a:p>
            <a:pPr marL="0" indent="0">
              <a:buNone/>
            </a:pPr>
            <a:r>
              <a:rPr lang="et-EE" dirty="0"/>
              <a:t>int a = add(b, c);</a:t>
            </a:r>
          </a:p>
          <a:p>
            <a:pPr marL="0" indent="0">
              <a:buNone/>
            </a:pPr>
            <a:r>
              <a:rPr lang="et-EE" dirty="0"/>
              <a:t>int x  = add(d, e)</a:t>
            </a:r>
            <a:r>
              <a:rPr lang="et-EE" dirty="0"/>
              <a:t>;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7646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Organisatsioon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Praktikatundides töö toimub tiimides (sama tiim, mis Tarkvaratehnika aines)</a:t>
            </a:r>
          </a:p>
          <a:p>
            <a:r>
              <a:rPr lang="et-EE" dirty="0" smtClean="0"/>
              <a:t>Praktikatundides töö võib toimuda ka individuaalselt</a:t>
            </a:r>
          </a:p>
          <a:p>
            <a:r>
              <a:rPr lang="et-EE" dirty="0" smtClean="0"/>
              <a:t>Iga harjutus toimub ülesanne lahendus ja kaitsmine</a:t>
            </a:r>
          </a:p>
          <a:p>
            <a:r>
              <a:rPr lang="et-EE" dirty="0" smtClean="0"/>
              <a:t>Kaitsta saab ainult sellel päeval toimuval harjutusel. Kokku 7.</a:t>
            </a:r>
          </a:p>
          <a:p>
            <a:r>
              <a:rPr lang="et-EE" dirty="0" smtClean="0"/>
              <a:t>Viimasel harjutustunnil toimub projekti kaitsmine. Tulemuseks on Tarkvaratehnika projekt kaetud automaattestidega ja kasutatud süsteemi versiooni halduse integratsioon.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676584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Väiksemad</a:t>
            </a:r>
            <a:r>
              <a:rPr lang="en-US" dirty="0" smtClean="0"/>
              <a:t> </a:t>
            </a:r>
            <a:r>
              <a:rPr lang="en-US" dirty="0" err="1" smtClean="0"/>
              <a:t>näpunäited</a:t>
            </a:r>
            <a:endParaRPr lang="et-EE" noProof="0" dirty="0"/>
          </a:p>
        </p:txBody>
      </p:sp>
      <p:sp>
        <p:nvSpPr>
          <p:cNvPr id="4" name="TextBox 3"/>
          <p:cNvSpPr txBox="1"/>
          <p:nvPr/>
        </p:nvSpPr>
        <p:spPr>
          <a:xfrm>
            <a:off x="4180732" y="24733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t-E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199" y="1468582"/>
            <a:ext cx="10602191" cy="5203395"/>
          </a:xfrm>
        </p:spPr>
        <p:txBody>
          <a:bodyPr/>
          <a:lstStyle/>
          <a:p>
            <a:r>
              <a:rPr lang="et-EE" dirty="0"/>
              <a:t>Ärge kasutage ebaselged prefikseid ja sufikseid </a:t>
            </a:r>
            <a:endParaRPr lang="et-EE" dirty="0" smtClean="0"/>
          </a:p>
          <a:p>
            <a:r>
              <a:rPr lang="et-EE" dirty="0" smtClean="0"/>
              <a:t>Ärge </a:t>
            </a:r>
            <a:r>
              <a:rPr lang="et-EE" dirty="0"/>
              <a:t>kasutage alamkriipsu sõnade erastamiseks identifikaatori sees, see pikendab nime ja on halvastiloetav. Kasutage Pascal või Kemal koodi stiile. Pascal: </a:t>
            </a:r>
            <a:r>
              <a:rPr lang="et-EE" b="1" dirty="0"/>
              <a:t>B</a:t>
            </a:r>
            <a:r>
              <a:rPr lang="et-EE" dirty="0"/>
              <a:t>ack</a:t>
            </a:r>
            <a:r>
              <a:rPr lang="et-EE" b="1" dirty="0"/>
              <a:t>C</a:t>
            </a:r>
            <a:r>
              <a:rPr lang="et-EE" dirty="0"/>
              <a:t>olor, </a:t>
            </a:r>
            <a:r>
              <a:rPr lang="et-EE" b="1" dirty="0"/>
              <a:t>L</a:t>
            </a:r>
            <a:r>
              <a:rPr lang="et-EE" dirty="0"/>
              <a:t>ast</a:t>
            </a:r>
            <a:r>
              <a:rPr lang="et-EE" b="1" dirty="0"/>
              <a:t>M</a:t>
            </a:r>
            <a:r>
              <a:rPr lang="et-EE" dirty="0"/>
              <a:t>odified, </a:t>
            </a:r>
            <a:r>
              <a:rPr lang="et-EE" b="1" dirty="0"/>
              <a:t>D</a:t>
            </a:r>
            <a:r>
              <a:rPr lang="et-EE" dirty="0"/>
              <a:t>ate</a:t>
            </a:r>
            <a:r>
              <a:rPr lang="et-EE" b="1" dirty="0"/>
              <a:t>T</a:t>
            </a:r>
            <a:r>
              <a:rPr lang="et-EE" dirty="0"/>
              <a:t>ime. Kemal: </a:t>
            </a:r>
            <a:r>
              <a:rPr lang="et-EE" b="1" dirty="0"/>
              <a:t>b</a:t>
            </a:r>
            <a:r>
              <a:rPr lang="et-EE" dirty="0"/>
              <a:t>order</a:t>
            </a:r>
            <a:r>
              <a:rPr lang="et-EE" b="1" dirty="0"/>
              <a:t>C</a:t>
            </a:r>
            <a:r>
              <a:rPr lang="et-EE" dirty="0"/>
              <a:t>olor, </a:t>
            </a:r>
            <a:r>
              <a:rPr lang="et-EE" b="1" dirty="0"/>
              <a:t>a</a:t>
            </a:r>
            <a:r>
              <a:rPr lang="et-EE" dirty="0"/>
              <a:t>ccess</a:t>
            </a:r>
            <a:r>
              <a:rPr lang="et-EE" b="1" dirty="0"/>
              <a:t>T</a:t>
            </a:r>
            <a:r>
              <a:rPr lang="et-EE" dirty="0"/>
              <a:t>ime, </a:t>
            </a:r>
            <a:r>
              <a:rPr lang="et-EE" b="1" dirty="0"/>
              <a:t>t</a:t>
            </a:r>
            <a:r>
              <a:rPr lang="et-EE" dirty="0"/>
              <a:t>emplate</a:t>
            </a:r>
            <a:r>
              <a:rPr lang="et-EE" b="1" dirty="0"/>
              <a:t>N</a:t>
            </a:r>
            <a:r>
              <a:rPr lang="et-EE" dirty="0"/>
              <a:t>ame.</a:t>
            </a:r>
          </a:p>
          <a:p>
            <a:r>
              <a:rPr lang="et-EE" dirty="0"/>
              <a:t>Ärge kasutage lühendeid. Mõelge teiste peale, kes hakkab koodi lugema</a:t>
            </a:r>
          </a:p>
          <a:p>
            <a:r>
              <a:rPr lang="et-EE" dirty="0"/>
              <a:t>Ärge kirjutage väga pikki identifikaatoreid</a:t>
            </a:r>
          </a:p>
          <a:p>
            <a:r>
              <a:rPr lang="et-EE" dirty="0"/>
              <a:t>Kasutage neid </a:t>
            </a:r>
            <a:r>
              <a:rPr lang="et-EE" dirty="0" smtClean="0"/>
              <a:t>sõnu </a:t>
            </a:r>
            <a:r>
              <a:rPr lang="et-EE" dirty="0"/>
              <a:t>mis täpselt ja lühidalt kirjeldavad eesmärgi või tähenduse olemust</a:t>
            </a:r>
          </a:p>
          <a:p>
            <a:pPr marL="342900" indent="-342900">
              <a:buFontTx/>
              <a:buChar char="•"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7534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Väiksemad</a:t>
            </a:r>
            <a:r>
              <a:rPr lang="en-US" dirty="0" smtClean="0"/>
              <a:t> </a:t>
            </a:r>
            <a:r>
              <a:rPr lang="en-US" dirty="0" err="1" smtClean="0"/>
              <a:t>näpunäited</a:t>
            </a:r>
            <a:endParaRPr lang="et-EE" noProof="0" dirty="0"/>
          </a:p>
        </p:txBody>
      </p:sp>
      <p:sp>
        <p:nvSpPr>
          <p:cNvPr id="4" name="TextBox 3"/>
          <p:cNvSpPr txBox="1"/>
          <p:nvPr/>
        </p:nvSpPr>
        <p:spPr>
          <a:xfrm>
            <a:off x="4180732" y="24733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t-E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1510145"/>
            <a:ext cx="10515600" cy="5203395"/>
          </a:xfrm>
        </p:spPr>
        <p:txBody>
          <a:bodyPr/>
          <a:lstStyle/>
          <a:p>
            <a:r>
              <a:rPr lang="et-EE" dirty="0"/>
              <a:t>Andke nimed, mis ei kordu ja ei erine tähtede suuruse (case) järgi</a:t>
            </a:r>
          </a:p>
          <a:p>
            <a:r>
              <a:rPr lang="et-EE" dirty="0"/>
              <a:t>Kasutage lihtsaid nimesid. Loe näiteks nimi kõigepealt ette, siis kirjuta</a:t>
            </a:r>
          </a:p>
          <a:p>
            <a:r>
              <a:rPr lang="et-EE" dirty="0" smtClean="0"/>
              <a:t>Ära </a:t>
            </a:r>
            <a:r>
              <a:rPr lang="et-EE" dirty="0"/>
              <a:t>kasuta akronüüme, juhul kui nad pole üldtunnustatud</a:t>
            </a:r>
          </a:p>
          <a:p>
            <a:r>
              <a:rPr lang="et-EE" dirty="0"/>
              <a:t>Kasutage levinud akronüüme pika fraasi lühendamiseks. </a:t>
            </a:r>
            <a:r>
              <a:rPr lang="et-EE" i="1" dirty="0"/>
              <a:t>UI</a:t>
            </a:r>
            <a:r>
              <a:rPr lang="et-EE" dirty="0"/>
              <a:t> </a:t>
            </a:r>
            <a:r>
              <a:rPr lang="et-EE" dirty="0">
                <a:sym typeface="Wingdings" panose="05000000000000000000" pitchFamily="2" charset="2"/>
              </a:rPr>
              <a:t> </a:t>
            </a:r>
            <a:r>
              <a:rPr lang="et-EE" dirty="0"/>
              <a:t>User Interface; </a:t>
            </a:r>
            <a:r>
              <a:rPr lang="et-EE" i="1" dirty="0"/>
              <a:t>Olap</a:t>
            </a:r>
            <a:r>
              <a:rPr lang="et-EE" dirty="0"/>
              <a:t> </a:t>
            </a:r>
            <a:r>
              <a:rPr lang="et-EE" dirty="0">
                <a:sym typeface="Wingdings" panose="05000000000000000000" pitchFamily="2" charset="2"/>
              </a:rPr>
              <a:t> </a:t>
            </a:r>
            <a:r>
              <a:rPr lang="et-EE" dirty="0"/>
              <a:t>On-line Analytical </a:t>
            </a:r>
            <a:r>
              <a:rPr lang="et-EE" dirty="0" smtClean="0"/>
              <a:t>Processing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092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80732" y="24733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71134" y="401078"/>
            <a:ext cx="3239666" cy="5618723"/>
          </a:xfrm>
        </p:spPr>
        <p:txBody>
          <a:bodyPr/>
          <a:lstStyle/>
          <a:p>
            <a:pPr marL="85725" indent="0" algn="ctr">
              <a:buNone/>
            </a:pPr>
            <a:r>
              <a:rPr lang="et-EE" sz="4000" dirty="0"/>
              <a:t>Ärge kasutage (enamike) levinud programmee-rimiskeelte poolt </a:t>
            </a:r>
            <a:r>
              <a:rPr lang="et-EE" sz="4000" dirty="0"/>
              <a:t>reserveeritud sõnu</a:t>
            </a:r>
            <a:endParaRPr lang="et-EE" sz="4000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/>
          </p:nvPr>
        </p:nvGraphicFramePr>
        <p:xfrm>
          <a:off x="1741216" y="274641"/>
          <a:ext cx="5363590" cy="6343131"/>
        </p:xfrm>
        <a:graphic>
          <a:graphicData uri="http://schemas.openxmlformats.org/drawingml/2006/table">
            <a:tbl>
              <a:tblPr/>
              <a:tblGrid>
                <a:gridCol w="1072718"/>
                <a:gridCol w="1072718"/>
                <a:gridCol w="1072718"/>
                <a:gridCol w="1072718"/>
                <a:gridCol w="1072718"/>
              </a:tblGrid>
              <a:tr h="235135">
                <a:tc>
                  <a:txBody>
                    <a:bodyPr/>
                    <a:lstStyle/>
                    <a:p>
                      <a:r>
                        <a:rPr lang="et-EE" sz="900" b="1" dirty="0" err="1"/>
                        <a:t>AddHandler</a:t>
                      </a:r>
                      <a:endParaRPr lang="et-EE" sz="9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AddressOf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Alias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/>
                        <a:t>And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Ansi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277">
                <a:tc>
                  <a:txBody>
                    <a:bodyPr/>
                    <a:lstStyle/>
                    <a:p>
                      <a:r>
                        <a:rPr lang="et-EE" sz="900" b="1"/>
                        <a:t>As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Assembly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Auto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Base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Boolean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277">
                <a:tc>
                  <a:txBody>
                    <a:bodyPr/>
                    <a:lstStyle/>
                    <a:p>
                      <a:r>
                        <a:rPr lang="et-EE" sz="900" b="1"/>
                        <a:t>ByRef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Byte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ByVal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Call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Case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277">
                <a:tc>
                  <a:txBody>
                    <a:bodyPr/>
                    <a:lstStyle/>
                    <a:p>
                      <a:r>
                        <a:rPr lang="et-EE" sz="900" b="1"/>
                        <a:t>Catch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CBool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CByte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CChar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CDate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277">
                <a:tc>
                  <a:txBody>
                    <a:bodyPr/>
                    <a:lstStyle/>
                    <a:p>
                      <a:r>
                        <a:rPr lang="et-EE" sz="900" b="1"/>
                        <a:t>CDec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CDbl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Char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CInt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Class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277">
                <a:tc>
                  <a:txBody>
                    <a:bodyPr/>
                    <a:lstStyle/>
                    <a:p>
                      <a:r>
                        <a:rPr lang="et-EE" sz="900" b="1"/>
                        <a:t>CLng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CObj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Const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CShort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CSng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277">
                <a:tc>
                  <a:txBody>
                    <a:bodyPr/>
                    <a:lstStyle/>
                    <a:p>
                      <a:r>
                        <a:rPr lang="et-EE" sz="900" b="1"/>
                        <a:t>CStr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CType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Date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Decimal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Declare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277">
                <a:tc>
                  <a:txBody>
                    <a:bodyPr/>
                    <a:lstStyle/>
                    <a:p>
                      <a:r>
                        <a:rPr lang="et-EE" sz="900" b="1"/>
                        <a:t>Default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Delegate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Dim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Do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Double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277">
                <a:tc>
                  <a:txBody>
                    <a:bodyPr/>
                    <a:lstStyle/>
                    <a:p>
                      <a:r>
                        <a:rPr lang="et-EE" sz="900" b="1"/>
                        <a:t>Each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Else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ElseIf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End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Enum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653">
                <a:tc>
                  <a:txBody>
                    <a:bodyPr/>
                    <a:lstStyle/>
                    <a:p>
                      <a:r>
                        <a:rPr lang="et-EE" sz="900" b="1"/>
                        <a:t>Erase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Error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Event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Exit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ExternalSource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277">
                <a:tc>
                  <a:txBody>
                    <a:bodyPr/>
                    <a:lstStyle/>
                    <a:p>
                      <a:r>
                        <a:rPr lang="et-EE" sz="900" b="1"/>
                        <a:t>False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Finalize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Finally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Float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For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277">
                <a:tc>
                  <a:txBody>
                    <a:bodyPr/>
                    <a:lstStyle/>
                    <a:p>
                      <a:r>
                        <a:rPr lang="et-EE" sz="900" b="1"/>
                        <a:t>Friend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Function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Get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GetType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Goto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135">
                <a:tc>
                  <a:txBody>
                    <a:bodyPr/>
                    <a:lstStyle/>
                    <a:p>
                      <a:r>
                        <a:rPr lang="et-EE" sz="900" b="1"/>
                        <a:t>Handles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If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Implements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Imports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In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277">
                <a:tc>
                  <a:txBody>
                    <a:bodyPr/>
                    <a:lstStyle/>
                    <a:p>
                      <a:r>
                        <a:rPr lang="et-EE" sz="900" b="1"/>
                        <a:t>Inherits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Integer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Interface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Is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Let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277">
                <a:tc>
                  <a:txBody>
                    <a:bodyPr/>
                    <a:lstStyle/>
                    <a:p>
                      <a:r>
                        <a:rPr lang="et-EE" sz="900" b="1"/>
                        <a:t>Lib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Like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Long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/>
                        <a:t>Loop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/>
                        <a:t>Me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135">
                <a:tc>
                  <a:txBody>
                    <a:bodyPr/>
                    <a:lstStyle/>
                    <a:p>
                      <a:r>
                        <a:rPr lang="et-EE" sz="900" b="1"/>
                        <a:t>Mod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Module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MustInherit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MustOverride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MyBase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135">
                <a:tc>
                  <a:txBody>
                    <a:bodyPr/>
                    <a:lstStyle/>
                    <a:p>
                      <a:r>
                        <a:rPr lang="et-EE" sz="900" b="1"/>
                        <a:t>MyClass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Namespace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New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Next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Not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135">
                <a:tc>
                  <a:txBody>
                    <a:bodyPr/>
                    <a:lstStyle/>
                    <a:p>
                      <a:r>
                        <a:rPr lang="et-EE" sz="900" b="1"/>
                        <a:t>Nothing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NotInheritable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NotOverridable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Object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/>
                        <a:t>On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277">
                <a:tc>
                  <a:txBody>
                    <a:bodyPr/>
                    <a:lstStyle/>
                    <a:p>
                      <a:r>
                        <a:rPr lang="et-EE" sz="900" b="1"/>
                        <a:t>Option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Optional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Or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Overloads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Overridable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135">
                <a:tc>
                  <a:txBody>
                    <a:bodyPr/>
                    <a:lstStyle/>
                    <a:p>
                      <a:r>
                        <a:rPr lang="et-EE" sz="900" b="1"/>
                        <a:t>Overrides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ParamArray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Preserve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Private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Property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135">
                <a:tc>
                  <a:txBody>
                    <a:bodyPr/>
                    <a:lstStyle/>
                    <a:p>
                      <a:r>
                        <a:rPr lang="et-EE" sz="900" b="1"/>
                        <a:t>Protected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Public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RaiseEvent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ReadOnly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ReDim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135">
                <a:tc>
                  <a:txBody>
                    <a:bodyPr/>
                    <a:lstStyle/>
                    <a:p>
                      <a:r>
                        <a:rPr lang="et-EE" sz="900" b="1"/>
                        <a:t>Region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REM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RemoveHandler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Resume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Return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277">
                <a:tc>
                  <a:txBody>
                    <a:bodyPr/>
                    <a:lstStyle/>
                    <a:p>
                      <a:r>
                        <a:rPr lang="et-EE" sz="900" b="1"/>
                        <a:t>Select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Set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Shadows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Shared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Short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277">
                <a:tc>
                  <a:txBody>
                    <a:bodyPr/>
                    <a:lstStyle/>
                    <a:p>
                      <a:r>
                        <a:rPr lang="et-EE" sz="900" b="1"/>
                        <a:t>Single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Static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Step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Stop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/>
                        <a:t>String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277">
                <a:tc>
                  <a:txBody>
                    <a:bodyPr/>
                    <a:lstStyle/>
                    <a:p>
                      <a:r>
                        <a:rPr lang="et-EE" sz="900" b="1"/>
                        <a:t>Structure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Sub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SyncLock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Then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Throw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277">
                <a:tc>
                  <a:txBody>
                    <a:bodyPr/>
                    <a:lstStyle/>
                    <a:p>
                      <a:r>
                        <a:rPr lang="et-EE" sz="900" b="1"/>
                        <a:t>To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True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Try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TypeOf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/>
                        <a:t>Unicode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277">
                <a:tc>
                  <a:txBody>
                    <a:bodyPr/>
                    <a:lstStyle/>
                    <a:p>
                      <a:r>
                        <a:rPr lang="et-EE" sz="900" b="1"/>
                        <a:t>Until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volatile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When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While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With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135">
                <a:tc>
                  <a:txBody>
                    <a:bodyPr/>
                    <a:lstStyle/>
                    <a:p>
                      <a:r>
                        <a:rPr lang="et-EE" sz="900" b="1"/>
                        <a:t>WithEvents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WriteOnly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Xor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/>
                        <a:t>eval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800" b="1" dirty="0" err="1"/>
                        <a:t>extends</a:t>
                      </a:r>
                      <a:endParaRPr lang="et-EE" sz="8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277">
                <a:tc>
                  <a:txBody>
                    <a:bodyPr/>
                    <a:lstStyle/>
                    <a:p>
                      <a:r>
                        <a:rPr lang="et-EE" sz="900" b="1"/>
                        <a:t>instanceof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/>
                        <a:t>package</a:t>
                      </a:r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900" b="1" dirty="0" err="1"/>
                        <a:t>var</a:t>
                      </a:r>
                      <a:endParaRPr lang="et-EE" sz="9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t-EE" sz="500" b="1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t-EE" sz="500" b="1" dirty="0"/>
                    </a:p>
                  </a:txBody>
                  <a:tcPr marL="22221" marR="22221" marT="22221" marB="22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9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Harjutus Clean Code kohta</a:t>
            </a:r>
            <a:r>
              <a:rPr lang="et-EE" dirty="0" smtClean="0"/>
              <a:t>		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Asub siin: </a:t>
            </a:r>
          </a:p>
          <a:p>
            <a:r>
              <a:rPr lang="et-EE" dirty="0" smtClean="0"/>
              <a:t>2e kaupa võtke koodi ette ja tehke ära.</a:t>
            </a:r>
          </a:p>
          <a:p>
            <a:r>
              <a:rPr lang="et-EE" dirty="0" smtClean="0"/>
              <a:t>Tunni lõppus vaatame üle.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99974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Järgmine kord</a:t>
            </a:r>
            <a:r>
              <a:rPr lang="et-EE" dirty="0" smtClean="0"/>
              <a:t>	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Alguses iseseisev ülesanne Clean Code kohta.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26217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Automaattestid (</a:t>
            </a:r>
            <a:r>
              <a:rPr lang="et-EE" dirty="0" err="1" smtClean="0"/>
              <a:t>Unit</a:t>
            </a:r>
            <a:r>
              <a:rPr lang="et-EE" dirty="0" smtClean="0"/>
              <a:t> </a:t>
            </a:r>
            <a:r>
              <a:rPr lang="et-EE" dirty="0" err="1" smtClean="0"/>
              <a:t>tests</a:t>
            </a:r>
            <a:r>
              <a:rPr lang="et-EE" dirty="0" smtClean="0"/>
              <a:t>) – kattuvus maksimaalne. </a:t>
            </a:r>
          </a:p>
          <a:p>
            <a:r>
              <a:rPr lang="et-EE" dirty="0" smtClean="0"/>
              <a:t>Igapäevane toode automaatne kokku pakkimine – iga kord, kui on lisatud funktsionaalsus. </a:t>
            </a:r>
          </a:p>
          <a:p>
            <a:r>
              <a:rPr lang="et-EE" dirty="0" err="1" smtClean="0"/>
              <a:t>Bug</a:t>
            </a:r>
            <a:r>
              <a:rPr lang="et-EE" dirty="0" smtClean="0"/>
              <a:t>-rapordid</a:t>
            </a:r>
          </a:p>
          <a:p>
            <a:r>
              <a:rPr lang="et-EE" dirty="0" smtClean="0"/>
              <a:t>Toote versioonid</a:t>
            </a:r>
          </a:p>
          <a:p>
            <a:r>
              <a:rPr lang="et-EE" dirty="0" smtClean="0"/>
              <a:t>Andmebaasi versioonid</a:t>
            </a:r>
          </a:p>
          <a:p>
            <a:r>
              <a:rPr lang="et-EE" dirty="0" err="1" smtClean="0"/>
              <a:t>Backupid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85509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Käsitlevad teemad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Puhas kood (</a:t>
            </a:r>
            <a:r>
              <a:rPr lang="et-EE" dirty="0" err="1" smtClean="0"/>
              <a:t>Clean</a:t>
            </a:r>
            <a:r>
              <a:rPr lang="et-EE" dirty="0" smtClean="0"/>
              <a:t> </a:t>
            </a:r>
            <a:r>
              <a:rPr lang="et-EE" dirty="0" err="1" smtClean="0"/>
              <a:t>Code</a:t>
            </a:r>
            <a:r>
              <a:rPr lang="et-EE" dirty="0" smtClean="0"/>
              <a:t>)</a:t>
            </a:r>
          </a:p>
          <a:p>
            <a:r>
              <a:rPr lang="et-EE" dirty="0" smtClean="0"/>
              <a:t>Pidev integratsioon (</a:t>
            </a:r>
            <a:r>
              <a:rPr lang="et-EE" dirty="0" err="1" smtClean="0"/>
              <a:t>Continuous</a:t>
            </a:r>
            <a:r>
              <a:rPr lang="et-EE" dirty="0" smtClean="0"/>
              <a:t> </a:t>
            </a:r>
            <a:r>
              <a:rPr lang="et-EE" dirty="0" err="1" smtClean="0"/>
              <a:t>Integration</a:t>
            </a:r>
            <a:r>
              <a:rPr lang="et-EE" dirty="0" smtClean="0"/>
              <a:t>)</a:t>
            </a:r>
          </a:p>
          <a:p>
            <a:r>
              <a:rPr lang="et-EE" dirty="0" smtClean="0"/>
              <a:t>Testjuhitud arendus (TDD)</a:t>
            </a:r>
          </a:p>
          <a:p>
            <a:r>
              <a:rPr lang="et-EE" dirty="0" smtClean="0"/>
              <a:t>Paarisprogrammeerimine, </a:t>
            </a:r>
            <a:r>
              <a:rPr lang="et-EE" dirty="0" err="1" smtClean="0"/>
              <a:t>Ping-Pong</a:t>
            </a:r>
            <a:endParaRPr lang="et-EE" dirty="0" smtClean="0"/>
          </a:p>
          <a:p>
            <a:r>
              <a:rPr lang="et-EE" dirty="0" err="1" smtClean="0"/>
              <a:t>Mock’ing</a:t>
            </a:r>
            <a:endParaRPr lang="et-EE" dirty="0" smtClean="0"/>
          </a:p>
          <a:p>
            <a:r>
              <a:rPr lang="et-EE" dirty="0" smtClean="0"/>
              <a:t>Andmebaasi testimine ja testandmete genereerimine</a:t>
            </a:r>
          </a:p>
          <a:p>
            <a:r>
              <a:rPr lang="et-EE" dirty="0" err="1" smtClean="0"/>
              <a:t>Refaktooring</a:t>
            </a:r>
            <a:r>
              <a:rPr lang="et-EE" dirty="0" smtClean="0"/>
              <a:t> </a:t>
            </a:r>
          </a:p>
          <a:p>
            <a:r>
              <a:rPr lang="et-EE" dirty="0" smtClean="0"/>
              <a:t>Koodi kattuvus testidega</a:t>
            </a:r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66988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Lugemiseks: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Clean Code by Robert C. </a:t>
            </a:r>
            <a:r>
              <a:rPr lang="en-US" dirty="0" smtClean="0"/>
              <a:t>Martin</a:t>
            </a:r>
            <a:endParaRPr lang="et-EE" dirty="0" smtClean="0"/>
          </a:p>
          <a:p>
            <a:r>
              <a:rPr lang="et-EE" dirty="0" smtClean="0"/>
              <a:t>Design Driven Testing </a:t>
            </a:r>
            <a:r>
              <a:rPr lang="en-US" dirty="0"/>
              <a:t>Matt Stephens and Doug </a:t>
            </a:r>
            <a:r>
              <a:rPr lang="en-US" dirty="0" smtClean="0"/>
              <a:t>Rosenberg</a:t>
            </a:r>
            <a:endParaRPr lang="et-EE" dirty="0" smtClean="0"/>
          </a:p>
          <a:p>
            <a:r>
              <a:rPr lang="et-EE" dirty="0"/>
              <a:t>Effective Unit Testing </a:t>
            </a:r>
            <a:r>
              <a:rPr lang="et-EE" dirty="0" smtClean="0"/>
              <a:t>Lasse Koskela</a:t>
            </a:r>
          </a:p>
          <a:p>
            <a:r>
              <a:rPr lang="et-EE" dirty="0"/>
              <a:t>JUnit in Action </a:t>
            </a:r>
            <a:r>
              <a:rPr lang="et-EE" dirty="0" smtClean="0"/>
              <a:t>Vincent Massol with Ted Husted</a:t>
            </a:r>
          </a:p>
          <a:p>
            <a:r>
              <a:rPr lang="et-EE" dirty="0"/>
              <a:t>The Art of Sofware testing, 3rd edition, </a:t>
            </a:r>
            <a:r>
              <a:rPr lang="et-EE" dirty="0" smtClean="0"/>
              <a:t>Glenford </a:t>
            </a:r>
            <a:r>
              <a:rPr lang="et-EE" dirty="0"/>
              <a:t>J. </a:t>
            </a:r>
            <a:r>
              <a:rPr lang="et-EE" dirty="0" smtClean="0"/>
              <a:t>Myers, Tom Badgett, Corey Sandler</a:t>
            </a:r>
          </a:p>
          <a:p>
            <a:r>
              <a:rPr lang="et-EE" dirty="0" smtClean="0"/>
              <a:t>The Art of Unit Testing, 2nd edition, Roy Osherove</a:t>
            </a:r>
          </a:p>
          <a:p>
            <a:r>
              <a:rPr lang="et-EE" dirty="0"/>
              <a:t>Pragmatic Unit </a:t>
            </a:r>
            <a:r>
              <a:rPr lang="et-EE" dirty="0" smtClean="0"/>
              <a:t>Testing in </a:t>
            </a:r>
            <a:r>
              <a:rPr lang="et-EE" dirty="0"/>
              <a:t>Java with </a:t>
            </a:r>
            <a:r>
              <a:rPr lang="et-EE" dirty="0" smtClean="0"/>
              <a:t>Junit, </a:t>
            </a:r>
            <a:r>
              <a:rPr lang="et-EE" dirty="0"/>
              <a:t>Andy </a:t>
            </a:r>
            <a:r>
              <a:rPr lang="et-EE" dirty="0" smtClean="0"/>
              <a:t>Hunt, Dave </a:t>
            </a:r>
            <a:r>
              <a:rPr lang="et-EE" dirty="0"/>
              <a:t>Thomas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56068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Sissejuhatus </a:t>
            </a:r>
            <a:r>
              <a:rPr lang="et-EE" dirty="0" err="1" smtClean="0"/>
              <a:t>Unit</a:t>
            </a:r>
            <a:r>
              <a:rPr lang="et-EE" dirty="0" smtClean="0"/>
              <a:t> testidesse	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>
                <a:hlinkClick r:id="rId2"/>
              </a:rPr>
              <a:t>https://</a:t>
            </a:r>
            <a:r>
              <a:rPr lang="et-EE" dirty="0" smtClean="0">
                <a:hlinkClick r:id="rId2"/>
              </a:rPr>
              <a:t>www.youtube.com/watch?v=HLRK30lUSEk</a:t>
            </a:r>
            <a:endParaRPr lang="ru-RU" dirty="0" smtClean="0"/>
          </a:p>
          <a:p>
            <a:r>
              <a:rPr lang="ru-RU" dirty="0"/>
              <a:t>Модульное тестирование, или юнит-тестирование (англ. unit testing) — процесс в программировании, позволяющий проверить на корректность отдельные модули исходного кода программы.</a:t>
            </a:r>
          </a:p>
          <a:p>
            <a:r>
              <a:rPr lang="ru-RU" dirty="0"/>
              <a:t>Идея состоит в том, чтобы писать тесты для каждой нетривиальной функции или метода. Это позволяет достаточно быстро проверить, не привело ли очередное изменение кода к регрессии, то есть к появлению ошибок в уже оттестированных местах программы, а также облегчает обнаружение и устранение таких ошибок.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816445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 нужно писать тесты, когда:	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Вы </a:t>
            </a:r>
            <a:r>
              <a:rPr lang="ru-RU" dirty="0"/>
              <a:t>делаете простой сайт-визитку из 5 статических html-страниц и с одной формой отправки письма. На этом заказчик, скорее всего, успокоится, ничего большего ему не нужно. Здесь нет никакой особенной логики, быстрее просто все проверить «руками»</a:t>
            </a:r>
          </a:p>
          <a:p>
            <a:r>
              <a:rPr lang="ru-RU" dirty="0" smtClean="0"/>
              <a:t>Вы </a:t>
            </a:r>
            <a:r>
              <a:rPr lang="ru-RU" dirty="0"/>
              <a:t>занимаетесь рекламным сайтом/простыми флеш-играми или баннерами – сложная верстка/анимация или большой объем статики. Никакой логики нет, только представление</a:t>
            </a:r>
          </a:p>
          <a:p>
            <a:r>
              <a:rPr lang="ru-RU" dirty="0" smtClean="0"/>
              <a:t>Вы </a:t>
            </a:r>
            <a:r>
              <a:rPr lang="ru-RU" dirty="0"/>
              <a:t>делаете проект для выставки. Срок – от двух недель до месяца, ваша система – комбинация железа и софта, в начале проекта не до конца известно, что именно должно получиться в конце. Софт будет работать 1-2 дня на выставке</a:t>
            </a:r>
          </a:p>
          <a:p>
            <a:r>
              <a:rPr lang="ru-RU" dirty="0" smtClean="0"/>
              <a:t>Вы </a:t>
            </a:r>
            <a:r>
              <a:rPr lang="ru-RU" dirty="0"/>
              <a:t>всегда пишете код без ошибок, обладаете идеальной памятью и даром предвидения. Ваш код настолько крут, что изменяет себя сам, вслед за требованиями клиента. Иногда код объясняет клиенту, что его требования — </a:t>
            </a:r>
            <a:r>
              <a:rPr lang="ru-RU" dirty="0" smtClean="0"/>
              <a:t>не </a:t>
            </a:r>
            <a:r>
              <a:rPr lang="ru-RU" dirty="0"/>
              <a:t>нужно реализовывать</a:t>
            </a:r>
          </a:p>
        </p:txBody>
      </p:sp>
    </p:spTree>
    <p:extLst>
      <p:ext uri="{BB962C8B-B14F-4D97-AF65-F5344CB8AC3E}">
        <p14:creationId xmlns:p14="http://schemas.microsoft.com/office/powerpoint/2010/main" val="4251868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c.pics.livejournal.com/m_u_s_k_a/26518949/24377/24377_origi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264" y="88913"/>
            <a:ext cx="4966855" cy="6600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568511" y="5987534"/>
            <a:ext cx="3409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dirty="0"/>
              <a:t>http://habrahabr.ru/post/169381/</a:t>
            </a:r>
          </a:p>
        </p:txBody>
      </p:sp>
    </p:spTree>
    <p:extLst>
      <p:ext uri="{BB962C8B-B14F-4D97-AF65-F5344CB8AC3E}">
        <p14:creationId xmlns:p14="http://schemas.microsoft.com/office/powerpoint/2010/main" val="596981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3018</TotalTime>
  <Words>1278</Words>
  <Application>Microsoft Office PowerPoint</Application>
  <PresentationFormat>Widescreen</PresentationFormat>
  <Paragraphs>346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Wingdings</vt:lpstr>
      <vt:lpstr>Office Theme</vt:lpstr>
      <vt:lpstr>IAY0361-Automaattestimine</vt:lpstr>
      <vt:lpstr>Deklareerimine</vt:lpstr>
      <vt:lpstr>Organisatsioon</vt:lpstr>
      <vt:lpstr>Projekt</vt:lpstr>
      <vt:lpstr>Käsitlevad teemad</vt:lpstr>
      <vt:lpstr>Lugemiseks:</vt:lpstr>
      <vt:lpstr>Sissejuhatus Unit testidesse </vt:lpstr>
      <vt:lpstr>Не нужно писать тесты, когда: </vt:lpstr>
      <vt:lpstr>PowerPoint Presentation</vt:lpstr>
      <vt:lpstr>Test Driven Development - TDD</vt:lpstr>
      <vt:lpstr>Täna – puhas kood. Clean code.</vt:lpstr>
      <vt:lpstr>Milline uks on Teie oma?</vt:lpstr>
      <vt:lpstr>Miks Clean Code?</vt:lpstr>
      <vt:lpstr>Põhitehnikad</vt:lpstr>
      <vt:lpstr>Selgitavad nimed</vt:lpstr>
      <vt:lpstr>Selgitavad nimed</vt:lpstr>
      <vt:lpstr>Selgitavad nimed</vt:lpstr>
      <vt:lpstr>Selgitavad nimed</vt:lpstr>
      <vt:lpstr>Selgitavad nimed</vt:lpstr>
      <vt:lpstr>Selgitavad nimed</vt:lpstr>
      <vt:lpstr>Selgitavad nimed</vt:lpstr>
      <vt:lpstr>Meetodite pikkus</vt:lpstr>
      <vt:lpstr>Meetodite pikkus</vt:lpstr>
      <vt:lpstr>Meetodite pikkus</vt:lpstr>
      <vt:lpstr>Meetodite pikkus</vt:lpstr>
      <vt:lpstr>Meetodite pikkus</vt:lpstr>
      <vt:lpstr>Duplikatsiooni eemaldamine</vt:lpstr>
      <vt:lpstr>Duplikatsiooni eemaldamine</vt:lpstr>
      <vt:lpstr>Duplikatsiooni eemaldamine</vt:lpstr>
      <vt:lpstr>Väiksemad näpunäited</vt:lpstr>
      <vt:lpstr>Väiksemad näpunäited</vt:lpstr>
      <vt:lpstr>PowerPoint Presentation</vt:lpstr>
      <vt:lpstr>Harjutus Clean Code kohta  </vt:lpstr>
      <vt:lpstr>Järgmine kord </vt:lpstr>
    </vt:vector>
  </TitlesOfParts>
  <Company>Tallinn University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IAY0361-Automaattestimine</dc:title>
  <dc:creator>Jekaterina Ivask</dc:creator>
  <cp:lastModifiedBy>Jekaterina Ivask</cp:lastModifiedBy>
  <cp:revision>44</cp:revision>
  <dcterms:created xsi:type="dcterms:W3CDTF">2015-09-08T09:06:07Z</dcterms:created>
  <dcterms:modified xsi:type="dcterms:W3CDTF">2015-09-10T17:53:06Z</dcterms:modified>
</cp:coreProperties>
</file>