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79" r:id="rId3"/>
    <p:sldId id="273" r:id="rId4"/>
    <p:sldId id="274" r:id="rId5"/>
    <p:sldId id="275" r:id="rId6"/>
    <p:sldId id="276" r:id="rId7"/>
    <p:sldId id="277" r:id="rId8"/>
    <p:sldId id="280" r:id="rId9"/>
    <p:sldId id="257" r:id="rId10"/>
    <p:sldId id="258" r:id="rId11"/>
    <p:sldId id="259" r:id="rId12"/>
    <p:sldId id="260" r:id="rId13"/>
    <p:sldId id="262" r:id="rId14"/>
    <p:sldId id="263" r:id="rId15"/>
    <p:sldId id="261" r:id="rId16"/>
    <p:sldId id="281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2" r:id="rId25"/>
    <p:sldId id="271" r:id="rId26"/>
    <p:sldId id="282" r:id="rId27"/>
    <p:sldId id="283" r:id="rId28"/>
    <p:sldId id="285" r:id="rId29"/>
    <p:sldId id="284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16381-5FA5-470F-A3FB-50ED0749D46D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A1430-C303-4EC0-B15F-266C91F492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50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dirty="0" smtClean="0"/>
              <a:t>*</a:t>
            </a:r>
            <a:r>
              <a:rPr lang="et-EE" baseline="0" dirty="0" smtClean="0"/>
              <a:t> </a:t>
            </a:r>
            <a:r>
              <a:rPr lang="en-US" dirty="0" smtClean="0"/>
              <a:t>Legislation should provide regulations that are likely to solve</a:t>
            </a:r>
            <a:r>
              <a:rPr lang="et-EE" dirty="0" smtClean="0"/>
              <a:t> </a:t>
            </a:r>
            <a:r>
              <a:rPr lang="en-US" dirty="0" smtClean="0"/>
              <a:t>effectively the problems they address, according to the best available knowledge.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 smtClean="0"/>
              <a:t>Legislation should emerge out of a debate as open as possible, where</a:t>
            </a:r>
            <a:r>
              <a:rPr lang="et-EE" dirty="0" smtClean="0"/>
              <a:t> </a:t>
            </a:r>
            <a:r>
              <a:rPr lang="en-US" dirty="0" smtClean="0"/>
              <a:t>all interests at stake are considered, the relevant pros and cons are evaluated, and the possible</a:t>
            </a:r>
            <a:r>
              <a:rPr lang="et-EE" dirty="0" smtClean="0"/>
              <a:t> </a:t>
            </a:r>
            <a:r>
              <a:rPr lang="en-US" dirty="0" smtClean="0"/>
              <a:t>alternative are taken into account.</a:t>
            </a:r>
            <a:endParaRPr lang="et-EE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t-EE" dirty="0" smtClean="0"/>
              <a:t>* </a:t>
            </a:r>
            <a:r>
              <a:rPr lang="en-US" dirty="0" smtClean="0"/>
              <a:t>Legislation should reflect the views of</a:t>
            </a:r>
            <a:r>
              <a:rPr lang="et-EE" dirty="0" smtClean="0"/>
              <a:t> </a:t>
            </a:r>
            <a:r>
              <a:rPr lang="en-US" dirty="0" smtClean="0"/>
              <a:t>citizens, focused on the common good.</a:t>
            </a:r>
            <a:endParaRPr lang="et-EE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t-EE" dirty="0" smtClean="0"/>
              <a:t>* </a:t>
            </a:r>
            <a:r>
              <a:rPr lang="en-US" dirty="0" smtClean="0"/>
              <a:t>Legislation should be able to adapt to social change, adapting</a:t>
            </a:r>
            <a:r>
              <a:rPr lang="et-EE" dirty="0" smtClean="0"/>
              <a:t> </a:t>
            </a:r>
            <a:r>
              <a:rPr lang="en-US" dirty="0" smtClean="0"/>
              <a:t>the legal framework to new needs, and, in particular, to introduce comprehensive reforms to</a:t>
            </a:r>
            <a:r>
              <a:rPr lang="et-EE" dirty="0" smtClean="0"/>
              <a:t> </a:t>
            </a:r>
            <a:r>
              <a:rPr lang="en-US" dirty="0" smtClean="0"/>
              <a:t>accept other sources of law (such as custom or case-law) since it is structurally unable to do. </a:t>
            </a:r>
            <a:endParaRPr lang="et-EE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 smtClean="0"/>
              <a:t>Legislation should contribute to the certainty of the law, providing</a:t>
            </a:r>
            <a:r>
              <a:rPr lang="et-EE" dirty="0" smtClean="0"/>
              <a:t> </a:t>
            </a:r>
            <a:r>
              <a:rPr lang="en-US" dirty="0" smtClean="0"/>
              <a:t>normative information which gives effective guidance to citizens and legal decision makers.</a:t>
            </a:r>
            <a:r>
              <a:rPr lang="et-EE" dirty="0" smtClean="0"/>
              <a:t> </a:t>
            </a:r>
            <a:r>
              <a:rPr lang="en-US" dirty="0" smtClean="0"/>
              <a:t>By providing a common focus it should keep in line with their expectations and prevent the</a:t>
            </a:r>
            <a:r>
              <a:rPr lang="et-EE" dirty="0" smtClean="0"/>
              <a:t> </a:t>
            </a:r>
            <a:r>
              <a:rPr lang="en-US" dirty="0" smtClean="0"/>
              <a:t>exercise of arbitrary power.</a:t>
            </a:r>
            <a:endParaRPr lang="et-EE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 smtClean="0"/>
              <a:t>Legislation should enable citizens to have a clear idea of what their rights</a:t>
            </a:r>
            <a:r>
              <a:rPr lang="et-EE" dirty="0" smtClean="0"/>
              <a:t> </a:t>
            </a:r>
            <a:r>
              <a:rPr lang="en-US" dirty="0" smtClean="0"/>
              <a:t>are, so that they may be able to make justified complaints when these rights are violated.</a:t>
            </a:r>
            <a:endParaRPr lang="et-EE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t-EE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t-EE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t-EE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A1430-C303-4EC0-B15F-266C91F4920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19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8A4B089-BB2C-47B3-902C-34795114FC6A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1ED53C-5E71-4977-AEB9-ACBECA6D4D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B089-BB2C-47B3-902C-34795114FC6A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D53C-5E71-4977-AEB9-ACBECA6D4D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8A4B089-BB2C-47B3-902C-34795114FC6A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A1ED53C-5E71-4977-AEB9-ACBECA6D4D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B089-BB2C-47B3-902C-34795114FC6A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1ED53C-5E71-4977-AEB9-ACBECA6D4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B089-BB2C-47B3-902C-34795114FC6A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A1ED53C-5E71-4977-AEB9-ACBECA6D4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8A4B089-BB2C-47B3-902C-34795114FC6A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A1ED53C-5E71-4977-AEB9-ACBECA6D4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8A4B089-BB2C-47B3-902C-34795114FC6A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A1ED53C-5E71-4977-AEB9-ACBECA6D4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B089-BB2C-47B3-902C-34795114FC6A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1ED53C-5E71-4977-AEB9-ACBECA6D4D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B089-BB2C-47B3-902C-34795114FC6A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1ED53C-5E71-4977-AEB9-ACBECA6D4D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B089-BB2C-47B3-902C-34795114FC6A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1ED53C-5E71-4977-AEB9-ACBECA6D4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8A4B089-BB2C-47B3-902C-34795114FC6A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A1ED53C-5E71-4977-AEB9-ACBECA6D4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8A4B089-BB2C-47B3-902C-34795114FC6A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A1ED53C-5E71-4977-AEB9-ACBECA6D4D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</a:t>
            </a:r>
            <a:r>
              <a:rPr lang="et-EE" dirty="0" err="1" smtClean="0"/>
              <a:t>Artificial</a:t>
            </a:r>
            <a:r>
              <a:rPr lang="et-EE" dirty="0" smtClean="0"/>
              <a:t> </a:t>
            </a:r>
            <a:r>
              <a:rPr lang="et-EE" dirty="0" err="1" smtClean="0"/>
              <a:t>Intelligence</a:t>
            </a:r>
            <a:r>
              <a:rPr lang="et-EE" dirty="0" smtClean="0"/>
              <a:t> &amp; LAW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err="1" smtClean="0"/>
              <a:t>Legal</a:t>
            </a:r>
            <a:r>
              <a:rPr lang="et-EE" dirty="0" smtClean="0"/>
              <a:t> </a:t>
            </a:r>
            <a:r>
              <a:rPr lang="et-EE" dirty="0" err="1" smtClean="0"/>
              <a:t>informatics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8450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Reasons</a:t>
            </a:r>
            <a:r>
              <a:rPr lang="et-EE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Legislative authorities are national; economic and social networks are global</a:t>
            </a:r>
            <a:r>
              <a:rPr lang="en-US" dirty="0" smtClean="0"/>
              <a:t>;</a:t>
            </a:r>
            <a:endParaRPr lang="et-EE" dirty="0" smtClean="0"/>
          </a:p>
          <a:p>
            <a:r>
              <a:rPr lang="en-US" dirty="0" smtClean="0"/>
              <a:t>Legislation </a:t>
            </a:r>
            <a:r>
              <a:rPr lang="en-US" dirty="0"/>
              <a:t>is slow; current problems require quick solutions;</a:t>
            </a:r>
          </a:p>
          <a:p>
            <a:r>
              <a:rPr lang="en-US" dirty="0" smtClean="0"/>
              <a:t>Elective </a:t>
            </a:r>
            <a:r>
              <a:rPr lang="en-US" dirty="0"/>
              <a:t>assemblies are political bodies; complex problems require technical, </a:t>
            </a:r>
            <a:r>
              <a:rPr lang="en-US" dirty="0" smtClean="0"/>
              <a:t>economical</a:t>
            </a:r>
            <a:r>
              <a:rPr lang="et-EE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legal competences;</a:t>
            </a:r>
          </a:p>
          <a:p>
            <a:r>
              <a:rPr lang="en-US" dirty="0" smtClean="0"/>
              <a:t>Legislation </a:t>
            </a:r>
            <a:r>
              <a:rPr lang="en-US" dirty="0"/>
              <a:t>is static; accelerated economical and technical progress requires </a:t>
            </a:r>
            <a:r>
              <a:rPr lang="en-US" dirty="0" smtClean="0"/>
              <a:t>continuous</a:t>
            </a:r>
            <a:r>
              <a:rPr lang="et-EE" dirty="0" smtClean="0"/>
              <a:t> </a:t>
            </a:r>
            <a:r>
              <a:rPr lang="en-US" dirty="0" smtClean="0"/>
              <a:t>adjustments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7610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T</a:t>
            </a:r>
            <a:r>
              <a:rPr lang="en-US" dirty="0" smtClean="0"/>
              <a:t>he </a:t>
            </a:r>
            <a:r>
              <a:rPr lang="en-US" dirty="0"/>
              <a:t>values which a good legislation</a:t>
            </a:r>
            <a:br>
              <a:rPr lang="en-US" dirty="0"/>
            </a:br>
            <a:r>
              <a:rPr lang="en-US" dirty="0"/>
              <a:t>should implement: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Means-end rationality. </a:t>
            </a:r>
            <a:endParaRPr lang="et-EE" dirty="0" smtClean="0"/>
          </a:p>
          <a:p>
            <a:r>
              <a:rPr lang="en-US" dirty="0"/>
              <a:t>Discursive rationality. </a:t>
            </a:r>
            <a:endParaRPr lang="et-EE" dirty="0" smtClean="0"/>
          </a:p>
          <a:p>
            <a:r>
              <a:rPr lang="en-US" dirty="0"/>
              <a:t>Responsiveness to citizens need and preferences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/>
              <a:t>Progress (ability to change). </a:t>
            </a:r>
            <a:endParaRPr lang="et-EE" dirty="0" smtClean="0"/>
          </a:p>
          <a:p>
            <a:r>
              <a:rPr lang="en-US" dirty="0"/>
              <a:t>Legal certainty. </a:t>
            </a:r>
            <a:endParaRPr lang="et-EE" dirty="0" smtClean="0"/>
          </a:p>
          <a:p>
            <a:r>
              <a:rPr lang="en-US" dirty="0"/>
              <a:t>Citizens’ rights. </a:t>
            </a: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21984403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ICT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support</a:t>
            </a:r>
            <a:r>
              <a:rPr lang="et-EE" dirty="0" smtClean="0"/>
              <a:t> </a:t>
            </a:r>
            <a:r>
              <a:rPr lang="et-EE" dirty="0" err="1" smtClean="0"/>
              <a:t>these</a:t>
            </a:r>
            <a:r>
              <a:rPr lang="et-EE" dirty="0" smtClean="0"/>
              <a:t> </a:t>
            </a:r>
            <a:r>
              <a:rPr lang="et-EE" dirty="0" err="1" smtClean="0"/>
              <a:t>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Means-ends </a:t>
            </a:r>
            <a:r>
              <a:rPr lang="en-US" dirty="0"/>
              <a:t>rationality. </a:t>
            </a:r>
            <a:endParaRPr lang="et-EE" dirty="0" smtClean="0"/>
          </a:p>
          <a:p>
            <a:pPr lvl="1"/>
            <a:r>
              <a:rPr lang="en-US" dirty="0"/>
              <a:t>ICT tools for </a:t>
            </a:r>
            <a:endParaRPr lang="et-EE" dirty="0" smtClean="0"/>
          </a:p>
          <a:p>
            <a:pPr lvl="2"/>
            <a:r>
              <a:rPr lang="en-US" dirty="0" smtClean="0"/>
              <a:t>anticipating </a:t>
            </a:r>
            <a:r>
              <a:rPr lang="en-US" dirty="0"/>
              <a:t>the impact of </a:t>
            </a:r>
            <a:endParaRPr lang="et-EE" dirty="0" smtClean="0"/>
          </a:p>
          <a:p>
            <a:pPr lvl="3"/>
            <a:r>
              <a:rPr lang="en-US" dirty="0" smtClean="0"/>
              <a:t>new </a:t>
            </a:r>
            <a:r>
              <a:rPr lang="en-US" dirty="0"/>
              <a:t>laws on the legal system, </a:t>
            </a:r>
            <a:endParaRPr lang="et-EE" dirty="0" smtClean="0"/>
          </a:p>
          <a:p>
            <a:pPr lvl="3"/>
            <a:r>
              <a:rPr lang="en-US" dirty="0" smtClean="0"/>
              <a:t>on</a:t>
            </a:r>
            <a:r>
              <a:rPr lang="et-EE" dirty="0" smtClean="0"/>
              <a:t> </a:t>
            </a:r>
            <a:r>
              <a:rPr lang="en-US" dirty="0" smtClean="0"/>
              <a:t>administration,</a:t>
            </a:r>
            <a:endParaRPr lang="et-EE" dirty="0" smtClean="0"/>
          </a:p>
          <a:p>
            <a:pPr lvl="3"/>
            <a:r>
              <a:rPr lang="en-US" dirty="0" smtClean="0"/>
              <a:t>on </a:t>
            </a:r>
            <a:r>
              <a:rPr lang="en-US" dirty="0"/>
              <a:t>society </a:t>
            </a:r>
            <a:endParaRPr lang="et-EE" dirty="0" smtClean="0"/>
          </a:p>
          <a:p>
            <a:pPr lvl="2"/>
            <a:r>
              <a:rPr lang="en-US" dirty="0" smtClean="0"/>
              <a:t>for </a:t>
            </a:r>
            <a:r>
              <a:rPr lang="en-US" dirty="0"/>
              <a:t>monitoring and evaluating impacts of an existing law.</a:t>
            </a:r>
          </a:p>
          <a:p>
            <a:r>
              <a:rPr lang="en-US" dirty="0" smtClean="0"/>
              <a:t>Discursive </a:t>
            </a:r>
            <a:r>
              <a:rPr lang="en-US" dirty="0"/>
              <a:t>rationality. </a:t>
            </a:r>
            <a:endParaRPr lang="et-EE" dirty="0" smtClean="0"/>
          </a:p>
          <a:p>
            <a:pPr lvl="1"/>
            <a:r>
              <a:rPr lang="en-US" dirty="0" smtClean="0"/>
              <a:t>ICT </a:t>
            </a:r>
            <a:r>
              <a:rPr lang="et-EE" dirty="0" err="1" smtClean="0"/>
              <a:t>to</a:t>
            </a:r>
            <a:r>
              <a:rPr lang="en-US" dirty="0" smtClean="0"/>
              <a:t> </a:t>
            </a:r>
            <a:r>
              <a:rPr lang="en-US" dirty="0"/>
              <a:t>promote </a:t>
            </a:r>
            <a:endParaRPr lang="et-EE" dirty="0"/>
          </a:p>
          <a:p>
            <a:pPr lvl="2"/>
            <a:r>
              <a:rPr lang="en-US" dirty="0" smtClean="0"/>
              <a:t>critical </a:t>
            </a:r>
            <a:r>
              <a:rPr lang="en-US" dirty="0"/>
              <a:t>debate around legislation, </a:t>
            </a:r>
            <a:endParaRPr lang="et-EE" dirty="0" smtClean="0"/>
          </a:p>
          <a:p>
            <a:pPr lvl="2"/>
            <a:r>
              <a:rPr lang="en-US" dirty="0" smtClean="0"/>
              <a:t>providing</a:t>
            </a:r>
            <a:r>
              <a:rPr lang="et-EE" dirty="0" smtClean="0"/>
              <a:t> </a:t>
            </a:r>
            <a:r>
              <a:rPr lang="en-US" dirty="0" smtClean="0"/>
              <a:t>communication </a:t>
            </a:r>
            <a:r>
              <a:rPr lang="en-US" dirty="0"/>
              <a:t>tools for promoting the informed </a:t>
            </a:r>
            <a:r>
              <a:rPr lang="en-US" dirty="0" smtClean="0"/>
              <a:t>debate</a:t>
            </a:r>
            <a:endParaRPr lang="et-EE" dirty="0" smtClean="0"/>
          </a:p>
          <a:p>
            <a:pPr lvl="2"/>
            <a:r>
              <a:rPr lang="en-US" dirty="0" smtClean="0"/>
              <a:t>facilitating </a:t>
            </a:r>
            <a:r>
              <a:rPr lang="en-US" dirty="0"/>
              <a:t>the preparation of legislative proposals, </a:t>
            </a:r>
            <a:endParaRPr lang="et-EE" dirty="0" smtClean="0"/>
          </a:p>
          <a:p>
            <a:pPr lvl="2"/>
            <a:r>
              <a:rPr lang="en-US" dirty="0" smtClean="0"/>
              <a:t>offering </a:t>
            </a:r>
            <a:r>
              <a:rPr lang="en-US" dirty="0"/>
              <a:t>citizens </a:t>
            </a:r>
            <a:r>
              <a:rPr lang="en-US" dirty="0" smtClean="0"/>
              <a:t>new </a:t>
            </a:r>
            <a:r>
              <a:rPr lang="en-US" dirty="0"/>
              <a:t>ways to participate in the legislative process.</a:t>
            </a:r>
          </a:p>
        </p:txBody>
      </p:sp>
    </p:spTree>
    <p:extLst>
      <p:ext uri="{BB962C8B-B14F-4D97-AF65-F5344CB8AC3E}">
        <p14:creationId xmlns:p14="http://schemas.microsoft.com/office/powerpoint/2010/main" val="21524521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ICT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support</a:t>
            </a:r>
            <a:r>
              <a:rPr lang="et-EE" dirty="0" smtClean="0"/>
              <a:t> </a:t>
            </a:r>
            <a:r>
              <a:rPr lang="et-EE" dirty="0" err="1" smtClean="0"/>
              <a:t>these</a:t>
            </a:r>
            <a:r>
              <a:rPr lang="et-EE" dirty="0" smtClean="0"/>
              <a:t> </a:t>
            </a:r>
            <a:r>
              <a:rPr lang="et-EE" dirty="0" err="1" smtClean="0"/>
              <a:t>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Responsiveness to citizens’ need and preference. </a:t>
            </a:r>
            <a:endParaRPr lang="et-EE" dirty="0" smtClean="0"/>
          </a:p>
          <a:p>
            <a:pPr lvl="1"/>
            <a:r>
              <a:rPr lang="en-US" dirty="0" smtClean="0"/>
              <a:t>ICT </a:t>
            </a:r>
            <a:r>
              <a:rPr lang="en-US" dirty="0"/>
              <a:t>can </a:t>
            </a:r>
            <a:endParaRPr lang="et-EE" dirty="0" smtClean="0"/>
          </a:p>
          <a:p>
            <a:pPr lvl="2"/>
            <a:r>
              <a:rPr lang="en-US" dirty="0" smtClean="0"/>
              <a:t>facilitate </a:t>
            </a:r>
            <a:r>
              <a:rPr lang="en-US" dirty="0"/>
              <a:t>the contact </a:t>
            </a:r>
            <a:r>
              <a:rPr lang="en-US" dirty="0" smtClean="0"/>
              <a:t>between</a:t>
            </a:r>
            <a:r>
              <a:rPr lang="et-EE" dirty="0" smtClean="0"/>
              <a:t> </a:t>
            </a:r>
            <a:r>
              <a:rPr lang="en-US" dirty="0" smtClean="0"/>
              <a:t>citizens </a:t>
            </a:r>
            <a:r>
              <a:rPr lang="en-US" dirty="0"/>
              <a:t>and their representatives, </a:t>
            </a:r>
            <a:endParaRPr lang="et-EE" dirty="0" smtClean="0"/>
          </a:p>
          <a:p>
            <a:pPr lvl="2"/>
            <a:r>
              <a:rPr lang="en-US" dirty="0" err="1" smtClean="0"/>
              <a:t>provid</a:t>
            </a:r>
            <a:r>
              <a:rPr lang="et-EE" dirty="0" smtClean="0"/>
              <a:t>e</a:t>
            </a:r>
            <a:r>
              <a:rPr lang="en-US" dirty="0" smtClean="0"/>
              <a:t> </a:t>
            </a:r>
            <a:r>
              <a:rPr lang="en-US" dirty="0"/>
              <a:t>citizens </a:t>
            </a:r>
            <a:endParaRPr lang="et-EE" dirty="0" smtClean="0"/>
          </a:p>
          <a:p>
            <a:pPr lvl="3"/>
            <a:r>
              <a:rPr lang="en-US" dirty="0" smtClean="0"/>
              <a:t>with </a:t>
            </a:r>
            <a:r>
              <a:rPr lang="en-US" dirty="0"/>
              <a:t>new ways to express their </a:t>
            </a:r>
            <a:r>
              <a:rPr lang="en-US" dirty="0" smtClean="0"/>
              <a:t>views</a:t>
            </a:r>
            <a:endParaRPr lang="et-EE" dirty="0" smtClean="0"/>
          </a:p>
          <a:p>
            <a:pPr lvl="3"/>
            <a:r>
              <a:rPr lang="en-US" dirty="0" smtClean="0"/>
              <a:t>with </a:t>
            </a:r>
            <a:r>
              <a:rPr lang="en-US" dirty="0"/>
              <a:t>feedback about the choices of their representatives.</a:t>
            </a:r>
          </a:p>
          <a:p>
            <a:r>
              <a:rPr lang="en-US" dirty="0" smtClean="0"/>
              <a:t>Legal </a:t>
            </a:r>
            <a:r>
              <a:rPr lang="en-US" dirty="0"/>
              <a:t>certainty. </a:t>
            </a:r>
            <a:endParaRPr lang="et-EE" dirty="0" smtClean="0"/>
          </a:p>
          <a:p>
            <a:pPr lvl="1"/>
            <a:r>
              <a:rPr lang="en-US" dirty="0" smtClean="0"/>
              <a:t>ICT </a:t>
            </a:r>
            <a:r>
              <a:rPr lang="en-US" dirty="0"/>
              <a:t>can </a:t>
            </a:r>
            <a:endParaRPr lang="et-EE" dirty="0" smtClean="0"/>
          </a:p>
          <a:p>
            <a:pPr lvl="2"/>
            <a:r>
              <a:rPr lang="en-US" dirty="0" smtClean="0"/>
              <a:t>enable </a:t>
            </a:r>
            <a:r>
              <a:rPr lang="en-US" dirty="0"/>
              <a:t>citizens to anticipate legislation’s impact on them, </a:t>
            </a:r>
            <a:endParaRPr lang="et-EE" dirty="0" smtClean="0"/>
          </a:p>
          <a:p>
            <a:pPr lvl="2"/>
            <a:r>
              <a:rPr lang="en-US" dirty="0" err="1" smtClean="0"/>
              <a:t>provid</a:t>
            </a:r>
            <a:r>
              <a:rPr lang="et-EE" dirty="0" smtClean="0"/>
              <a:t>e</a:t>
            </a:r>
            <a:r>
              <a:rPr lang="en-US" dirty="0" smtClean="0"/>
              <a:t> </a:t>
            </a:r>
            <a:r>
              <a:rPr lang="en-US" dirty="0"/>
              <a:t>access to laws and cases, </a:t>
            </a:r>
            <a:endParaRPr lang="et-EE" dirty="0" smtClean="0"/>
          </a:p>
          <a:p>
            <a:pPr lvl="2"/>
            <a:r>
              <a:rPr lang="en-US" dirty="0" err="1" smtClean="0"/>
              <a:t>facilita</a:t>
            </a:r>
            <a:r>
              <a:rPr lang="et-EE" dirty="0" smtClean="0"/>
              <a:t>te</a:t>
            </a:r>
            <a:r>
              <a:rPr lang="en-US" dirty="0" smtClean="0"/>
              <a:t> </a:t>
            </a:r>
            <a:r>
              <a:rPr lang="en-US" dirty="0"/>
              <a:t>the drafting of more </a:t>
            </a:r>
            <a:r>
              <a:rPr lang="en-US" dirty="0" smtClean="0"/>
              <a:t>understandable</a:t>
            </a:r>
            <a:r>
              <a:rPr lang="et-EE" dirty="0" smtClean="0"/>
              <a:t> </a:t>
            </a:r>
            <a:r>
              <a:rPr lang="en-US" dirty="0" smtClean="0"/>
              <a:t>regulations </a:t>
            </a:r>
            <a:endParaRPr lang="et-EE" dirty="0" smtClean="0"/>
          </a:p>
          <a:p>
            <a:pPr lvl="2"/>
            <a:r>
              <a:rPr lang="en-US" dirty="0" smtClean="0"/>
              <a:t>maintenance </a:t>
            </a:r>
            <a:r>
              <a:rPr lang="en-US" dirty="0"/>
              <a:t>of the legal systems understandability as much as possible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6744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ICT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support</a:t>
            </a:r>
            <a:r>
              <a:rPr lang="et-EE" dirty="0" smtClean="0"/>
              <a:t> </a:t>
            </a:r>
            <a:r>
              <a:rPr lang="et-EE" dirty="0" err="1" smtClean="0"/>
              <a:t>these</a:t>
            </a:r>
            <a:r>
              <a:rPr lang="et-EE" dirty="0" smtClean="0"/>
              <a:t> </a:t>
            </a:r>
            <a:r>
              <a:rPr lang="et-EE" dirty="0" err="1" smtClean="0"/>
              <a:t>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Citizens</a:t>
            </a:r>
            <a:r>
              <a:rPr lang="en-US" dirty="0"/>
              <a:t>’ rights. </a:t>
            </a:r>
            <a:endParaRPr lang="et-EE" dirty="0" smtClean="0"/>
          </a:p>
          <a:p>
            <a:pPr lvl="1"/>
            <a:r>
              <a:rPr lang="en-US" dirty="0" smtClean="0"/>
              <a:t>ICT </a:t>
            </a:r>
            <a:r>
              <a:rPr lang="en-US" dirty="0"/>
              <a:t>can </a:t>
            </a:r>
            <a:endParaRPr lang="et-EE" dirty="0" smtClean="0"/>
          </a:p>
          <a:p>
            <a:pPr lvl="2"/>
            <a:r>
              <a:rPr lang="en-US" dirty="0" smtClean="0"/>
              <a:t>contribute </a:t>
            </a:r>
            <a:r>
              <a:rPr lang="en-US" dirty="0"/>
              <a:t>to ensure that laws protect citizens’ rights </a:t>
            </a:r>
            <a:r>
              <a:rPr lang="en-US" dirty="0" smtClean="0"/>
              <a:t>by</a:t>
            </a:r>
            <a:endParaRPr lang="et-EE" dirty="0" smtClean="0"/>
          </a:p>
          <a:p>
            <a:pPr lvl="3"/>
            <a:r>
              <a:rPr lang="en-US" dirty="0" smtClean="0"/>
              <a:t>making</a:t>
            </a:r>
            <a:r>
              <a:rPr lang="et-EE" dirty="0" smtClean="0"/>
              <a:t> </a:t>
            </a:r>
            <a:r>
              <a:rPr lang="en-US" dirty="0" smtClean="0"/>
              <a:t>more </a:t>
            </a:r>
            <a:r>
              <a:rPr lang="en-US" dirty="0"/>
              <a:t>accessible knowledge about rules and remedies </a:t>
            </a:r>
            <a:endParaRPr lang="et-EE" dirty="0"/>
          </a:p>
          <a:p>
            <a:pPr lvl="3"/>
            <a:r>
              <a:rPr lang="en-US" dirty="0" smtClean="0"/>
              <a:t>ensuring </a:t>
            </a:r>
            <a:r>
              <a:rPr lang="en-US" dirty="0"/>
              <a:t>publicity of </a:t>
            </a:r>
            <a:r>
              <a:rPr lang="en-US" dirty="0" smtClean="0"/>
              <a:t>information</a:t>
            </a:r>
            <a:r>
              <a:rPr lang="et-EE" dirty="0" smtClean="0"/>
              <a:t> </a:t>
            </a:r>
            <a:r>
              <a:rPr lang="en-US" dirty="0" smtClean="0"/>
              <a:t>about </a:t>
            </a:r>
            <a:r>
              <a:rPr lang="en-US" dirty="0"/>
              <a:t>officers’ </a:t>
            </a:r>
            <a:r>
              <a:rPr lang="en-US" dirty="0" err="1"/>
              <a:t>behaviour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7523801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ICT </a:t>
            </a:r>
            <a:r>
              <a:rPr lang="et-EE" dirty="0" err="1" smtClean="0"/>
              <a:t>dual</a:t>
            </a:r>
            <a:r>
              <a:rPr lang="et-EE" dirty="0" smtClean="0"/>
              <a:t> </a:t>
            </a:r>
            <a:r>
              <a:rPr lang="et-EE" dirty="0" err="1" smtClean="0"/>
              <a:t>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 err="1" smtClean="0"/>
              <a:t>Problem</a:t>
            </a:r>
            <a:r>
              <a:rPr lang="et-EE" dirty="0" smtClean="0"/>
              <a:t> </a:t>
            </a:r>
            <a:r>
              <a:rPr lang="et-EE" dirty="0" err="1" smtClean="0"/>
              <a:t>creator</a:t>
            </a:r>
            <a:endParaRPr lang="et-EE" dirty="0" smtClean="0"/>
          </a:p>
          <a:p>
            <a:pPr lvl="1"/>
            <a:r>
              <a:rPr lang="en-US" dirty="0" smtClean="0"/>
              <a:t>ICT </a:t>
            </a:r>
            <a:r>
              <a:rPr lang="en-US" dirty="0"/>
              <a:t>are the infrastructure of </a:t>
            </a:r>
            <a:r>
              <a:rPr lang="en-US" dirty="0" smtClean="0"/>
              <a:t>globalization</a:t>
            </a:r>
            <a:r>
              <a:rPr lang="et-EE" dirty="0"/>
              <a:t> </a:t>
            </a:r>
            <a:r>
              <a:rPr lang="et-EE" dirty="0" smtClean="0"/>
              <a:t>(</a:t>
            </a:r>
            <a:r>
              <a:rPr lang="et-EE" dirty="0" err="1" smtClean="0"/>
              <a:t>reach</a:t>
            </a:r>
            <a:r>
              <a:rPr lang="et-EE" dirty="0" smtClean="0"/>
              <a:t>)</a:t>
            </a:r>
          </a:p>
          <a:p>
            <a:pPr lvl="1"/>
            <a:r>
              <a:rPr lang="en-US" dirty="0" smtClean="0"/>
              <a:t>ICT </a:t>
            </a:r>
            <a:r>
              <a:rPr lang="en-US" dirty="0"/>
              <a:t>are the engine of economical and social </a:t>
            </a:r>
            <a:r>
              <a:rPr lang="en-US" dirty="0" smtClean="0"/>
              <a:t>development</a:t>
            </a:r>
            <a:r>
              <a:rPr lang="et-EE" dirty="0"/>
              <a:t> </a:t>
            </a:r>
            <a:r>
              <a:rPr lang="et-EE" dirty="0" smtClean="0"/>
              <a:t>(</a:t>
            </a:r>
            <a:r>
              <a:rPr lang="et-EE" dirty="0" err="1" smtClean="0"/>
              <a:t>speed</a:t>
            </a:r>
            <a:r>
              <a:rPr lang="et-EE" dirty="0" smtClean="0"/>
              <a:t>)</a:t>
            </a:r>
          </a:p>
          <a:p>
            <a:pPr lvl="1"/>
            <a:r>
              <a:rPr lang="en-US" dirty="0" smtClean="0"/>
              <a:t>ICT </a:t>
            </a:r>
            <a:r>
              <a:rPr lang="en-US" dirty="0"/>
              <a:t>are the enzyme of </a:t>
            </a:r>
            <a:r>
              <a:rPr lang="en-US" dirty="0" smtClean="0"/>
              <a:t>complexity</a:t>
            </a:r>
            <a:endParaRPr lang="et-EE" dirty="0" smtClean="0"/>
          </a:p>
          <a:p>
            <a:r>
              <a:rPr lang="et-EE" dirty="0" err="1" smtClean="0"/>
              <a:t>Problem</a:t>
            </a:r>
            <a:r>
              <a:rPr lang="et-EE" dirty="0" smtClean="0"/>
              <a:t> </a:t>
            </a:r>
            <a:r>
              <a:rPr lang="et-EE" dirty="0" err="1" smtClean="0"/>
              <a:t>solver</a:t>
            </a:r>
            <a:endParaRPr lang="et-EE" dirty="0" smtClean="0"/>
          </a:p>
          <a:p>
            <a:pPr lvl="1"/>
            <a:r>
              <a:rPr lang="et-EE" dirty="0" smtClean="0"/>
              <a:t>ICT </a:t>
            </a:r>
            <a:r>
              <a:rPr lang="et-EE" dirty="0" err="1" smtClean="0"/>
              <a:t>can</a:t>
            </a:r>
            <a:r>
              <a:rPr lang="et-EE" dirty="0" smtClean="0"/>
              <a:t> </a:t>
            </a:r>
            <a:r>
              <a:rPr lang="en-US" dirty="0" smtClean="0"/>
              <a:t>provide </a:t>
            </a:r>
            <a:r>
              <a:rPr lang="en-US" dirty="0"/>
              <a:t>an infrastructure </a:t>
            </a:r>
            <a:r>
              <a:rPr lang="en-US" dirty="0" smtClean="0"/>
              <a:t>to </a:t>
            </a:r>
            <a:r>
              <a:rPr lang="en-US" dirty="0"/>
              <a:t>enable </a:t>
            </a:r>
            <a:r>
              <a:rPr lang="en-US" dirty="0" smtClean="0"/>
              <a:t>legislative</a:t>
            </a:r>
            <a:r>
              <a:rPr lang="et-EE" dirty="0" smtClean="0"/>
              <a:t> </a:t>
            </a:r>
            <a:r>
              <a:rPr lang="en-US" dirty="0" smtClean="0"/>
              <a:t>coordination </a:t>
            </a:r>
            <a:r>
              <a:rPr lang="en-US" dirty="0"/>
              <a:t>to address global </a:t>
            </a:r>
            <a:r>
              <a:rPr lang="en-US" dirty="0" smtClean="0"/>
              <a:t>issues;</a:t>
            </a:r>
            <a:r>
              <a:rPr lang="et-EE" dirty="0" smtClean="0"/>
              <a:t> (</a:t>
            </a:r>
            <a:r>
              <a:rPr lang="et-EE" dirty="0" err="1" smtClean="0"/>
              <a:t>networks</a:t>
            </a:r>
            <a:r>
              <a:rPr lang="et-EE" dirty="0" smtClean="0"/>
              <a:t>)</a:t>
            </a:r>
            <a:endParaRPr lang="en-US" dirty="0"/>
          </a:p>
          <a:p>
            <a:pPr lvl="1"/>
            <a:r>
              <a:rPr lang="et-EE" dirty="0" smtClean="0"/>
              <a:t>ICT </a:t>
            </a:r>
            <a:r>
              <a:rPr lang="en-US" dirty="0" smtClean="0"/>
              <a:t> </a:t>
            </a:r>
            <a:r>
              <a:rPr lang="en-US" dirty="0"/>
              <a:t>can support dynamic </a:t>
            </a:r>
            <a:r>
              <a:rPr lang="en-US" dirty="0" err="1" smtClean="0"/>
              <a:t>draftin</a:t>
            </a:r>
            <a:r>
              <a:rPr lang="et-EE" dirty="0" smtClean="0"/>
              <a:t>g (</a:t>
            </a:r>
            <a:r>
              <a:rPr lang="et-EE" dirty="0" err="1" smtClean="0"/>
              <a:t>content</a:t>
            </a:r>
            <a:r>
              <a:rPr lang="et-EE" dirty="0" smtClean="0"/>
              <a:t> </a:t>
            </a:r>
            <a:r>
              <a:rPr lang="et-EE" dirty="0" err="1" smtClean="0"/>
              <a:t>support</a:t>
            </a:r>
            <a:r>
              <a:rPr lang="et-EE" dirty="0" smtClean="0"/>
              <a:t>)</a:t>
            </a:r>
          </a:p>
          <a:p>
            <a:pPr lvl="1"/>
            <a:r>
              <a:rPr lang="et-EE" dirty="0" smtClean="0"/>
              <a:t>ICT</a:t>
            </a:r>
            <a:r>
              <a:rPr lang="en-US" dirty="0" smtClean="0"/>
              <a:t> can help legislators in modeling laws according to social complexities</a:t>
            </a:r>
            <a:r>
              <a:rPr lang="et-EE" dirty="0" smtClean="0"/>
              <a:t> (</a:t>
            </a:r>
            <a:r>
              <a:rPr lang="et-EE" dirty="0" err="1" smtClean="0"/>
              <a:t>complexity</a:t>
            </a:r>
            <a:r>
              <a:rPr lang="et-EE" dirty="0" smtClean="0"/>
              <a:t> </a:t>
            </a:r>
            <a:r>
              <a:rPr lang="et-EE" dirty="0" err="1" smtClean="0"/>
              <a:t>handling</a:t>
            </a:r>
            <a:r>
              <a:rPr lang="et-EE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795767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Legal</a:t>
            </a:r>
            <a:r>
              <a:rPr lang="et-EE" dirty="0" smtClean="0"/>
              <a:t> </a:t>
            </a:r>
            <a:r>
              <a:rPr lang="et-EE" dirty="0" err="1" smtClean="0"/>
              <a:t>Informatics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2535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legislative information </a:t>
            </a:r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556792"/>
            <a:ext cx="5143500" cy="460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27420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Internet</a:t>
            </a:r>
            <a:r>
              <a:rPr lang="et-EE" dirty="0" smtClean="0"/>
              <a:t> </a:t>
            </a:r>
            <a:r>
              <a:rPr lang="en-US" dirty="0" smtClean="0"/>
              <a:t>has </a:t>
            </a:r>
            <a:r>
              <a:rPr lang="en-US" dirty="0"/>
              <a:t>already become </a:t>
            </a:r>
            <a:endParaRPr lang="et-EE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principal source of legal cognition for citizens, </a:t>
            </a:r>
            <a:endParaRPr lang="et-EE" dirty="0" smtClean="0"/>
          </a:p>
          <a:p>
            <a:pPr lvl="1"/>
            <a:r>
              <a:rPr lang="en-US" dirty="0" smtClean="0"/>
              <a:t>it </a:t>
            </a:r>
            <a:r>
              <a:rPr lang="en-US" dirty="0"/>
              <a:t>is </a:t>
            </a:r>
            <a:r>
              <a:rPr lang="en-US" dirty="0" smtClean="0"/>
              <a:t>rapidly</a:t>
            </a:r>
            <a:r>
              <a:rPr lang="et-EE" dirty="0" smtClean="0"/>
              <a:t> </a:t>
            </a:r>
            <a:r>
              <a:rPr lang="en-US" dirty="0" smtClean="0"/>
              <a:t>becoming </a:t>
            </a:r>
            <a:r>
              <a:rPr lang="en-US" dirty="0"/>
              <a:t>the main source of information also for lawyers, </a:t>
            </a:r>
            <a:endParaRPr lang="et-EE" dirty="0" smtClean="0"/>
          </a:p>
          <a:p>
            <a:r>
              <a:rPr lang="en-US" dirty="0" smtClean="0"/>
              <a:t>the </a:t>
            </a:r>
            <a:r>
              <a:rPr lang="en-US" dirty="0"/>
              <a:t>previously existing </a:t>
            </a:r>
            <a:r>
              <a:rPr lang="en-US" dirty="0" smtClean="0"/>
              <a:t>legal</a:t>
            </a:r>
            <a:r>
              <a:rPr lang="et-EE" dirty="0" smtClean="0"/>
              <a:t> </a:t>
            </a:r>
            <a:r>
              <a:rPr lang="en-US" dirty="0" smtClean="0"/>
              <a:t>sources </a:t>
            </a:r>
            <a:r>
              <a:rPr lang="en-US" dirty="0"/>
              <a:t>are moving into the Internet, </a:t>
            </a:r>
            <a:endParaRPr lang="et-EE" dirty="0" smtClean="0"/>
          </a:p>
          <a:p>
            <a:r>
              <a:rPr lang="en-US" dirty="0" smtClean="0"/>
              <a:t>new </a:t>
            </a:r>
            <a:r>
              <a:rPr lang="en-US" dirty="0"/>
              <a:t>sources of legal information are emerging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/>
              <a:t>a </a:t>
            </a:r>
            <a:r>
              <a:rPr lang="en-US" b="1" i="1" dirty="0"/>
              <a:t>legal web </a:t>
            </a:r>
            <a:r>
              <a:rPr lang="en-US" dirty="0"/>
              <a:t>is emerging as a distinct subset of the broader worldwide Web.</a:t>
            </a:r>
          </a:p>
        </p:txBody>
      </p:sp>
    </p:spTree>
    <p:extLst>
      <p:ext uri="{BB962C8B-B14F-4D97-AF65-F5344CB8AC3E}">
        <p14:creationId xmlns:p14="http://schemas.microsoft.com/office/powerpoint/2010/main" val="42862429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t-EE" dirty="0"/>
              <a:t>A</a:t>
            </a:r>
            <a:r>
              <a:rPr lang="en-US" dirty="0" smtClean="0"/>
              <a:t> </a:t>
            </a:r>
            <a:r>
              <a:rPr lang="en-US" dirty="0"/>
              <a:t>global society </a:t>
            </a:r>
            <a:r>
              <a:rPr lang="en-US" dirty="0" smtClean="0"/>
              <a:t>can </a:t>
            </a:r>
            <a:r>
              <a:rPr lang="en-US" dirty="0"/>
              <a:t>be matched by a network </a:t>
            </a:r>
            <a:r>
              <a:rPr lang="en-US" dirty="0" smtClean="0"/>
              <a:t>of</a:t>
            </a:r>
            <a:r>
              <a:rPr lang="et-EE" dirty="0" smtClean="0"/>
              <a:t> </a:t>
            </a:r>
            <a:r>
              <a:rPr lang="en-US" dirty="0" smtClean="0"/>
              <a:t>networks </a:t>
            </a:r>
            <a:r>
              <a:rPr lang="en-US" dirty="0"/>
              <a:t>of democratic legislative authorities, using a distributed shared set of documents </a:t>
            </a:r>
            <a:r>
              <a:rPr lang="en-US" dirty="0" smtClean="0"/>
              <a:t>and</a:t>
            </a:r>
            <a:r>
              <a:rPr lang="et-EE" dirty="0" smtClean="0"/>
              <a:t> </a:t>
            </a:r>
            <a:r>
              <a:rPr lang="en-US" dirty="0" smtClean="0"/>
              <a:t>information</a:t>
            </a:r>
            <a:r>
              <a:rPr lang="en-US" dirty="0"/>
              <a:t>. </a:t>
            </a:r>
            <a:endParaRPr lang="et-EE" smtClean="0"/>
          </a:p>
          <a:p>
            <a:r>
              <a:rPr lang="en-US" smtClean="0"/>
              <a:t>Sharing </a:t>
            </a:r>
            <a:r>
              <a:rPr lang="en-US" dirty="0"/>
              <a:t>information not only enables each one to learn from the experience of </a:t>
            </a:r>
            <a:r>
              <a:rPr lang="en-US" dirty="0" smtClean="0"/>
              <a:t>the</a:t>
            </a:r>
            <a:r>
              <a:rPr lang="et-EE" dirty="0" smtClean="0"/>
              <a:t> </a:t>
            </a:r>
            <a:r>
              <a:rPr lang="en-US" dirty="0" smtClean="0"/>
              <a:t>other </a:t>
            </a:r>
            <a:r>
              <a:rPr lang="en-US" dirty="0"/>
              <a:t>so that best practices can spread, it may also induce national legislators to take </a:t>
            </a:r>
            <a:r>
              <a:rPr lang="en-US" dirty="0" smtClean="0"/>
              <a:t>into</a:t>
            </a:r>
            <a:r>
              <a:rPr lang="et-EE" dirty="0" smtClean="0"/>
              <a:t> </a:t>
            </a:r>
            <a:r>
              <a:rPr lang="en-US" dirty="0" smtClean="0"/>
              <a:t>account </a:t>
            </a:r>
            <a:r>
              <a:rPr lang="en-US" dirty="0"/>
              <a:t>the needs of others countries, so that they move beyond a narrow view of </a:t>
            </a:r>
            <a:r>
              <a:rPr lang="en-US" dirty="0" smtClean="0"/>
              <a:t>national</a:t>
            </a:r>
            <a:r>
              <a:rPr lang="et-EE" dirty="0" smtClean="0"/>
              <a:t> </a:t>
            </a:r>
            <a:r>
              <a:rPr lang="en-US" dirty="0" smtClean="0"/>
              <a:t>interests </a:t>
            </a:r>
            <a:r>
              <a:rPr lang="en-US" dirty="0"/>
              <a:t>and frame legal provisions in the light of all concerned interests, also outside </a:t>
            </a:r>
            <a:r>
              <a:rPr lang="en-US" dirty="0" smtClean="0"/>
              <a:t>national</a:t>
            </a:r>
            <a:r>
              <a:rPr lang="et-EE" dirty="0" smtClean="0"/>
              <a:t> </a:t>
            </a:r>
            <a:r>
              <a:rPr lang="en-US" dirty="0" smtClean="0"/>
              <a:t>borders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3432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err="1" smtClean="0"/>
              <a:t>Systematic</a:t>
            </a:r>
            <a:r>
              <a:rPr lang="et-EE" dirty="0" smtClean="0"/>
              <a:t> </a:t>
            </a:r>
            <a:r>
              <a:rPr lang="et-EE" dirty="0" err="1" smtClean="0"/>
              <a:t>perspecitve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/>
              <a:t>History</a:t>
            </a:r>
            <a:r>
              <a:rPr lang="et-EE" dirty="0"/>
              <a:t> </a:t>
            </a:r>
            <a:r>
              <a:rPr lang="et-EE" dirty="0" err="1"/>
              <a:t>of</a:t>
            </a:r>
            <a:r>
              <a:rPr lang="et-EE" dirty="0"/>
              <a:t> </a:t>
            </a:r>
            <a:r>
              <a:rPr lang="et-EE" dirty="0" err="1"/>
              <a:t>legislation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511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informatics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Legal informatics is the discipline which deals with </a:t>
            </a:r>
            <a:endParaRPr lang="et-EE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use of ICT to process </a:t>
            </a:r>
            <a:r>
              <a:rPr lang="en-US" dirty="0" smtClean="0"/>
              <a:t>legal</a:t>
            </a:r>
            <a:r>
              <a:rPr lang="et-EE" dirty="0" smtClean="0"/>
              <a:t> </a:t>
            </a:r>
            <a:r>
              <a:rPr lang="en-US" dirty="0" smtClean="0"/>
              <a:t>information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n-US" dirty="0" smtClean="0"/>
              <a:t>support </a:t>
            </a:r>
            <a:r>
              <a:rPr lang="en-US" dirty="0"/>
              <a:t>legal </a:t>
            </a:r>
            <a:r>
              <a:rPr lang="en-US" dirty="0" smtClean="0"/>
              <a:t>activities</a:t>
            </a:r>
            <a:r>
              <a:rPr lang="et-EE" dirty="0" smtClean="0"/>
              <a:t>:</a:t>
            </a:r>
          </a:p>
          <a:p>
            <a:pPr lvl="2"/>
            <a:r>
              <a:rPr lang="en-US" dirty="0" smtClean="0"/>
              <a:t>the creation</a:t>
            </a:r>
            <a:r>
              <a:rPr lang="et-EE" dirty="0"/>
              <a:t> </a:t>
            </a:r>
            <a:r>
              <a:rPr lang="en-US" dirty="0"/>
              <a:t>of the law</a:t>
            </a:r>
            <a:endParaRPr lang="et-EE" dirty="0" smtClean="0"/>
          </a:p>
          <a:p>
            <a:pPr lvl="2"/>
            <a:r>
              <a:rPr lang="en-US" dirty="0" smtClean="0"/>
              <a:t>the </a:t>
            </a:r>
            <a:r>
              <a:rPr lang="en-US" dirty="0"/>
              <a:t>cognition of the law</a:t>
            </a:r>
            <a:endParaRPr lang="et-EE" dirty="0" smtClean="0"/>
          </a:p>
          <a:p>
            <a:pPr lvl="2"/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 smtClean="0"/>
              <a:t>application</a:t>
            </a:r>
            <a:r>
              <a:rPr lang="et-EE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law.</a:t>
            </a:r>
          </a:p>
        </p:txBody>
      </p:sp>
    </p:spTree>
    <p:extLst>
      <p:ext uri="{BB962C8B-B14F-4D97-AF65-F5344CB8AC3E}">
        <p14:creationId xmlns:p14="http://schemas.microsoft.com/office/powerpoint/2010/main" val="61344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Legal</a:t>
            </a:r>
            <a:r>
              <a:rPr lang="et-EE" dirty="0" smtClean="0"/>
              <a:t> </a:t>
            </a:r>
            <a:r>
              <a:rPr lang="et-EE" dirty="0" err="1" smtClean="0"/>
              <a:t>informatcis</a:t>
            </a:r>
            <a:r>
              <a:rPr lang="et-EE" dirty="0" smtClean="0"/>
              <a:t> </a:t>
            </a:r>
            <a:r>
              <a:rPr lang="et-EE" dirty="0" err="1" smtClean="0"/>
              <a:t>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err="1" smtClean="0"/>
              <a:t>Has</a:t>
            </a:r>
            <a:r>
              <a:rPr lang="et-EE" dirty="0" smtClean="0"/>
              <a:t> </a:t>
            </a:r>
            <a:r>
              <a:rPr lang="et-EE" dirty="0" err="1" smtClean="0"/>
              <a:t>been</a:t>
            </a:r>
            <a:r>
              <a:rPr lang="et-EE" dirty="0" smtClean="0"/>
              <a:t> </a:t>
            </a:r>
            <a:r>
              <a:rPr lang="et-EE" dirty="0" err="1" smtClean="0"/>
              <a:t>expanding</a:t>
            </a:r>
            <a:r>
              <a:rPr lang="et-EE" dirty="0" smtClean="0"/>
              <a:t> </a:t>
            </a:r>
            <a:r>
              <a:rPr lang="et-EE" dirty="0" err="1" smtClean="0"/>
              <a:t>from</a:t>
            </a:r>
            <a:r>
              <a:rPr lang="et-EE" dirty="0" smtClean="0"/>
              <a:t>:</a:t>
            </a:r>
            <a:endParaRPr lang="et-EE" dirty="0"/>
          </a:p>
          <a:p>
            <a:pPr lvl="1"/>
            <a:r>
              <a:rPr lang="en-US" dirty="0"/>
              <a:t>mathematics </a:t>
            </a:r>
            <a:r>
              <a:rPr lang="en-US" dirty="0" smtClean="0"/>
              <a:t>calculations</a:t>
            </a:r>
            <a:r>
              <a:rPr lang="et-EE" dirty="0" smtClean="0"/>
              <a:t>, </a:t>
            </a:r>
          </a:p>
          <a:p>
            <a:pPr lvl="1"/>
            <a:r>
              <a:rPr lang="en-US" dirty="0" smtClean="0"/>
              <a:t>data </a:t>
            </a:r>
            <a:r>
              <a:rPr lang="en-US" dirty="0"/>
              <a:t>management, </a:t>
            </a:r>
            <a:endParaRPr lang="et-EE" dirty="0" smtClean="0"/>
          </a:p>
          <a:p>
            <a:pPr lvl="1"/>
            <a:r>
              <a:rPr lang="en-US" dirty="0" smtClean="0"/>
              <a:t>office </a:t>
            </a:r>
            <a:r>
              <a:rPr lang="en-US" dirty="0"/>
              <a:t>automation, </a:t>
            </a:r>
            <a:endParaRPr lang="et-EE" dirty="0" smtClean="0"/>
          </a:p>
          <a:p>
            <a:pPr lvl="1"/>
            <a:r>
              <a:rPr lang="en-US" dirty="0" smtClean="0"/>
              <a:t>telecommunications </a:t>
            </a:r>
            <a:endParaRPr lang="et-EE" dirty="0" smtClean="0"/>
          </a:p>
          <a:p>
            <a:pPr lvl="1"/>
            <a:r>
              <a:rPr lang="en-US" dirty="0" smtClean="0"/>
              <a:t>global knowledge</a:t>
            </a:r>
            <a:r>
              <a:rPr lang="et-EE" dirty="0" smtClean="0"/>
              <a:t> </a:t>
            </a:r>
            <a:r>
              <a:rPr lang="en-US" dirty="0" smtClean="0"/>
              <a:t>infrastructure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2013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1960’s </a:t>
            </a:r>
            <a:r>
              <a:rPr lang="et-EE" dirty="0" smtClean="0"/>
              <a:t>-</a:t>
            </a:r>
            <a:r>
              <a:rPr lang="en-US" dirty="0" smtClean="0"/>
              <a:t> </a:t>
            </a:r>
            <a:r>
              <a:rPr lang="en-US" dirty="0"/>
              <a:t>the first </a:t>
            </a:r>
            <a:r>
              <a:rPr lang="en-US" dirty="0" smtClean="0"/>
              <a:t>databases</a:t>
            </a:r>
            <a:r>
              <a:rPr lang="et-EE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legal </a:t>
            </a:r>
            <a:r>
              <a:rPr lang="en-US" dirty="0" smtClean="0"/>
              <a:t>documents</a:t>
            </a:r>
            <a:endParaRPr lang="et-EE" dirty="0" smtClean="0"/>
          </a:p>
          <a:p>
            <a:r>
              <a:rPr lang="en-US" dirty="0"/>
              <a:t>1970’s </a:t>
            </a:r>
            <a:r>
              <a:rPr lang="en-US" dirty="0" smtClean="0"/>
              <a:t>growth </a:t>
            </a:r>
            <a:r>
              <a:rPr lang="en-US" dirty="0"/>
              <a:t>of informatics within the public </a:t>
            </a:r>
            <a:r>
              <a:rPr lang="en-US" dirty="0" smtClean="0"/>
              <a:t>administration</a:t>
            </a:r>
            <a:r>
              <a:rPr lang="et-EE" dirty="0" smtClean="0"/>
              <a:t>:</a:t>
            </a:r>
            <a:r>
              <a:rPr lang="en-US" dirty="0" smtClean="0"/>
              <a:t> </a:t>
            </a:r>
            <a:endParaRPr lang="et-EE" dirty="0" smtClean="0"/>
          </a:p>
          <a:p>
            <a:pPr lvl="1"/>
            <a:r>
              <a:rPr lang="en-US" dirty="0" smtClean="0"/>
              <a:t>large</a:t>
            </a:r>
            <a:r>
              <a:rPr lang="et-EE" dirty="0" smtClean="0"/>
              <a:t> </a:t>
            </a:r>
            <a:r>
              <a:rPr lang="en-US" dirty="0" smtClean="0"/>
              <a:t>databases </a:t>
            </a:r>
            <a:r>
              <a:rPr lang="en-US" dirty="0"/>
              <a:t>where constructed with various administrative </a:t>
            </a:r>
            <a:r>
              <a:rPr lang="en-US" dirty="0" smtClean="0"/>
              <a:t>data</a:t>
            </a:r>
            <a:endParaRPr lang="et-EE" dirty="0" smtClean="0"/>
          </a:p>
          <a:p>
            <a:r>
              <a:rPr lang="en-US" dirty="0"/>
              <a:t>1980’s </a:t>
            </a:r>
            <a:r>
              <a:rPr lang="et-EE" dirty="0"/>
              <a:t>– </a:t>
            </a:r>
            <a:r>
              <a:rPr lang="et-EE" dirty="0" err="1"/>
              <a:t>introduction</a:t>
            </a:r>
            <a:r>
              <a:rPr lang="et-EE" dirty="0"/>
              <a:t> </a:t>
            </a:r>
            <a:r>
              <a:rPr lang="en-US" dirty="0"/>
              <a:t>of the personal computer, </a:t>
            </a:r>
            <a:endParaRPr lang="et-EE" dirty="0"/>
          </a:p>
          <a:p>
            <a:pPr lvl="1"/>
            <a:r>
              <a:rPr lang="en-US" dirty="0" smtClean="0"/>
              <a:t>enabled </a:t>
            </a:r>
            <a:r>
              <a:rPr lang="en-US" dirty="0"/>
              <a:t>the decentralized use </a:t>
            </a:r>
            <a:r>
              <a:rPr lang="en-US" dirty="0" smtClean="0"/>
              <a:t>of</a:t>
            </a:r>
            <a:r>
              <a:rPr lang="et-EE" dirty="0" smtClean="0"/>
              <a:t> </a:t>
            </a:r>
            <a:r>
              <a:rPr lang="en-US" dirty="0" smtClean="0"/>
              <a:t>information </a:t>
            </a:r>
            <a:r>
              <a:rPr lang="en-US" dirty="0"/>
              <a:t>technology by individual users</a:t>
            </a:r>
            <a:r>
              <a:rPr lang="en-US" dirty="0" smtClean="0"/>
              <a:t>.</a:t>
            </a:r>
            <a:endParaRPr lang="et-EE" dirty="0" smtClean="0"/>
          </a:p>
          <a:p>
            <a:pPr lvl="1"/>
            <a:r>
              <a:rPr lang="en-US" dirty="0"/>
              <a:t>computers entered most legal and administrative offices </a:t>
            </a:r>
            <a:r>
              <a:rPr lang="en-US" dirty="0" smtClean="0"/>
              <a:t>accompanied </a:t>
            </a:r>
            <a:r>
              <a:rPr lang="en-US" dirty="0"/>
              <a:t>by </a:t>
            </a:r>
            <a:r>
              <a:rPr lang="et-EE" dirty="0" err="1" smtClean="0"/>
              <a:t>appropirate</a:t>
            </a:r>
            <a:r>
              <a:rPr lang="et-EE" dirty="0" smtClean="0"/>
              <a:t> </a:t>
            </a:r>
            <a:r>
              <a:rPr lang="en-US" dirty="0" smtClean="0"/>
              <a:t>applications</a:t>
            </a: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42692526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1990’s </a:t>
            </a:r>
            <a:r>
              <a:rPr lang="et-EE" dirty="0" smtClean="0"/>
              <a:t>-</a:t>
            </a:r>
            <a:r>
              <a:rPr lang="en-US" dirty="0" smtClean="0"/>
              <a:t>creation </a:t>
            </a:r>
            <a:r>
              <a:rPr lang="en-US" dirty="0"/>
              <a:t>of computerized information systems </a:t>
            </a:r>
            <a:r>
              <a:rPr lang="en-US" dirty="0" smtClean="0"/>
              <a:t>for</a:t>
            </a:r>
            <a:r>
              <a:rPr lang="et-EE" dirty="0" smtClean="0"/>
              <a:t> </a:t>
            </a:r>
            <a:r>
              <a:rPr lang="en-US" dirty="0" smtClean="0"/>
              <a:t>supporting </a:t>
            </a:r>
            <a:r>
              <a:rPr lang="en-US" dirty="0"/>
              <a:t>the </a:t>
            </a:r>
            <a:r>
              <a:rPr lang="en-US" dirty="0" smtClean="0"/>
              <a:t>activities</a:t>
            </a:r>
            <a:endParaRPr lang="et-EE" dirty="0" smtClean="0"/>
          </a:p>
          <a:p>
            <a:pPr lvl="1"/>
            <a:r>
              <a:rPr lang="en-US" dirty="0"/>
              <a:t>the integration of the so far</a:t>
            </a:r>
            <a:r>
              <a:rPr lang="et-EE" dirty="0"/>
              <a:t> </a:t>
            </a:r>
            <a:r>
              <a:rPr lang="en-US" dirty="0"/>
              <a:t>separate </a:t>
            </a:r>
            <a:r>
              <a:rPr lang="en-US" dirty="0" smtClean="0"/>
              <a:t>applications</a:t>
            </a:r>
            <a:endParaRPr lang="et-EE" dirty="0" smtClean="0"/>
          </a:p>
          <a:p>
            <a:pPr lvl="1"/>
            <a:r>
              <a:rPr lang="en-US" dirty="0"/>
              <a:t>automation </a:t>
            </a:r>
            <a:r>
              <a:rPr lang="en-US" dirty="0" smtClean="0"/>
              <a:t>as </a:t>
            </a:r>
            <a:r>
              <a:rPr lang="en-US" dirty="0"/>
              <a:t>an integrated</a:t>
            </a:r>
            <a:r>
              <a:rPr lang="et-EE" dirty="0"/>
              <a:t> </a:t>
            </a:r>
            <a:r>
              <a:rPr lang="en-US" dirty="0" smtClean="0"/>
              <a:t>enterprise</a:t>
            </a:r>
            <a:endParaRPr lang="et-EE" dirty="0"/>
          </a:p>
          <a:p>
            <a:pPr lvl="1"/>
            <a:r>
              <a:rPr lang="en-US" dirty="0"/>
              <a:t>provision of new </a:t>
            </a:r>
            <a:r>
              <a:rPr lang="en-US" dirty="0" smtClean="0"/>
              <a:t>tools</a:t>
            </a:r>
            <a:r>
              <a:rPr lang="et-EE" dirty="0" smtClean="0"/>
              <a:t>:</a:t>
            </a:r>
          </a:p>
          <a:p>
            <a:pPr lvl="2"/>
            <a:r>
              <a:rPr lang="en-US" dirty="0"/>
              <a:t>occasion for reengineering </a:t>
            </a:r>
            <a:r>
              <a:rPr lang="en-US" dirty="0" smtClean="0"/>
              <a:t>processes</a:t>
            </a:r>
            <a:endParaRPr lang="et-EE" dirty="0" smtClean="0"/>
          </a:p>
          <a:p>
            <a:pPr lvl="2"/>
            <a:r>
              <a:rPr lang="et-EE" dirty="0" err="1" smtClean="0"/>
              <a:t>occasion</a:t>
            </a:r>
            <a:r>
              <a:rPr lang="et-EE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rationalizing </a:t>
            </a:r>
            <a:r>
              <a:rPr lang="en-US" dirty="0" smtClean="0"/>
              <a:t>workflows</a:t>
            </a:r>
            <a:endParaRPr lang="et-EE" dirty="0" smtClean="0"/>
          </a:p>
          <a:p>
            <a:pPr lvl="2"/>
            <a:r>
              <a:rPr lang="et-EE" dirty="0" err="1" smtClean="0"/>
              <a:t>occasion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n-US" dirty="0" smtClean="0"/>
              <a:t>adopt advanced </a:t>
            </a:r>
            <a:r>
              <a:rPr lang="en-US" dirty="0"/>
              <a:t>techniques for managing legal information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79494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/>
              <a:t>E</a:t>
            </a:r>
            <a:r>
              <a:rPr lang="en-US" dirty="0" err="1" smtClean="0"/>
              <a:t>nd</a:t>
            </a:r>
            <a:r>
              <a:rPr lang="en-US" dirty="0" smtClean="0"/>
              <a:t> </a:t>
            </a:r>
            <a:r>
              <a:rPr lang="en-US" dirty="0"/>
              <a:t>of the 1990s and the beginning of the </a:t>
            </a:r>
            <a:r>
              <a:rPr lang="en-US" dirty="0" smtClean="0"/>
              <a:t>2000s</a:t>
            </a:r>
            <a:endParaRPr lang="et-EE" dirty="0" smtClean="0"/>
          </a:p>
          <a:p>
            <a:pPr lvl="1"/>
            <a:r>
              <a:rPr lang="en-US" dirty="0" smtClean="0"/>
              <a:t> </a:t>
            </a:r>
            <a:r>
              <a:rPr lang="en-US" dirty="0"/>
              <a:t>legal informatics </a:t>
            </a:r>
            <a:r>
              <a:rPr lang="en-US" dirty="0" smtClean="0"/>
              <a:t>impact </a:t>
            </a:r>
            <a:r>
              <a:rPr lang="en-US" dirty="0"/>
              <a:t>on management and integration of processes </a:t>
            </a:r>
            <a:r>
              <a:rPr lang="en-US" dirty="0" smtClean="0"/>
              <a:t>of </a:t>
            </a:r>
            <a:r>
              <a:rPr lang="en-US" dirty="0"/>
              <a:t>law. </a:t>
            </a:r>
            <a:endParaRPr lang="et-EE" dirty="0" smtClean="0"/>
          </a:p>
          <a:p>
            <a:pPr lvl="1"/>
            <a:r>
              <a:rPr lang="en-US" dirty="0" smtClean="0"/>
              <a:t>expanded </a:t>
            </a:r>
            <a:r>
              <a:rPr lang="en-US" dirty="0"/>
              <a:t>its scope to </a:t>
            </a:r>
            <a:r>
              <a:rPr lang="en-US" dirty="0" smtClean="0"/>
              <a:t>the</a:t>
            </a:r>
            <a:r>
              <a:rPr lang="et-EE" dirty="0"/>
              <a:t> </a:t>
            </a:r>
            <a:endParaRPr lang="et-EE" dirty="0" smtClean="0"/>
          </a:p>
          <a:p>
            <a:pPr lvl="2"/>
            <a:r>
              <a:rPr lang="en-US" dirty="0" smtClean="0"/>
              <a:t>communications </a:t>
            </a:r>
            <a:r>
              <a:rPr lang="en-US" dirty="0"/>
              <a:t>between legal organizations </a:t>
            </a:r>
            <a:endParaRPr lang="et-EE" dirty="0" smtClean="0"/>
          </a:p>
          <a:p>
            <a:pPr lvl="2"/>
            <a:r>
              <a:rPr lang="en-US" dirty="0" smtClean="0"/>
              <a:t>their </a:t>
            </a:r>
            <a:r>
              <a:rPr lang="en-US" dirty="0"/>
              <a:t>public</a:t>
            </a:r>
            <a:r>
              <a:rPr lang="en-US" dirty="0" smtClean="0"/>
              <a:t>,</a:t>
            </a:r>
            <a:endParaRPr lang="et-EE" dirty="0" smtClean="0"/>
          </a:p>
          <a:p>
            <a:pPr lvl="3"/>
            <a:r>
              <a:rPr lang="en-US" dirty="0" smtClean="0"/>
              <a:t>namely </a:t>
            </a:r>
            <a:r>
              <a:rPr lang="en-US" dirty="0"/>
              <a:t>citizens, </a:t>
            </a:r>
            <a:endParaRPr lang="et-EE" dirty="0" smtClean="0"/>
          </a:p>
          <a:p>
            <a:pPr lvl="3"/>
            <a:r>
              <a:rPr lang="en-US" dirty="0" smtClean="0"/>
              <a:t>economic</a:t>
            </a:r>
            <a:r>
              <a:rPr lang="et-EE" dirty="0" smtClean="0"/>
              <a:t> </a:t>
            </a:r>
            <a:r>
              <a:rPr lang="en-US" dirty="0" smtClean="0"/>
              <a:t>units</a:t>
            </a:r>
            <a:r>
              <a:rPr lang="en-US" dirty="0"/>
              <a:t>, </a:t>
            </a:r>
            <a:endParaRPr lang="et-EE" dirty="0" smtClean="0"/>
          </a:p>
          <a:p>
            <a:pPr lvl="3"/>
            <a:r>
              <a:rPr lang="en-US" dirty="0" smtClean="0"/>
              <a:t>their </a:t>
            </a:r>
            <a:r>
              <a:rPr lang="en-US" dirty="0"/>
              <a:t>consultants (lawyers, accountants, etc.). </a:t>
            </a:r>
            <a:endParaRPr lang="et-EE" dirty="0"/>
          </a:p>
          <a:p>
            <a:pPr lvl="1"/>
            <a:r>
              <a:rPr lang="en-US" dirty="0" smtClean="0"/>
              <a:t>In </a:t>
            </a:r>
            <a:r>
              <a:rPr lang="en-US" dirty="0"/>
              <a:t>this </a:t>
            </a:r>
            <a:r>
              <a:rPr lang="en-US" dirty="0" smtClean="0"/>
              <a:t>way</a:t>
            </a:r>
            <a:r>
              <a:rPr lang="et-EE" dirty="0" smtClean="0"/>
              <a:t> a </a:t>
            </a:r>
            <a:r>
              <a:rPr lang="en-US" dirty="0" smtClean="0"/>
              <a:t>significant</a:t>
            </a:r>
            <a:r>
              <a:rPr lang="et-EE" dirty="0" smtClean="0"/>
              <a:t> </a:t>
            </a:r>
            <a:r>
              <a:rPr lang="en-US" dirty="0" smtClean="0"/>
              <a:t>aspect </a:t>
            </a:r>
            <a:r>
              <a:rPr lang="en-US" dirty="0"/>
              <a:t>and an important resource of </a:t>
            </a:r>
            <a:r>
              <a:rPr lang="en-US" b="1" i="1" dirty="0"/>
              <a:t>e-government</a:t>
            </a:r>
            <a:endParaRPr lang="et-EE" b="1" dirty="0"/>
          </a:p>
        </p:txBody>
      </p:sp>
    </p:spTree>
    <p:extLst>
      <p:ext uri="{BB962C8B-B14F-4D97-AF65-F5344CB8AC3E}">
        <p14:creationId xmlns:p14="http://schemas.microsoft.com/office/powerpoint/2010/main" val="238494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M</a:t>
            </a:r>
            <a:r>
              <a:rPr lang="en-US" dirty="0" err="1" smtClean="0"/>
              <a:t>ain</a:t>
            </a:r>
            <a:r>
              <a:rPr lang="en-US" dirty="0" smtClean="0"/>
              <a:t> </a:t>
            </a:r>
            <a:r>
              <a:rPr lang="en-US" dirty="0"/>
              <a:t>sectors of e-government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e-administration</a:t>
            </a:r>
            <a:endParaRPr lang="et-EE" dirty="0" smtClean="0"/>
          </a:p>
          <a:p>
            <a:pPr lvl="1"/>
            <a:r>
              <a:rPr lang="en-US" dirty="0" smtClean="0"/>
              <a:t>improving </a:t>
            </a:r>
            <a:r>
              <a:rPr lang="en-US" dirty="0"/>
              <a:t>of government processes </a:t>
            </a:r>
            <a:endParaRPr lang="et-EE" dirty="0" smtClean="0"/>
          </a:p>
          <a:p>
            <a:pPr lvl="1"/>
            <a:r>
              <a:rPr lang="en-US" dirty="0"/>
              <a:t>improving </a:t>
            </a:r>
            <a:r>
              <a:rPr lang="en-US" dirty="0" smtClean="0"/>
              <a:t>of </a:t>
            </a:r>
            <a:r>
              <a:rPr lang="en-US" dirty="0"/>
              <a:t>the internal </a:t>
            </a:r>
            <a:r>
              <a:rPr lang="en-US" dirty="0" smtClean="0"/>
              <a:t>workings</a:t>
            </a:r>
            <a:r>
              <a:rPr lang="et-EE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public sector with new ICT-executed information processes;</a:t>
            </a:r>
          </a:p>
          <a:p>
            <a:r>
              <a:rPr lang="en-US" dirty="0" smtClean="0"/>
              <a:t>e-services</a:t>
            </a:r>
            <a:endParaRPr lang="et-EE" dirty="0" smtClean="0"/>
          </a:p>
          <a:p>
            <a:pPr lvl="1"/>
            <a:r>
              <a:rPr lang="en-US" dirty="0" smtClean="0"/>
              <a:t>improved </a:t>
            </a:r>
            <a:r>
              <a:rPr lang="en-US" dirty="0"/>
              <a:t>delivery of public services to citizens </a:t>
            </a:r>
            <a:endParaRPr lang="et-EE" dirty="0" smtClean="0"/>
          </a:p>
          <a:p>
            <a:r>
              <a:rPr lang="en-US" dirty="0" smtClean="0"/>
              <a:t>e-democracy</a:t>
            </a:r>
            <a:endParaRPr lang="et-EE" dirty="0" smtClean="0"/>
          </a:p>
          <a:p>
            <a:pPr lvl="1"/>
            <a:r>
              <a:rPr lang="en-US" dirty="0" smtClean="0"/>
              <a:t>greater and more active citizen participation and involvement enabled</a:t>
            </a:r>
            <a:r>
              <a:rPr lang="et-EE" dirty="0" smtClean="0"/>
              <a:t> </a:t>
            </a:r>
            <a:r>
              <a:rPr lang="en-US" dirty="0" smtClean="0"/>
              <a:t>by ICT in the decision-making processes;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646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L</a:t>
            </a:r>
            <a:r>
              <a:rPr lang="en-US" b="1" dirty="0" err="1" smtClean="0"/>
              <a:t>egislative</a:t>
            </a:r>
            <a:r>
              <a:rPr lang="en-US" b="1" dirty="0" smtClean="0"/>
              <a:t> </a:t>
            </a:r>
            <a:r>
              <a:rPr lang="en-US" b="1" dirty="0"/>
              <a:t>informatics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1507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Providing information to all actors involved in the legislative </a:t>
            </a:r>
            <a:r>
              <a:rPr lang="en-US" dirty="0" smtClean="0"/>
              <a:t>process</a:t>
            </a:r>
            <a:r>
              <a:rPr lang="et-EE" dirty="0" smtClean="0"/>
              <a:t>:</a:t>
            </a:r>
          </a:p>
          <a:p>
            <a:pPr lvl="1"/>
            <a:r>
              <a:rPr lang="en-US" dirty="0" smtClean="0"/>
              <a:t>legislators</a:t>
            </a:r>
            <a:r>
              <a:rPr lang="en-US" dirty="0"/>
              <a:t>, </a:t>
            </a:r>
            <a:endParaRPr lang="et-EE" dirty="0" smtClean="0"/>
          </a:p>
          <a:p>
            <a:pPr lvl="1"/>
            <a:r>
              <a:rPr lang="en-US" dirty="0" smtClean="0"/>
              <a:t>citizens,</a:t>
            </a:r>
            <a:r>
              <a:rPr lang="et-EE" dirty="0" smtClean="0"/>
              <a:t> </a:t>
            </a:r>
          </a:p>
          <a:p>
            <a:pPr lvl="1"/>
            <a:r>
              <a:rPr lang="fr-FR" dirty="0" smtClean="0"/>
              <a:t>experts</a:t>
            </a:r>
            <a:r>
              <a:rPr lang="fr-FR" dirty="0"/>
              <a:t>, </a:t>
            </a:r>
            <a:endParaRPr lang="et-EE" dirty="0" smtClean="0"/>
          </a:p>
          <a:p>
            <a:pPr lvl="1"/>
            <a:r>
              <a:rPr lang="fr-FR" dirty="0" err="1" smtClean="0"/>
              <a:t>political</a:t>
            </a:r>
            <a:r>
              <a:rPr lang="fr-FR" dirty="0" smtClean="0"/>
              <a:t> </a:t>
            </a:r>
            <a:r>
              <a:rPr lang="fr-FR" dirty="0"/>
              <a:t>parties, </a:t>
            </a:r>
            <a:endParaRPr lang="et-EE" dirty="0" smtClean="0"/>
          </a:p>
          <a:p>
            <a:pPr lvl="1"/>
            <a:r>
              <a:rPr lang="fr-FR" dirty="0" smtClean="0"/>
              <a:t>associations</a:t>
            </a:r>
            <a:r>
              <a:rPr lang="fr-FR" dirty="0"/>
              <a:t>, </a:t>
            </a:r>
            <a:endParaRPr lang="et-EE" dirty="0" smtClean="0"/>
          </a:p>
          <a:p>
            <a:pPr lvl="1"/>
            <a:r>
              <a:rPr lang="fr-FR" dirty="0" err="1" smtClean="0"/>
              <a:t>organizations</a:t>
            </a:r>
            <a:r>
              <a:rPr lang="fr-FR" dirty="0"/>
              <a:t>, </a:t>
            </a:r>
            <a:endParaRPr lang="et-EE" dirty="0" smtClean="0"/>
          </a:p>
          <a:p>
            <a:pPr lvl="1"/>
            <a:r>
              <a:rPr lang="fr-FR" dirty="0" smtClean="0"/>
              <a:t>lobbies</a:t>
            </a:r>
            <a:r>
              <a:rPr lang="fr-FR" dirty="0"/>
              <a:t>, </a:t>
            </a:r>
            <a:endParaRPr lang="et-EE" dirty="0" smtClean="0"/>
          </a:p>
          <a:p>
            <a:pPr lvl="1"/>
            <a:r>
              <a:rPr lang="fr-FR" dirty="0" err="1" smtClean="0"/>
              <a:t>etc</a:t>
            </a:r>
            <a:r>
              <a:rPr lang="et-EE" dirty="0" smtClean="0"/>
              <a:t>.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49163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Enabling </a:t>
            </a:r>
            <a:r>
              <a:rPr lang="en-US" dirty="0"/>
              <a:t>cooperation among such actors, </a:t>
            </a:r>
            <a:endParaRPr lang="et-EE" dirty="0" smtClean="0"/>
          </a:p>
          <a:p>
            <a:pPr lvl="1"/>
            <a:r>
              <a:rPr lang="en-US" dirty="0" smtClean="0"/>
              <a:t>so </a:t>
            </a:r>
            <a:r>
              <a:rPr lang="en-US" dirty="0"/>
              <a:t>that each one can contribute to the </a:t>
            </a:r>
            <a:r>
              <a:rPr lang="en-US" dirty="0" smtClean="0"/>
              <a:t>process,</a:t>
            </a:r>
            <a:r>
              <a:rPr lang="et-EE" dirty="0" smtClean="0"/>
              <a:t> </a:t>
            </a:r>
            <a:r>
              <a:rPr lang="en-US" dirty="0" smtClean="0"/>
              <a:t>according </a:t>
            </a:r>
            <a:r>
              <a:rPr lang="en-US" dirty="0"/>
              <a:t>to his or her </a:t>
            </a:r>
            <a:r>
              <a:rPr lang="en-US" dirty="0" smtClean="0"/>
              <a:t>role</a:t>
            </a:r>
            <a:endParaRPr lang="et-EE" dirty="0" smtClean="0"/>
          </a:p>
          <a:p>
            <a:r>
              <a:rPr lang="en-US" dirty="0"/>
              <a:t>Ensuring efficiency, transparency, and </a:t>
            </a:r>
            <a:r>
              <a:rPr lang="en-US" dirty="0" smtClean="0"/>
              <a:t>control</a:t>
            </a:r>
            <a:endParaRPr lang="et-EE" dirty="0" smtClean="0"/>
          </a:p>
          <a:p>
            <a:r>
              <a:rPr lang="en-US" dirty="0"/>
              <a:t>Enabling access to the outcomes </a:t>
            </a:r>
            <a:endParaRPr lang="et-EE" dirty="0" smtClean="0"/>
          </a:p>
          <a:p>
            <a:pPr lvl="1"/>
            <a:r>
              <a:rPr lang="en-US" dirty="0" smtClean="0"/>
              <a:t>of </a:t>
            </a:r>
            <a:r>
              <a:rPr lang="en-US" dirty="0"/>
              <a:t>each phase of the legislative process</a:t>
            </a:r>
            <a:r>
              <a:rPr lang="en-US" dirty="0" smtClean="0"/>
              <a:t>,</a:t>
            </a:r>
            <a:endParaRPr lang="et-EE" dirty="0" smtClean="0"/>
          </a:p>
          <a:p>
            <a:pPr lvl="1"/>
            <a:r>
              <a:rPr lang="en-US" dirty="0" smtClean="0"/>
              <a:t>contributions</a:t>
            </a:r>
            <a:r>
              <a:rPr lang="et-EE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the next phase (managing the workflow);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6135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Ensuring </a:t>
            </a:r>
            <a:r>
              <a:rPr lang="en-US" dirty="0"/>
              <a:t>the quality of the legislative outputs;</a:t>
            </a:r>
          </a:p>
          <a:p>
            <a:r>
              <a:rPr lang="en-US" dirty="0" smtClean="0"/>
              <a:t>Ensuring </a:t>
            </a:r>
            <a:r>
              <a:rPr lang="en-US" dirty="0"/>
              <a:t>knowledge of the </a:t>
            </a:r>
            <a:endParaRPr lang="et-EE" dirty="0" smtClean="0"/>
          </a:p>
          <a:p>
            <a:pPr lvl="1"/>
            <a:r>
              <a:rPr lang="en-US" dirty="0" smtClean="0"/>
              <a:t>produced </a:t>
            </a:r>
            <a:r>
              <a:rPr lang="en-US" dirty="0"/>
              <a:t>law </a:t>
            </a:r>
            <a:r>
              <a:rPr lang="en-US" dirty="0" smtClean="0"/>
              <a:t>texts</a:t>
            </a:r>
            <a:endParaRPr lang="et-EE" dirty="0" smtClean="0"/>
          </a:p>
          <a:p>
            <a:pPr lvl="1"/>
            <a:r>
              <a:rPr lang="en-US" dirty="0" smtClean="0"/>
              <a:t>preliminary </a:t>
            </a:r>
            <a:r>
              <a:rPr lang="en-US" dirty="0"/>
              <a:t>documents.</a:t>
            </a:r>
          </a:p>
        </p:txBody>
      </p:sp>
    </p:spTree>
    <p:extLst>
      <p:ext uri="{BB962C8B-B14F-4D97-AF65-F5344CB8AC3E}">
        <p14:creationId xmlns:p14="http://schemas.microsoft.com/office/powerpoint/2010/main" val="32782934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/>
              <a:t>Reorganisation</a:t>
            </a:r>
            <a:r>
              <a:rPr lang="et-EE" dirty="0"/>
              <a:t> </a:t>
            </a:r>
            <a:r>
              <a:rPr lang="et-EE" dirty="0" err="1"/>
              <a:t>due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inconsistency</a:t>
            </a:r>
            <a:r>
              <a:rPr lang="et-EE" dirty="0"/>
              <a:t> </a:t>
            </a:r>
            <a:r>
              <a:rPr lang="et-EE" dirty="0" err="1"/>
              <a:t>of</a:t>
            </a:r>
            <a:r>
              <a:rPr lang="et-EE" dirty="0"/>
              <a:t> </a:t>
            </a:r>
            <a:r>
              <a:rPr lang="et-EE" dirty="0" err="1"/>
              <a:t>legal</a:t>
            </a:r>
            <a:r>
              <a:rPr lang="et-EE" dirty="0"/>
              <a:t> </a:t>
            </a:r>
            <a:r>
              <a:rPr lang="et-EE" dirty="0" err="1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3000 BC </a:t>
            </a:r>
            <a:r>
              <a:rPr lang="et-EE" dirty="0" smtClean="0"/>
              <a:t>-</a:t>
            </a:r>
            <a:r>
              <a:rPr lang="en-GB" dirty="0" smtClean="0"/>
              <a:t> </a:t>
            </a:r>
            <a:r>
              <a:rPr lang="en-GB" dirty="0"/>
              <a:t>ancient Egyptian law was formed as a civil </a:t>
            </a:r>
            <a:r>
              <a:rPr lang="en-GB" dirty="0" smtClean="0"/>
              <a:t>code</a:t>
            </a:r>
            <a:endParaRPr lang="et-EE" dirty="0" smtClean="0"/>
          </a:p>
          <a:p>
            <a:pPr lvl="1"/>
            <a:r>
              <a:rPr lang="en-GB" dirty="0" smtClean="0"/>
              <a:t>basis</a:t>
            </a:r>
            <a:r>
              <a:rPr lang="et-EE" dirty="0" smtClean="0"/>
              <a:t>: </a:t>
            </a:r>
            <a:r>
              <a:rPr lang="en-GB" dirty="0" smtClean="0"/>
              <a:t>concept </a:t>
            </a:r>
            <a:r>
              <a:rPr lang="en-GB" dirty="0"/>
              <a:t>of </a:t>
            </a:r>
            <a:r>
              <a:rPr lang="en-GB" i="1" dirty="0" err="1"/>
              <a:t>Ma’at</a:t>
            </a:r>
            <a:r>
              <a:rPr lang="en-GB" i="1" dirty="0"/>
              <a:t> - </a:t>
            </a:r>
            <a:r>
              <a:rPr lang="en-GB" dirty="0"/>
              <a:t>meaning “Justice” or” truth” but more generally cosmic or earthly </a:t>
            </a:r>
            <a:r>
              <a:rPr lang="en-GB" dirty="0" smtClean="0"/>
              <a:t>order</a:t>
            </a:r>
            <a:endParaRPr lang="et-EE" dirty="0" smtClean="0"/>
          </a:p>
          <a:p>
            <a:r>
              <a:rPr lang="et-EE" dirty="0" err="1" smtClean="0"/>
              <a:t>Between</a:t>
            </a:r>
            <a:r>
              <a:rPr lang="et-EE" dirty="0" smtClean="0"/>
              <a:t> </a:t>
            </a:r>
            <a:r>
              <a:rPr lang="en-GB" dirty="0" smtClean="0"/>
              <a:t>1792–1750 BC</a:t>
            </a:r>
            <a:r>
              <a:rPr lang="et-EE" dirty="0" smtClean="0"/>
              <a:t>- </a:t>
            </a:r>
            <a:r>
              <a:rPr lang="en-GB" dirty="0" smtClean="0"/>
              <a:t>the </a:t>
            </a:r>
            <a:r>
              <a:rPr lang="en-GB" dirty="0"/>
              <a:t>first written code </a:t>
            </a:r>
            <a:r>
              <a:rPr lang="en-GB" dirty="0" smtClean="0"/>
              <a:t>”The </a:t>
            </a:r>
            <a:r>
              <a:rPr lang="en-GB" dirty="0"/>
              <a:t>code of Hammurabi“. </a:t>
            </a:r>
            <a:endParaRPr lang="et-EE" dirty="0" smtClean="0"/>
          </a:p>
          <a:p>
            <a:r>
              <a:rPr lang="et-EE" dirty="0" smtClean="0"/>
              <a:t> 6-th </a:t>
            </a:r>
            <a:r>
              <a:rPr lang="et-EE" dirty="0" err="1" smtClean="0"/>
              <a:t>century</a:t>
            </a:r>
            <a:r>
              <a:rPr lang="et-EE" dirty="0" smtClean="0"/>
              <a:t> AD: </a:t>
            </a:r>
            <a:r>
              <a:rPr lang="et-EE" dirty="0" err="1" smtClean="0"/>
              <a:t>romans</a:t>
            </a:r>
            <a:r>
              <a:rPr lang="et-EE" dirty="0" smtClean="0"/>
              <a:t> </a:t>
            </a:r>
            <a:r>
              <a:rPr lang="et-EE" dirty="0" err="1" smtClean="0"/>
              <a:t>introduced</a:t>
            </a:r>
            <a:r>
              <a:rPr lang="et-EE" dirty="0" smtClean="0"/>
              <a:t> </a:t>
            </a:r>
            <a:r>
              <a:rPr lang="en-GB" i="1" dirty="0"/>
              <a:t>Corpus </a:t>
            </a:r>
            <a:r>
              <a:rPr lang="en-GB" i="1" dirty="0" err="1"/>
              <a:t>Juris</a:t>
            </a:r>
            <a:r>
              <a:rPr lang="en-GB" i="1" dirty="0"/>
              <a:t> </a:t>
            </a:r>
            <a:r>
              <a:rPr lang="en-GB" i="1" dirty="0" err="1"/>
              <a:t>Civilis</a:t>
            </a:r>
            <a:r>
              <a:rPr lang="et-EE" dirty="0" smtClean="0"/>
              <a:t> </a:t>
            </a:r>
          </a:p>
          <a:p>
            <a:pPr lvl="1"/>
            <a:r>
              <a:rPr lang="et-EE" dirty="0" err="1" smtClean="0"/>
              <a:t>Division</a:t>
            </a:r>
            <a:r>
              <a:rPr lang="et-EE" dirty="0" smtClean="0"/>
              <a:t> </a:t>
            </a:r>
            <a:r>
              <a:rPr lang="et-EE" dirty="0" err="1" smtClean="0"/>
              <a:t>of</a:t>
            </a:r>
            <a:r>
              <a:rPr lang="et-EE" dirty="0" smtClean="0"/>
              <a:t> </a:t>
            </a:r>
            <a:r>
              <a:rPr lang="et-EE" dirty="0" err="1" smtClean="0"/>
              <a:t>laws</a:t>
            </a:r>
            <a:r>
              <a:rPr lang="et-EE" dirty="0" smtClean="0"/>
              <a:t> </a:t>
            </a:r>
            <a:r>
              <a:rPr lang="et-EE" dirty="0" err="1" smtClean="0"/>
              <a:t>into</a:t>
            </a:r>
            <a:r>
              <a:rPr lang="et-EE" dirty="0" smtClean="0"/>
              <a:t> </a:t>
            </a:r>
            <a:r>
              <a:rPr lang="et-EE" dirty="0" err="1" smtClean="0"/>
              <a:t>several</a:t>
            </a:r>
            <a:r>
              <a:rPr lang="et-EE" dirty="0" smtClean="0"/>
              <a:t> </a:t>
            </a:r>
            <a:r>
              <a:rPr lang="et-EE" dirty="0" err="1" smtClean="0"/>
              <a:t>groups</a:t>
            </a:r>
            <a:r>
              <a:rPr lang="et-EE" dirty="0" smtClean="0"/>
              <a:t>: </a:t>
            </a:r>
            <a:r>
              <a:rPr lang="en-GB" dirty="0"/>
              <a:t>acts, plebeian statutes, senate resolutions </a:t>
            </a:r>
            <a:r>
              <a:rPr lang="en-GB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8688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Achievements</a:t>
            </a:r>
            <a:r>
              <a:rPr lang="et-EE" dirty="0" smtClean="0"/>
              <a:t> so </a:t>
            </a:r>
            <a:r>
              <a:rPr lang="et-EE" dirty="0" err="1" smtClean="0"/>
              <a:t>far</a:t>
            </a:r>
            <a:r>
              <a:rPr lang="et-EE" dirty="0" smtClean="0"/>
              <a:t> </a:t>
            </a:r>
            <a:r>
              <a:rPr lang="et-EE" dirty="0" err="1" smtClean="0"/>
              <a:t>in</a:t>
            </a:r>
            <a:r>
              <a:rPr lang="et-EE" dirty="0" smtClean="0"/>
              <a:t> </a:t>
            </a:r>
            <a:r>
              <a:rPr lang="et-EE" dirty="0" err="1" smtClean="0"/>
              <a:t>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legislation is now available in electronic format (in many countries),</a:t>
            </a:r>
          </a:p>
          <a:p>
            <a:r>
              <a:rPr lang="en-US" dirty="0" smtClean="0"/>
              <a:t>it </a:t>
            </a:r>
            <a:r>
              <a:rPr lang="en-US" dirty="0"/>
              <a:t>can be accessible online (in many countries),</a:t>
            </a:r>
          </a:p>
          <a:p>
            <a:r>
              <a:rPr lang="en-US" dirty="0" smtClean="0"/>
              <a:t>the </a:t>
            </a:r>
            <a:r>
              <a:rPr lang="en-US" dirty="0"/>
              <a:t>version in force can be automatically constructed (in some advanced approaches),</a:t>
            </a:r>
          </a:p>
          <a:p>
            <a:r>
              <a:rPr lang="en-US" dirty="0" smtClean="0"/>
              <a:t>retrieval </a:t>
            </a:r>
            <a:r>
              <a:rPr lang="en-US" dirty="0"/>
              <a:t>is facilitated </a:t>
            </a:r>
            <a:endParaRPr lang="et-EE" dirty="0" smtClean="0"/>
          </a:p>
          <a:p>
            <a:pPr lvl="1"/>
            <a:r>
              <a:rPr lang="en-US" dirty="0" smtClean="0"/>
              <a:t>by </a:t>
            </a:r>
            <a:r>
              <a:rPr lang="en-US" dirty="0"/>
              <a:t>metadata and thesauri </a:t>
            </a:r>
            <a:endParaRPr lang="et-EE" dirty="0" smtClean="0"/>
          </a:p>
          <a:p>
            <a:pPr lvl="1"/>
            <a:r>
              <a:rPr lang="en-US" dirty="0" smtClean="0"/>
              <a:t>or </a:t>
            </a:r>
            <a:r>
              <a:rPr lang="en-US" dirty="0"/>
              <a:t>ontologies (in some </a:t>
            </a:r>
            <a:r>
              <a:rPr lang="en-US" dirty="0" smtClean="0"/>
              <a:t>advanced</a:t>
            </a:r>
            <a:r>
              <a:rPr lang="et-EE" dirty="0" smtClean="0"/>
              <a:t> </a:t>
            </a:r>
            <a:r>
              <a:rPr lang="en-US" dirty="0" smtClean="0"/>
              <a:t>approaches</a:t>
            </a:r>
            <a:r>
              <a:rPr lang="en-US" dirty="0"/>
              <a:t>),</a:t>
            </a:r>
          </a:p>
          <a:p>
            <a:r>
              <a:rPr lang="en-US" dirty="0" smtClean="0"/>
              <a:t>legislation </a:t>
            </a:r>
            <a:endParaRPr lang="et-EE" dirty="0" smtClean="0"/>
          </a:p>
          <a:p>
            <a:pPr lvl="1"/>
            <a:r>
              <a:rPr lang="en-US" dirty="0" smtClean="0"/>
              <a:t>produced </a:t>
            </a:r>
            <a:r>
              <a:rPr lang="en-US" dirty="0"/>
              <a:t>by different bodies </a:t>
            </a:r>
            <a:endParaRPr lang="et-EE" dirty="0" smtClean="0"/>
          </a:p>
          <a:p>
            <a:pPr lvl="1"/>
            <a:r>
              <a:rPr lang="en-US" dirty="0" smtClean="0"/>
              <a:t>stored </a:t>
            </a:r>
            <a:r>
              <a:rPr lang="en-US" dirty="0"/>
              <a:t>in different databases </a:t>
            </a:r>
            <a:endParaRPr lang="et-EE" dirty="0" smtClean="0"/>
          </a:p>
          <a:p>
            <a:r>
              <a:rPr lang="en-US" dirty="0" smtClean="0"/>
              <a:t>is retrieved</a:t>
            </a:r>
            <a:endParaRPr lang="et-EE" dirty="0" smtClean="0"/>
          </a:p>
          <a:p>
            <a:pPr lvl="1"/>
            <a:r>
              <a:rPr lang="en-US" dirty="0" smtClean="0"/>
              <a:t>through </a:t>
            </a:r>
            <a:r>
              <a:rPr lang="en-US" dirty="0"/>
              <a:t>a single Internet-based interface (in some advanced approaches).</a:t>
            </a:r>
          </a:p>
        </p:txBody>
      </p:sp>
    </p:spTree>
    <p:extLst>
      <p:ext uri="{BB962C8B-B14F-4D97-AF65-F5344CB8AC3E}">
        <p14:creationId xmlns:p14="http://schemas.microsoft.com/office/powerpoint/2010/main" val="34766860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 smtClean="0"/>
              <a:t>Achievements</a:t>
            </a:r>
            <a:r>
              <a:rPr lang="et-EE" dirty="0" smtClean="0"/>
              <a:t> </a:t>
            </a:r>
            <a:r>
              <a:rPr lang="et-EE" dirty="0" err="1" smtClean="0"/>
              <a:t>in</a:t>
            </a:r>
            <a:r>
              <a:rPr lang="et-EE" dirty="0" smtClean="0"/>
              <a:t> </a:t>
            </a:r>
            <a:r>
              <a:rPr lang="en-US" dirty="0" smtClean="0"/>
              <a:t>management </a:t>
            </a:r>
            <a:r>
              <a:rPr lang="en-US" dirty="0"/>
              <a:t>of the legislative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All information concerning a new bill can be preserved and updated during the process (</a:t>
            </a:r>
            <a:r>
              <a:rPr lang="en-US" dirty="0" smtClean="0"/>
              <a:t>in</a:t>
            </a:r>
            <a:r>
              <a:rPr lang="et-EE" dirty="0" smtClean="0"/>
              <a:t> </a:t>
            </a:r>
            <a:r>
              <a:rPr lang="en-US" dirty="0" smtClean="0"/>
              <a:t>many </a:t>
            </a:r>
            <a:r>
              <a:rPr lang="en-US" dirty="0"/>
              <a:t>countries)</a:t>
            </a:r>
          </a:p>
          <a:p>
            <a:r>
              <a:rPr lang="en-US" dirty="0" smtClean="0"/>
              <a:t>The </a:t>
            </a:r>
            <a:r>
              <a:rPr lang="en-US" dirty="0"/>
              <a:t>legislative process is monitored and supported by workflow facilities (to some </a:t>
            </a:r>
            <a:r>
              <a:rPr lang="en-US" dirty="0" smtClean="0"/>
              <a:t>extent,</a:t>
            </a:r>
            <a:r>
              <a:rPr lang="et-EE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many countries</a:t>
            </a:r>
            <a:r>
              <a:rPr lang="en-US" dirty="0" smtClean="0"/>
              <a:t>)</a:t>
            </a:r>
            <a:endParaRPr lang="et-EE" dirty="0" smtClean="0"/>
          </a:p>
          <a:p>
            <a:r>
              <a:rPr lang="en-US" dirty="0" smtClean="0"/>
              <a:t>Amendments </a:t>
            </a:r>
            <a:r>
              <a:rPr lang="en-US" dirty="0"/>
              <a:t>are updated, so that accurate information is provided on the state of the text </a:t>
            </a:r>
            <a:r>
              <a:rPr lang="en-US" dirty="0" smtClean="0"/>
              <a:t>as</a:t>
            </a:r>
            <a:r>
              <a:rPr lang="et-EE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procedure goes on (in some advanced approaches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989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 smtClean="0"/>
              <a:t>Achievements</a:t>
            </a:r>
            <a:r>
              <a:rPr lang="et-EE" dirty="0" smtClean="0"/>
              <a:t> </a:t>
            </a:r>
            <a:r>
              <a:rPr lang="et-EE" dirty="0" err="1" smtClean="0"/>
              <a:t>in</a:t>
            </a:r>
            <a:r>
              <a:rPr lang="et-EE" dirty="0" smtClean="0"/>
              <a:t> </a:t>
            </a:r>
            <a:r>
              <a:rPr lang="en-US" dirty="0"/>
              <a:t>communication and information support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</a:t>
            </a:r>
            <a:r>
              <a:rPr lang="en-US" dirty="0"/>
              <a:t>supports interaction between legislators and other actors: </a:t>
            </a:r>
            <a:endParaRPr lang="et-EE" dirty="0" smtClean="0"/>
          </a:p>
          <a:p>
            <a:pPr lvl="1"/>
            <a:r>
              <a:rPr lang="en-US" dirty="0" smtClean="0"/>
              <a:t>between </a:t>
            </a:r>
            <a:r>
              <a:rPr lang="en-US" dirty="0"/>
              <a:t>individual MPs </a:t>
            </a:r>
            <a:r>
              <a:rPr lang="en-US" dirty="0" smtClean="0"/>
              <a:t>and</a:t>
            </a:r>
            <a:r>
              <a:rPr lang="et-EE" dirty="0" smtClean="0"/>
              <a:t> </a:t>
            </a:r>
            <a:r>
              <a:rPr lang="en-US" dirty="0" smtClean="0"/>
              <a:t>their </a:t>
            </a:r>
            <a:r>
              <a:rPr lang="en-US" dirty="0"/>
              <a:t>constituency through </a:t>
            </a:r>
            <a:endParaRPr lang="et-EE" dirty="0" smtClean="0"/>
          </a:p>
          <a:p>
            <a:pPr lvl="2"/>
            <a:r>
              <a:rPr lang="en-US" dirty="0" smtClean="0"/>
              <a:t>e-petition</a:t>
            </a:r>
            <a:r>
              <a:rPr lang="en-US" dirty="0"/>
              <a:t>, </a:t>
            </a:r>
            <a:endParaRPr lang="et-EE" dirty="0" smtClean="0"/>
          </a:p>
          <a:p>
            <a:pPr lvl="2"/>
            <a:r>
              <a:rPr lang="en-US" dirty="0" smtClean="0"/>
              <a:t>e-consultation</a:t>
            </a:r>
            <a:r>
              <a:rPr lang="en-US" dirty="0"/>
              <a:t>, </a:t>
            </a:r>
            <a:endParaRPr lang="et-EE" dirty="0" smtClean="0"/>
          </a:p>
          <a:p>
            <a:r>
              <a:rPr lang="en-US" dirty="0" smtClean="0"/>
              <a:t>Relevant </a:t>
            </a:r>
            <a:r>
              <a:rPr lang="en-US" dirty="0"/>
              <a:t>information is offered </a:t>
            </a:r>
            <a:endParaRPr lang="et-EE" dirty="0" smtClean="0"/>
          </a:p>
          <a:p>
            <a:pPr lvl="1"/>
            <a:r>
              <a:rPr lang="en-US" dirty="0" smtClean="0"/>
              <a:t>before </a:t>
            </a:r>
            <a:r>
              <a:rPr lang="en-US" dirty="0"/>
              <a:t>any legislative </a:t>
            </a:r>
            <a:r>
              <a:rPr lang="en-US" dirty="0" smtClean="0"/>
              <a:t>choice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1272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t-EE" sz="3200" dirty="0" err="1" smtClean="0"/>
              <a:t>Achievements</a:t>
            </a:r>
            <a:r>
              <a:rPr lang="et-EE" sz="3200" dirty="0" smtClean="0"/>
              <a:t> </a:t>
            </a:r>
            <a:r>
              <a:rPr lang="en-US" sz="3200" dirty="0" smtClean="0"/>
              <a:t>in </a:t>
            </a:r>
            <a:r>
              <a:rPr lang="en-US" sz="3200" dirty="0"/>
              <a:t>the construction of</a:t>
            </a:r>
            <a:br>
              <a:rPr lang="en-US" sz="3200" dirty="0"/>
            </a:br>
            <a:r>
              <a:rPr lang="en-US" sz="3200" dirty="0"/>
              <a:t>computable models of legislative </a:t>
            </a:r>
            <a:r>
              <a:rPr lang="en-US" sz="3200" dirty="0" smtClean="0"/>
              <a:t>knowledge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Computer models are built of legislative concepts </a:t>
            </a:r>
            <a:endParaRPr lang="et-EE" dirty="0" smtClean="0"/>
          </a:p>
          <a:p>
            <a:r>
              <a:rPr lang="en-US" dirty="0" smtClean="0"/>
              <a:t>Consistency </a:t>
            </a:r>
            <a:r>
              <a:rPr lang="en-US" dirty="0"/>
              <a:t>and completeness of legislation are </a:t>
            </a:r>
            <a:r>
              <a:rPr lang="en-US" dirty="0" smtClean="0"/>
              <a:t>checked </a:t>
            </a:r>
            <a:endParaRPr lang="et-EE" dirty="0" smtClean="0"/>
          </a:p>
          <a:p>
            <a:r>
              <a:rPr lang="en-US" dirty="0" smtClean="0"/>
              <a:t>Legislative impacts are being </a:t>
            </a:r>
            <a:r>
              <a:rPr lang="en-US" dirty="0" err="1" smtClean="0"/>
              <a:t>modelled</a:t>
            </a:r>
            <a:r>
              <a:rPr lang="en-US" dirty="0" smtClean="0"/>
              <a:t> </a:t>
            </a:r>
            <a:endParaRPr lang="et-EE" dirty="0" smtClean="0"/>
          </a:p>
          <a:p>
            <a:r>
              <a:rPr lang="en-US" dirty="0" smtClean="0"/>
              <a:t>Knowledge-based </a:t>
            </a:r>
            <a:r>
              <a:rPr lang="en-US" dirty="0"/>
              <a:t>systems for the IT-supported application legislation are being </a:t>
            </a:r>
            <a:r>
              <a:rPr lang="en-US" dirty="0" smtClean="0"/>
              <a:t>developed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5734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 smtClean="0"/>
              <a:t>Achievements</a:t>
            </a:r>
            <a:r>
              <a:rPr lang="et-EE" dirty="0" smtClean="0"/>
              <a:t> </a:t>
            </a:r>
            <a:r>
              <a:rPr lang="et-EE" dirty="0" err="1" smtClean="0"/>
              <a:t>in</a:t>
            </a:r>
            <a:r>
              <a:rPr lang="en-US" dirty="0" smtClean="0"/>
              <a:t> </a:t>
            </a:r>
            <a:r>
              <a:rPr lang="en-US" dirty="0"/>
              <a:t>the area of legislative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Standards are available for the structure of law texts (in Europe, Africa and other countries)</a:t>
            </a:r>
          </a:p>
          <a:p>
            <a:r>
              <a:rPr lang="en-US" dirty="0" smtClean="0"/>
              <a:t>Standards </a:t>
            </a:r>
            <a:r>
              <a:rPr lang="en-US" dirty="0"/>
              <a:t>are available for references and modifications (in some advanced approaches)</a:t>
            </a:r>
          </a:p>
          <a:p>
            <a:r>
              <a:rPr lang="en-US" dirty="0" smtClean="0"/>
              <a:t>Standards </a:t>
            </a:r>
            <a:r>
              <a:rPr lang="en-US" dirty="0"/>
              <a:t>are being developed for preliminary materials produced along the </a:t>
            </a:r>
            <a:r>
              <a:rPr lang="en-US" dirty="0" smtClean="0"/>
              <a:t>legislative</a:t>
            </a:r>
            <a:r>
              <a:rPr lang="et-EE" dirty="0" smtClean="0"/>
              <a:t> </a:t>
            </a:r>
            <a:r>
              <a:rPr lang="en-US" dirty="0" smtClean="0"/>
              <a:t>process </a:t>
            </a:r>
            <a:r>
              <a:rPr lang="en-US" dirty="0"/>
              <a:t>(in some advanced approaches)</a:t>
            </a:r>
          </a:p>
          <a:p>
            <a:r>
              <a:rPr lang="en-US" dirty="0" smtClean="0"/>
              <a:t>Standard-compliant </a:t>
            </a:r>
            <a:r>
              <a:rPr lang="en-US" dirty="0"/>
              <a:t>software is being developed (in many countries)</a:t>
            </a:r>
          </a:p>
        </p:txBody>
      </p:sp>
    </p:spTree>
    <p:extLst>
      <p:ext uri="{BB962C8B-B14F-4D97-AF65-F5344CB8AC3E}">
        <p14:creationId xmlns:p14="http://schemas.microsoft.com/office/powerpoint/2010/main" val="32502214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 smtClean="0"/>
              <a:t>Achievements</a:t>
            </a:r>
            <a:r>
              <a:rPr lang="et-EE" dirty="0" smtClean="0"/>
              <a:t> </a:t>
            </a:r>
            <a:r>
              <a:rPr lang="et-EE" dirty="0" err="1" smtClean="0"/>
              <a:t>in</a:t>
            </a:r>
            <a:r>
              <a:rPr lang="et-EE" dirty="0" smtClean="0"/>
              <a:t> u</a:t>
            </a:r>
            <a:r>
              <a:rPr lang="en-US" dirty="0" smtClean="0"/>
              <a:t>sing </a:t>
            </a:r>
            <a:r>
              <a:rPr lang="en-US" dirty="0"/>
              <a:t>shared standard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improving the quality and accessibility of legal information in different legal systems;</a:t>
            </a:r>
          </a:p>
          <a:p>
            <a:r>
              <a:rPr lang="en-US" dirty="0" smtClean="0"/>
              <a:t>promoting </a:t>
            </a:r>
            <a:r>
              <a:rPr lang="en-US" dirty="0"/>
              <a:t>the interoperability among applications and information systems managing </a:t>
            </a:r>
            <a:r>
              <a:rPr lang="en-US" dirty="0" smtClean="0"/>
              <a:t>legal</a:t>
            </a:r>
            <a:r>
              <a:rPr lang="et-EE" dirty="0" smtClean="0"/>
              <a:t> </a:t>
            </a:r>
            <a:r>
              <a:rPr lang="en-US" dirty="0" smtClean="0"/>
              <a:t>information</a:t>
            </a:r>
            <a:r>
              <a:rPr lang="en-US" dirty="0"/>
              <a:t>;</a:t>
            </a:r>
          </a:p>
          <a:p>
            <a:r>
              <a:rPr lang="en-US" dirty="0" smtClean="0"/>
              <a:t>providing </a:t>
            </a:r>
            <a:r>
              <a:rPr lang="en-US" dirty="0"/>
              <a:t>high quality integrated services for both policy makers and citizens.</a:t>
            </a:r>
          </a:p>
        </p:txBody>
      </p:sp>
    </p:spTree>
    <p:extLst>
      <p:ext uri="{BB962C8B-B14F-4D97-AF65-F5344CB8AC3E}">
        <p14:creationId xmlns:p14="http://schemas.microsoft.com/office/powerpoint/2010/main" val="9287017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 smtClean="0"/>
              <a:t>Reorganisation</a:t>
            </a:r>
            <a:r>
              <a:rPr lang="et-EE" dirty="0" smtClean="0"/>
              <a:t> </a:t>
            </a:r>
            <a:r>
              <a:rPr lang="et-EE" dirty="0" err="1" smtClean="0"/>
              <a:t>due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inconsistency</a:t>
            </a:r>
            <a:r>
              <a:rPr lang="et-EE" dirty="0" smtClean="0"/>
              <a:t> </a:t>
            </a:r>
            <a:r>
              <a:rPr lang="et-EE" dirty="0" err="1"/>
              <a:t>of</a:t>
            </a:r>
            <a:r>
              <a:rPr lang="et-EE" dirty="0"/>
              <a:t> </a:t>
            </a:r>
            <a:r>
              <a:rPr lang="et-EE" dirty="0" err="1"/>
              <a:t>legal</a:t>
            </a:r>
            <a:r>
              <a:rPr lang="et-EE" dirty="0"/>
              <a:t> </a:t>
            </a:r>
            <a:r>
              <a:rPr lang="et-EE" dirty="0" err="1"/>
              <a:t>sources</a:t>
            </a:r>
            <a:r>
              <a:rPr lang="et-EE" dirty="0"/>
              <a:t> </a:t>
            </a:r>
            <a:r>
              <a:rPr lang="et-EE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Gaius </a:t>
            </a:r>
            <a:r>
              <a:rPr lang="en-GB" dirty="0"/>
              <a:t>AD </a:t>
            </a:r>
            <a:r>
              <a:rPr lang="en-GB" dirty="0" smtClean="0"/>
              <a:t>161</a:t>
            </a:r>
            <a:r>
              <a:rPr lang="et-EE" dirty="0" smtClean="0"/>
              <a:t>- </a:t>
            </a:r>
            <a:r>
              <a:rPr lang="en-GB" dirty="0"/>
              <a:t>introductory textbook of legal institutions in four </a:t>
            </a:r>
            <a:r>
              <a:rPr lang="en-GB" dirty="0" smtClean="0"/>
              <a:t>books</a:t>
            </a:r>
            <a:r>
              <a:rPr lang="et-EE" dirty="0" smtClean="0"/>
              <a:t> „</a:t>
            </a:r>
            <a:r>
              <a:rPr lang="en-GB" i="1" dirty="0" smtClean="0"/>
              <a:t>Institutes </a:t>
            </a:r>
            <a:r>
              <a:rPr lang="en-GB" i="1" dirty="0"/>
              <a:t>of </a:t>
            </a:r>
            <a:r>
              <a:rPr lang="en-GB" i="1" dirty="0" smtClean="0"/>
              <a:t>Gaius</a:t>
            </a:r>
            <a:r>
              <a:rPr lang="et-EE" i="1" dirty="0" smtClean="0"/>
              <a:t>“</a:t>
            </a:r>
            <a:endParaRPr lang="et-EE" dirty="0"/>
          </a:p>
          <a:p>
            <a:pPr lvl="1"/>
            <a:r>
              <a:rPr lang="et-EE" i="1" dirty="0" err="1" smtClean="0"/>
              <a:t>Three</a:t>
            </a:r>
            <a:r>
              <a:rPr lang="et-EE" i="1" dirty="0" smtClean="0"/>
              <a:t> </a:t>
            </a:r>
            <a:r>
              <a:rPr lang="et-EE" i="1" dirty="0" err="1" smtClean="0"/>
              <a:t>partite</a:t>
            </a:r>
            <a:r>
              <a:rPr lang="et-EE" i="1" dirty="0" smtClean="0"/>
              <a:t> </a:t>
            </a:r>
            <a:r>
              <a:rPr lang="et-EE" i="1" dirty="0" err="1" smtClean="0"/>
              <a:t>division</a:t>
            </a:r>
            <a:r>
              <a:rPr lang="et-EE" i="1" dirty="0" smtClean="0"/>
              <a:t>:</a:t>
            </a:r>
          </a:p>
          <a:p>
            <a:pPr lvl="2"/>
            <a:r>
              <a:rPr lang="en-GB" dirty="0" smtClean="0"/>
              <a:t>the </a:t>
            </a:r>
            <a:r>
              <a:rPr lang="en-GB" dirty="0"/>
              <a:t>law of person, </a:t>
            </a:r>
            <a:endParaRPr lang="et-EE" dirty="0" smtClean="0"/>
          </a:p>
          <a:p>
            <a:pPr lvl="2"/>
            <a:r>
              <a:rPr lang="en-GB" dirty="0" smtClean="0"/>
              <a:t>law </a:t>
            </a:r>
            <a:r>
              <a:rPr lang="en-GB" dirty="0"/>
              <a:t>of things </a:t>
            </a:r>
            <a:endParaRPr lang="et-EE" dirty="0" smtClean="0"/>
          </a:p>
          <a:p>
            <a:pPr lvl="2"/>
            <a:r>
              <a:rPr lang="en-GB" dirty="0" smtClean="0"/>
              <a:t>law </a:t>
            </a:r>
            <a:r>
              <a:rPr lang="en-GB" dirty="0"/>
              <a:t>of action (civil procedure</a:t>
            </a:r>
            <a:r>
              <a:rPr lang="en-GB" dirty="0" smtClean="0"/>
              <a:t>)</a:t>
            </a:r>
            <a:endParaRPr lang="et-EE" dirty="0" smtClean="0"/>
          </a:p>
          <a:p>
            <a:r>
              <a:rPr lang="en-GB" dirty="0"/>
              <a:t>291 until 528 AD </a:t>
            </a:r>
            <a:r>
              <a:rPr lang="et-EE" dirty="0"/>
              <a:t>– </a:t>
            </a:r>
            <a:r>
              <a:rPr lang="et-EE" dirty="0" err="1"/>
              <a:t>different</a:t>
            </a:r>
            <a:r>
              <a:rPr lang="et-EE" dirty="0"/>
              <a:t> </a:t>
            </a:r>
            <a:r>
              <a:rPr lang="et-EE" dirty="0" err="1"/>
              <a:t>collections</a:t>
            </a:r>
            <a:r>
              <a:rPr lang="et-EE" dirty="0"/>
              <a:t> </a:t>
            </a:r>
            <a:r>
              <a:rPr lang="et-EE" dirty="0" err="1"/>
              <a:t>legal</a:t>
            </a:r>
            <a:r>
              <a:rPr lang="et-EE" dirty="0"/>
              <a:t> </a:t>
            </a:r>
            <a:r>
              <a:rPr lang="et-EE" dirty="0" err="1"/>
              <a:t>acts</a:t>
            </a:r>
            <a:r>
              <a:rPr lang="et-EE" dirty="0"/>
              <a:t>:  “</a:t>
            </a:r>
            <a:r>
              <a:rPr lang="en-GB" i="1" dirty="0"/>
              <a:t>Codex </a:t>
            </a:r>
            <a:r>
              <a:rPr lang="en-GB" i="1" dirty="0" err="1"/>
              <a:t>Gregorianus</a:t>
            </a:r>
            <a:r>
              <a:rPr lang="et-EE" i="1" dirty="0" smtClean="0"/>
              <a:t>“, </a:t>
            </a:r>
            <a:r>
              <a:rPr lang="et-EE" dirty="0" smtClean="0"/>
              <a:t>„</a:t>
            </a:r>
            <a:r>
              <a:rPr lang="en-GB" i="1" dirty="0"/>
              <a:t>Codex </a:t>
            </a:r>
            <a:r>
              <a:rPr lang="en-GB" i="1" dirty="0" err="1"/>
              <a:t>Hermogenianus</a:t>
            </a:r>
            <a:r>
              <a:rPr lang="et-EE" i="1" dirty="0"/>
              <a:t>“, </a:t>
            </a:r>
            <a:r>
              <a:rPr lang="et-EE" dirty="0"/>
              <a:t>„</a:t>
            </a:r>
            <a:r>
              <a:rPr lang="en-GB" i="1" dirty="0"/>
              <a:t>Codex </a:t>
            </a:r>
            <a:r>
              <a:rPr lang="en-GB" i="1" dirty="0" err="1"/>
              <a:t>Theodosianus</a:t>
            </a:r>
            <a:r>
              <a:rPr lang="et-EE" i="1" dirty="0"/>
              <a:t>“, </a:t>
            </a:r>
            <a:r>
              <a:rPr lang="et-EE" dirty="0"/>
              <a:t>„</a:t>
            </a:r>
            <a:r>
              <a:rPr lang="en-GB" i="1" dirty="0"/>
              <a:t>Codex </a:t>
            </a:r>
            <a:r>
              <a:rPr lang="en-GB" i="1" dirty="0" err="1"/>
              <a:t>Justinianus</a:t>
            </a:r>
            <a:r>
              <a:rPr lang="et-EE" i="1" dirty="0" smtClean="0"/>
              <a:t>“</a:t>
            </a:r>
            <a:endParaRPr lang="et-EE" i="1" dirty="0"/>
          </a:p>
        </p:txBody>
      </p:sp>
    </p:spTree>
    <p:extLst>
      <p:ext uri="{BB962C8B-B14F-4D97-AF65-F5344CB8AC3E}">
        <p14:creationId xmlns:p14="http://schemas.microsoft.com/office/powerpoint/2010/main" val="29165796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 smtClean="0"/>
              <a:t>Reorganisation</a:t>
            </a:r>
            <a:r>
              <a:rPr lang="et-EE" dirty="0" smtClean="0"/>
              <a:t> </a:t>
            </a:r>
            <a:r>
              <a:rPr lang="et-EE" dirty="0" err="1" smtClean="0"/>
              <a:t>due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inconsistency</a:t>
            </a:r>
            <a:r>
              <a:rPr lang="et-EE" dirty="0" smtClean="0"/>
              <a:t> </a:t>
            </a:r>
            <a:r>
              <a:rPr lang="et-EE" dirty="0" err="1"/>
              <a:t>of</a:t>
            </a:r>
            <a:r>
              <a:rPr lang="et-EE" dirty="0"/>
              <a:t> </a:t>
            </a:r>
            <a:r>
              <a:rPr lang="et-EE" dirty="0" err="1"/>
              <a:t>legal</a:t>
            </a:r>
            <a:r>
              <a:rPr lang="et-EE" dirty="0"/>
              <a:t> </a:t>
            </a:r>
            <a:r>
              <a:rPr lang="et-EE" dirty="0" err="1"/>
              <a:t>sources</a:t>
            </a:r>
            <a:r>
              <a:rPr lang="et-EE" dirty="0"/>
              <a:t> </a:t>
            </a:r>
            <a:r>
              <a:rPr lang="et-EE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1140</a:t>
            </a:r>
            <a:r>
              <a:rPr lang="et-EE" dirty="0" smtClean="0"/>
              <a:t> AD – </a:t>
            </a:r>
            <a:r>
              <a:rPr lang="et-EE" dirty="0" err="1" smtClean="0"/>
              <a:t>emerge</a:t>
            </a:r>
            <a:r>
              <a:rPr lang="et-EE" dirty="0" smtClean="0"/>
              <a:t> </a:t>
            </a:r>
            <a:r>
              <a:rPr lang="et-EE" dirty="0" err="1" smtClean="0"/>
              <a:t>of</a:t>
            </a:r>
            <a:r>
              <a:rPr lang="et-EE" dirty="0" smtClean="0"/>
              <a:t> </a:t>
            </a:r>
            <a:r>
              <a:rPr lang="en-GB" dirty="0" smtClean="0"/>
              <a:t>the </a:t>
            </a:r>
            <a:r>
              <a:rPr lang="en-GB" dirty="0"/>
              <a:t>largest and best </a:t>
            </a:r>
            <a:r>
              <a:rPr lang="en-GB" dirty="0" smtClean="0"/>
              <a:t>organized </a:t>
            </a:r>
            <a:r>
              <a:rPr lang="en-GB" dirty="0"/>
              <a:t>compendium of church law ever made </a:t>
            </a:r>
            <a:r>
              <a:rPr lang="et-EE" dirty="0"/>
              <a:t>“</a:t>
            </a:r>
            <a:r>
              <a:rPr lang="en-GB" i="1" dirty="0" err="1"/>
              <a:t>Decretum</a:t>
            </a:r>
            <a:r>
              <a:rPr lang="en-GB" dirty="0"/>
              <a:t> </a:t>
            </a:r>
            <a:r>
              <a:rPr lang="en-GB" i="1" dirty="0" err="1"/>
              <a:t>Gratiani</a:t>
            </a:r>
            <a:r>
              <a:rPr lang="et-EE" i="1" dirty="0" smtClean="0"/>
              <a:t>“</a:t>
            </a:r>
          </a:p>
          <a:p>
            <a:r>
              <a:rPr lang="en-GB" dirty="0"/>
              <a:t>Between 1220 and 1250 </a:t>
            </a:r>
            <a:r>
              <a:rPr lang="et-EE" dirty="0" smtClean="0"/>
              <a:t>– </a:t>
            </a:r>
            <a:r>
              <a:rPr lang="et-EE" dirty="0" err="1" smtClean="0"/>
              <a:t>attempts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n-GB" dirty="0"/>
              <a:t>interpret the text so that no contradictions </a:t>
            </a:r>
            <a:r>
              <a:rPr lang="en-GB" dirty="0" smtClean="0"/>
              <a:t>remained</a:t>
            </a:r>
            <a:endParaRPr lang="et-EE" dirty="0" smtClean="0"/>
          </a:p>
          <a:p>
            <a:pPr lvl="1"/>
            <a:r>
              <a:rPr lang="et-EE" dirty="0"/>
              <a:t>Notes- </a:t>
            </a:r>
            <a:r>
              <a:rPr lang="et-EE" dirty="0" err="1"/>
              <a:t>glosses</a:t>
            </a:r>
            <a:endParaRPr lang="et-EE" dirty="0"/>
          </a:p>
          <a:p>
            <a:pPr lvl="1"/>
            <a:r>
              <a:rPr lang="en-GB" dirty="0"/>
              <a:t>system of </a:t>
            </a:r>
            <a:r>
              <a:rPr lang="en-GB" dirty="0" smtClean="0"/>
              <a:t>references</a:t>
            </a:r>
            <a:r>
              <a:rPr lang="et-EE" dirty="0" smtClean="0"/>
              <a:t> – </a:t>
            </a:r>
            <a:r>
              <a:rPr lang="en-GB" dirty="0" err="1" smtClean="0"/>
              <a:t>allegationes</a:t>
            </a:r>
            <a:endParaRPr lang="et-EE" dirty="0" smtClean="0"/>
          </a:p>
          <a:p>
            <a:pPr lvl="1"/>
            <a:r>
              <a:rPr lang="en-GB" dirty="0"/>
              <a:t>grouping together the texts in favour of and against a certain argument or </a:t>
            </a:r>
            <a:r>
              <a:rPr lang="en-GB" dirty="0" smtClean="0"/>
              <a:t>rule</a:t>
            </a:r>
            <a:endParaRPr lang="et-EE" dirty="0" smtClean="0"/>
          </a:p>
          <a:p>
            <a:pPr lvl="1"/>
            <a:r>
              <a:rPr lang="en-GB" dirty="0"/>
              <a:t>interpreting some texts as the rule and others as the exceptions to it by means of </a:t>
            </a:r>
            <a:r>
              <a:rPr lang="en-GB" dirty="0" smtClean="0"/>
              <a:t>distinctions</a:t>
            </a:r>
            <a:endParaRPr lang="et-EE" dirty="0" smtClean="0"/>
          </a:p>
          <a:p>
            <a:pPr lvl="1"/>
            <a:r>
              <a:rPr lang="en-GB" i="1" dirty="0" err="1"/>
              <a:t>ordines</a:t>
            </a:r>
            <a:r>
              <a:rPr lang="en-GB" i="1" dirty="0"/>
              <a:t> </a:t>
            </a:r>
            <a:r>
              <a:rPr lang="en-GB" i="1" dirty="0" err="1" smtClean="0"/>
              <a:t>iudiciarii</a:t>
            </a:r>
            <a:r>
              <a:rPr lang="et-EE" dirty="0" smtClean="0"/>
              <a:t>- </a:t>
            </a:r>
            <a:r>
              <a:rPr lang="et-EE" dirty="0" err="1" smtClean="0"/>
              <a:t>attempt</a:t>
            </a:r>
            <a:r>
              <a:rPr lang="et-EE" dirty="0" smtClean="0"/>
              <a:t> </a:t>
            </a:r>
            <a:r>
              <a:rPr lang="en-GB" dirty="0" smtClean="0"/>
              <a:t>to </a:t>
            </a:r>
            <a:r>
              <a:rPr lang="en-GB" dirty="0"/>
              <a:t>collect together all the relevant provisions on procedure in general and on specific actions, and provided instructions on how to produce a writ.</a:t>
            </a:r>
            <a:endParaRPr lang="et-EE" dirty="0" smtClean="0"/>
          </a:p>
          <a:p>
            <a:pPr lvl="1"/>
            <a:endParaRPr lang="et-EE" dirty="0"/>
          </a:p>
          <a:p>
            <a:pPr lvl="1"/>
            <a:endParaRPr lang="et-EE" i="1" dirty="0" smtClean="0"/>
          </a:p>
          <a:p>
            <a:pPr lvl="1"/>
            <a:endParaRPr lang="et-EE" i="1" dirty="0" smtClean="0"/>
          </a:p>
        </p:txBody>
      </p:sp>
    </p:spTree>
    <p:extLst>
      <p:ext uri="{BB962C8B-B14F-4D97-AF65-F5344CB8AC3E}">
        <p14:creationId xmlns:p14="http://schemas.microsoft.com/office/powerpoint/2010/main" val="12492789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 smtClean="0"/>
              <a:t>Reorganisation</a:t>
            </a:r>
            <a:r>
              <a:rPr lang="et-EE" dirty="0" smtClean="0"/>
              <a:t> </a:t>
            </a:r>
            <a:r>
              <a:rPr lang="et-EE" dirty="0" err="1" smtClean="0"/>
              <a:t>due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inconsistency</a:t>
            </a:r>
            <a:r>
              <a:rPr lang="et-EE" dirty="0" smtClean="0"/>
              <a:t> </a:t>
            </a:r>
            <a:r>
              <a:rPr lang="et-EE" dirty="0" err="1"/>
              <a:t>of</a:t>
            </a:r>
            <a:r>
              <a:rPr lang="et-EE" dirty="0"/>
              <a:t> </a:t>
            </a:r>
            <a:r>
              <a:rPr lang="et-EE" dirty="0" err="1"/>
              <a:t>legal</a:t>
            </a:r>
            <a:r>
              <a:rPr lang="et-EE" dirty="0"/>
              <a:t> </a:t>
            </a:r>
            <a:r>
              <a:rPr lang="et-EE" dirty="0" err="1"/>
              <a:t>sources</a:t>
            </a:r>
            <a:r>
              <a:rPr lang="et-EE" dirty="0"/>
              <a:t> </a:t>
            </a:r>
            <a:r>
              <a:rPr lang="et-EE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endParaRPr lang="et-EE" dirty="0"/>
          </a:p>
          <a:p>
            <a:pPr lvl="1"/>
            <a:endParaRPr lang="et-EE" i="1" dirty="0" smtClean="0"/>
          </a:p>
          <a:p>
            <a:pPr lvl="1"/>
            <a:endParaRPr lang="et-EE" i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5048" y="1752600"/>
            <a:ext cx="8153400" cy="4495800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around 1120</a:t>
            </a:r>
            <a:r>
              <a:rPr lang="et-EE" dirty="0" smtClean="0"/>
              <a:t> </a:t>
            </a:r>
            <a:r>
              <a:rPr lang="et-EE" dirty="0" err="1" smtClean="0"/>
              <a:t>–introduction</a:t>
            </a:r>
            <a:r>
              <a:rPr lang="et-EE" dirty="0" smtClean="0"/>
              <a:t> </a:t>
            </a:r>
            <a:r>
              <a:rPr lang="et-EE" dirty="0" err="1" smtClean="0"/>
              <a:t>of</a:t>
            </a:r>
            <a:r>
              <a:rPr lang="et-EE" dirty="0" smtClean="0"/>
              <a:t> </a:t>
            </a:r>
            <a:r>
              <a:rPr lang="en-GB" dirty="0" smtClean="0"/>
              <a:t>scholastic method </a:t>
            </a:r>
            <a:r>
              <a:rPr lang="et-EE" dirty="0" err="1" smtClean="0"/>
              <a:t>by</a:t>
            </a:r>
            <a:r>
              <a:rPr lang="et-EE" dirty="0" smtClean="0"/>
              <a:t> </a:t>
            </a:r>
            <a:r>
              <a:rPr lang="en-GB" dirty="0" err="1" smtClean="0"/>
              <a:t>Abélard</a:t>
            </a:r>
            <a:r>
              <a:rPr lang="et-EE" dirty="0"/>
              <a:t>, „</a:t>
            </a:r>
            <a:r>
              <a:rPr lang="en-GB" i="1" dirty="0"/>
              <a:t>Sic et non</a:t>
            </a:r>
            <a:r>
              <a:rPr lang="et-EE" i="1" dirty="0" smtClean="0"/>
              <a:t>“ </a:t>
            </a:r>
            <a:endParaRPr lang="et-EE" dirty="0" smtClean="0"/>
          </a:p>
          <a:p>
            <a:pPr lvl="1"/>
            <a:r>
              <a:rPr lang="en-GB" dirty="0" smtClean="0"/>
              <a:t>formal </a:t>
            </a:r>
            <a:r>
              <a:rPr lang="en-GB" dirty="0"/>
              <a:t>logic applied to an authoritative </a:t>
            </a:r>
            <a:r>
              <a:rPr lang="en-GB" dirty="0" smtClean="0"/>
              <a:t>text</a:t>
            </a:r>
            <a:r>
              <a:rPr lang="et-EE" dirty="0" smtClean="0"/>
              <a:t> </a:t>
            </a:r>
            <a:r>
              <a:rPr lang="en-GB" dirty="0"/>
              <a:t>to handle the text as a logical </a:t>
            </a:r>
            <a:r>
              <a:rPr lang="en-GB" dirty="0" smtClean="0"/>
              <a:t>unit</a:t>
            </a:r>
            <a:endParaRPr lang="et-EE" dirty="0" smtClean="0"/>
          </a:p>
          <a:p>
            <a:pPr lvl="1"/>
            <a:r>
              <a:rPr lang="en-GB" dirty="0"/>
              <a:t>Texts were collected together based on their similarity (</a:t>
            </a:r>
            <a:r>
              <a:rPr lang="en-GB" i="1" dirty="0" err="1"/>
              <a:t>similia</a:t>
            </a:r>
            <a:r>
              <a:rPr lang="en-GB" dirty="0"/>
              <a:t>) or controversy (</a:t>
            </a:r>
            <a:r>
              <a:rPr lang="en-GB" i="1" dirty="0" err="1"/>
              <a:t>contraria</a:t>
            </a:r>
            <a:r>
              <a:rPr lang="en-GB" dirty="0"/>
              <a:t>)</a:t>
            </a:r>
            <a:endParaRPr lang="et-EE" dirty="0" smtClean="0"/>
          </a:p>
          <a:p>
            <a:r>
              <a:rPr lang="en-GB" dirty="0"/>
              <a:t>around </a:t>
            </a:r>
            <a:r>
              <a:rPr lang="en-GB" dirty="0" smtClean="0"/>
              <a:t>1150–1230 </a:t>
            </a:r>
            <a:r>
              <a:rPr lang="et-EE" dirty="0" smtClean="0"/>
              <a:t>– </a:t>
            </a:r>
            <a:r>
              <a:rPr lang="et-EE" dirty="0" err="1" smtClean="0"/>
              <a:t>introduction</a:t>
            </a:r>
            <a:r>
              <a:rPr lang="et-EE" dirty="0" smtClean="0"/>
              <a:t> </a:t>
            </a:r>
            <a:r>
              <a:rPr lang="et-EE" dirty="0" err="1" smtClean="0"/>
              <a:t>of</a:t>
            </a:r>
            <a:r>
              <a:rPr lang="et-EE" dirty="0" smtClean="0"/>
              <a:t> </a:t>
            </a:r>
            <a:r>
              <a:rPr lang="en-GB" dirty="0"/>
              <a:t>hierarchy of sources of </a:t>
            </a:r>
            <a:r>
              <a:rPr lang="en-GB" dirty="0" smtClean="0"/>
              <a:t>law</a:t>
            </a:r>
            <a:endParaRPr lang="et-EE" dirty="0" smtClean="0"/>
          </a:p>
          <a:p>
            <a:pPr lvl="1"/>
            <a:r>
              <a:rPr lang="et-EE" dirty="0" err="1" smtClean="0"/>
              <a:t>civil</a:t>
            </a:r>
            <a:r>
              <a:rPr lang="et-EE" dirty="0" smtClean="0"/>
              <a:t> </a:t>
            </a:r>
            <a:r>
              <a:rPr lang="et-EE" dirty="0" err="1" smtClean="0"/>
              <a:t>lawyer</a:t>
            </a:r>
            <a:r>
              <a:rPr lang="et-EE" dirty="0" smtClean="0"/>
              <a:t> </a:t>
            </a:r>
            <a:r>
              <a:rPr lang="en-GB" dirty="0" err="1" smtClean="0"/>
              <a:t>Azo</a:t>
            </a:r>
            <a:r>
              <a:rPr lang="et-EE" dirty="0"/>
              <a:t> </a:t>
            </a:r>
            <a:r>
              <a:rPr lang="et-EE" dirty="0" err="1" smtClean="0"/>
              <a:t>in</a:t>
            </a:r>
            <a:r>
              <a:rPr lang="et-EE" dirty="0" smtClean="0"/>
              <a:t> „</a:t>
            </a:r>
            <a:r>
              <a:rPr lang="en-GB" i="1" dirty="0" smtClean="0"/>
              <a:t>Summa</a:t>
            </a:r>
            <a:r>
              <a:rPr lang="et-EE" dirty="0" smtClean="0"/>
              <a:t>“</a:t>
            </a:r>
            <a:r>
              <a:rPr lang="en-GB" dirty="0" smtClean="0"/>
              <a:t> </a:t>
            </a:r>
            <a:r>
              <a:rPr lang="en-GB" dirty="0"/>
              <a:t>put some sources of law into higher level than others</a:t>
            </a:r>
            <a:r>
              <a:rPr lang="en-GB" dirty="0" smtClean="0"/>
              <a:t>.</a:t>
            </a:r>
            <a:endParaRPr lang="et-EE" dirty="0" smtClean="0"/>
          </a:p>
          <a:p>
            <a:r>
              <a:rPr lang="en-GB" dirty="0" smtClean="0"/>
              <a:t>1235</a:t>
            </a:r>
            <a:r>
              <a:rPr lang="et-EE" dirty="0" smtClean="0"/>
              <a:t> and </a:t>
            </a:r>
            <a:r>
              <a:rPr lang="et-EE" dirty="0" err="1" smtClean="0"/>
              <a:t>further-</a:t>
            </a:r>
            <a:r>
              <a:rPr lang="et-EE" dirty="0" smtClean="0"/>
              <a:t> </a:t>
            </a:r>
            <a:r>
              <a:rPr lang="et-EE" dirty="0" err="1" smtClean="0"/>
              <a:t>advancements</a:t>
            </a:r>
            <a:r>
              <a:rPr lang="et-EE" dirty="0" smtClean="0"/>
              <a:t> </a:t>
            </a:r>
            <a:r>
              <a:rPr lang="et-EE" dirty="0" err="1" smtClean="0"/>
              <a:t>in</a:t>
            </a:r>
            <a:r>
              <a:rPr lang="et-EE" dirty="0" smtClean="0"/>
              <a:t> </a:t>
            </a:r>
            <a:r>
              <a:rPr lang="et-EE" dirty="0" err="1" smtClean="0"/>
              <a:t>systematisation</a:t>
            </a:r>
            <a:endParaRPr lang="et-EE" dirty="0" smtClean="0"/>
          </a:p>
          <a:p>
            <a:pPr lvl="1"/>
            <a:r>
              <a:rPr lang="en-GB" dirty="0"/>
              <a:t>new genre called </a:t>
            </a:r>
            <a:r>
              <a:rPr lang="en-GB" i="1" dirty="0" err="1" smtClean="0"/>
              <a:t>repetitio</a:t>
            </a:r>
            <a:r>
              <a:rPr lang="et-EE" i="1" dirty="0" smtClean="0"/>
              <a:t> </a:t>
            </a:r>
            <a:r>
              <a:rPr lang="et-EE" i="1" dirty="0" err="1" smtClean="0"/>
              <a:t>by</a:t>
            </a:r>
            <a:r>
              <a:rPr lang="et-EE" i="1" dirty="0" smtClean="0"/>
              <a:t> </a:t>
            </a:r>
            <a:r>
              <a:rPr lang="en-GB" dirty="0"/>
              <a:t>school of </a:t>
            </a:r>
            <a:r>
              <a:rPr lang="en-GB" dirty="0" err="1"/>
              <a:t>Orlèans</a:t>
            </a:r>
            <a:endParaRPr lang="et-EE" dirty="0"/>
          </a:p>
          <a:p>
            <a:pPr lvl="2"/>
            <a:r>
              <a:rPr lang="en-GB" dirty="0" smtClean="0"/>
              <a:t>a </a:t>
            </a:r>
            <a:r>
              <a:rPr lang="en-GB" dirty="0"/>
              <a:t>separate lecture of especially difficult texts.</a:t>
            </a:r>
            <a:endParaRPr lang="et-EE" dirty="0"/>
          </a:p>
          <a:p>
            <a:pPr lvl="1"/>
            <a:endParaRPr lang="et-EE" i="1" dirty="0" smtClean="0"/>
          </a:p>
        </p:txBody>
      </p:sp>
    </p:spTree>
    <p:extLst>
      <p:ext uri="{BB962C8B-B14F-4D97-AF65-F5344CB8AC3E}">
        <p14:creationId xmlns:p14="http://schemas.microsoft.com/office/powerpoint/2010/main" val="16830782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 smtClean="0"/>
              <a:t>Reorganisation</a:t>
            </a:r>
            <a:r>
              <a:rPr lang="et-EE" dirty="0" smtClean="0"/>
              <a:t> </a:t>
            </a:r>
            <a:r>
              <a:rPr lang="et-EE" dirty="0" err="1" smtClean="0"/>
              <a:t>due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inconsistency</a:t>
            </a:r>
            <a:r>
              <a:rPr lang="et-EE" dirty="0" smtClean="0"/>
              <a:t> </a:t>
            </a:r>
            <a:r>
              <a:rPr lang="et-EE" dirty="0" err="1"/>
              <a:t>of</a:t>
            </a:r>
            <a:r>
              <a:rPr lang="et-EE" dirty="0"/>
              <a:t> </a:t>
            </a:r>
            <a:r>
              <a:rPr lang="et-EE" dirty="0" err="1"/>
              <a:t>legal</a:t>
            </a:r>
            <a:r>
              <a:rPr lang="et-EE" dirty="0"/>
              <a:t> </a:t>
            </a:r>
            <a:r>
              <a:rPr lang="et-EE" dirty="0" err="1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endParaRPr lang="et-EE" dirty="0"/>
          </a:p>
          <a:p>
            <a:pPr lvl="1"/>
            <a:endParaRPr lang="et-EE" i="1" dirty="0" smtClean="0"/>
          </a:p>
          <a:p>
            <a:pPr lvl="1"/>
            <a:endParaRPr lang="et-EE" i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5048" y="1752600"/>
            <a:ext cx="8153400" cy="449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Canon </a:t>
            </a:r>
            <a:r>
              <a:rPr lang="en-GB" dirty="0" smtClean="0"/>
              <a:t>law</a:t>
            </a:r>
            <a:r>
              <a:rPr lang="et-EE" dirty="0" smtClean="0"/>
              <a:t> -</a:t>
            </a:r>
            <a:r>
              <a:rPr lang="en-GB" dirty="0" smtClean="0"/>
              <a:t>contributed </a:t>
            </a:r>
            <a:r>
              <a:rPr lang="en-GB" dirty="0"/>
              <a:t>to the systematic </a:t>
            </a:r>
            <a:r>
              <a:rPr lang="en-GB" dirty="0" err="1"/>
              <a:t>buildup</a:t>
            </a:r>
            <a:r>
              <a:rPr lang="en-GB" dirty="0"/>
              <a:t> </a:t>
            </a:r>
            <a:r>
              <a:rPr lang="en-GB" dirty="0" smtClean="0"/>
              <a:t>through </a:t>
            </a:r>
            <a:r>
              <a:rPr lang="en-GB" dirty="0"/>
              <a:t>adding a </a:t>
            </a:r>
            <a:r>
              <a:rPr lang="en-GB" i="1" dirty="0" err="1"/>
              <a:t>ordines</a:t>
            </a:r>
            <a:r>
              <a:rPr lang="en-GB" i="1" dirty="0"/>
              <a:t> </a:t>
            </a:r>
            <a:r>
              <a:rPr lang="en-GB" i="1" dirty="0" err="1"/>
              <a:t>iudiciarii</a:t>
            </a:r>
            <a:r>
              <a:rPr lang="en-GB" dirty="0"/>
              <a:t> – systematic overview of the law of </a:t>
            </a:r>
            <a:r>
              <a:rPr lang="en-GB" dirty="0" smtClean="0"/>
              <a:t>procedure</a:t>
            </a:r>
            <a:endParaRPr lang="et-EE" dirty="0" smtClean="0"/>
          </a:p>
          <a:p>
            <a:r>
              <a:rPr lang="en-GB" dirty="0" smtClean="0"/>
              <a:t>1814</a:t>
            </a:r>
            <a:r>
              <a:rPr lang="et-EE" dirty="0" smtClean="0"/>
              <a:t> - </a:t>
            </a:r>
            <a:r>
              <a:rPr lang="en-GB" dirty="0"/>
              <a:t>Professor Anton Friedrich Justus </a:t>
            </a:r>
            <a:r>
              <a:rPr lang="en-GB" dirty="0" err="1"/>
              <a:t>Thibaut</a:t>
            </a:r>
            <a:r>
              <a:rPr lang="en-GB" dirty="0"/>
              <a:t> of </a:t>
            </a:r>
            <a:r>
              <a:rPr lang="en-GB" dirty="0" smtClean="0"/>
              <a:t>Heidelberg</a:t>
            </a:r>
            <a:r>
              <a:rPr lang="et-EE" dirty="0" smtClean="0"/>
              <a:t>, </a:t>
            </a:r>
            <a:r>
              <a:rPr lang="en-GB" dirty="0"/>
              <a:t>proposed </a:t>
            </a:r>
            <a:r>
              <a:rPr lang="en-GB" dirty="0" smtClean="0"/>
              <a:t>a </a:t>
            </a:r>
            <a:r>
              <a:rPr lang="en-GB" dirty="0"/>
              <a:t>general civil law </a:t>
            </a:r>
            <a:r>
              <a:rPr lang="en-GB" dirty="0" smtClean="0"/>
              <a:t>codification</a:t>
            </a:r>
            <a:endParaRPr lang="et-EE" dirty="0" smtClean="0"/>
          </a:p>
          <a:p>
            <a:r>
              <a:rPr lang="en-GB" dirty="0" smtClean="0"/>
              <a:t>1900</a:t>
            </a:r>
            <a:r>
              <a:rPr lang="et-EE" dirty="0" smtClean="0"/>
              <a:t>- </a:t>
            </a:r>
            <a:r>
              <a:rPr lang="en-GB" dirty="0" smtClean="0"/>
              <a:t>publish</a:t>
            </a:r>
            <a:r>
              <a:rPr lang="et-EE" dirty="0" err="1" smtClean="0"/>
              <a:t>ing</a:t>
            </a:r>
            <a:r>
              <a:rPr lang="et-EE" dirty="0" smtClean="0"/>
              <a:t> </a:t>
            </a:r>
            <a:r>
              <a:rPr lang="et-EE" dirty="0" err="1" smtClean="0"/>
              <a:t>of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n-GB" dirty="0" smtClean="0"/>
              <a:t>German </a:t>
            </a:r>
            <a:r>
              <a:rPr lang="en-GB" dirty="0"/>
              <a:t>codification, the </a:t>
            </a:r>
            <a:r>
              <a:rPr lang="et-EE" dirty="0" smtClean="0"/>
              <a:t>„</a:t>
            </a:r>
            <a:r>
              <a:rPr lang="en-GB" dirty="0" err="1" smtClean="0"/>
              <a:t>Bürgerliches</a:t>
            </a:r>
            <a:r>
              <a:rPr lang="en-GB" dirty="0" smtClean="0"/>
              <a:t> </a:t>
            </a:r>
            <a:r>
              <a:rPr lang="en-GB" dirty="0" err="1" smtClean="0"/>
              <a:t>Gesetzbuch</a:t>
            </a:r>
            <a:r>
              <a:rPr lang="et-EE" dirty="0" smtClean="0"/>
              <a:t>“</a:t>
            </a:r>
            <a:endParaRPr lang="et-EE" i="1" dirty="0" smtClean="0"/>
          </a:p>
        </p:txBody>
      </p:sp>
    </p:spTree>
    <p:extLst>
      <p:ext uri="{BB962C8B-B14F-4D97-AF65-F5344CB8AC3E}">
        <p14:creationId xmlns:p14="http://schemas.microsoft.com/office/powerpoint/2010/main" val="10528044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Legtislation</a:t>
            </a:r>
            <a:r>
              <a:rPr lang="et-EE" dirty="0" smtClean="0"/>
              <a:t> and ICT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2111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P</a:t>
            </a:r>
            <a:r>
              <a:rPr lang="en-US" dirty="0" err="1" smtClean="0"/>
              <a:t>rimacy</a:t>
            </a:r>
            <a:r>
              <a:rPr lang="en-US" dirty="0" smtClean="0"/>
              <a:t> </a:t>
            </a:r>
            <a:r>
              <a:rPr lang="en-US" dirty="0"/>
              <a:t>of legislation is </a:t>
            </a:r>
            <a:r>
              <a:rPr lang="en-US" dirty="0" smtClean="0"/>
              <a:t>coming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end!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t-EE" dirty="0"/>
              <a:t>W</a:t>
            </a:r>
            <a:r>
              <a:rPr lang="en-US" dirty="0" smtClean="0"/>
              <a:t>e </a:t>
            </a:r>
            <a:r>
              <a:rPr lang="en-US" dirty="0"/>
              <a:t>are moving </a:t>
            </a:r>
            <a:r>
              <a:rPr lang="en-US" dirty="0" smtClean="0"/>
              <a:t>from</a:t>
            </a:r>
            <a:r>
              <a:rPr lang="et-EE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age of legislation to the </a:t>
            </a:r>
            <a:endParaRPr lang="et-EE" dirty="0"/>
          </a:p>
          <a:p>
            <a:pPr lvl="1"/>
            <a:r>
              <a:rPr lang="en-US" dirty="0" smtClean="0"/>
              <a:t>age </a:t>
            </a:r>
            <a:r>
              <a:rPr lang="en-US" dirty="0"/>
              <a:t>of administration (by specialized technical bodies), or</a:t>
            </a:r>
          </a:p>
          <a:p>
            <a:pPr lvl="1"/>
            <a:r>
              <a:rPr lang="en-US" dirty="0"/>
              <a:t>jurisdiction (creation of law by judges, supported by jurists), or</a:t>
            </a:r>
            <a:endParaRPr lang="et-EE" dirty="0" smtClean="0"/>
          </a:p>
          <a:p>
            <a:pPr lvl="1"/>
            <a:r>
              <a:rPr lang="en-US" dirty="0" smtClean="0"/>
              <a:t>custom </a:t>
            </a:r>
            <a:r>
              <a:rPr lang="en-US" dirty="0"/>
              <a:t>(as </a:t>
            </a:r>
            <a:r>
              <a:rPr lang="en-US" dirty="0" smtClean="0"/>
              <a:t>emerging</a:t>
            </a:r>
            <a:r>
              <a:rPr lang="et-EE" dirty="0" smtClean="0"/>
              <a:t> </a:t>
            </a:r>
            <a:r>
              <a:rPr lang="en-US" dirty="0" smtClean="0"/>
              <a:t>especially </a:t>
            </a:r>
            <a:r>
              <a:rPr lang="en-US" dirty="0"/>
              <a:t>from economic relations, contracts and decisions by private arbiters), or even</a:t>
            </a:r>
          </a:p>
          <a:p>
            <a:pPr lvl="1"/>
            <a:r>
              <a:rPr lang="en-US" dirty="0"/>
              <a:t>computer code (enabling or constraining actions in virtual </a:t>
            </a:r>
            <a:r>
              <a:rPr lang="en-US" dirty="0" smtClean="0"/>
              <a:t>environments</a:t>
            </a:r>
            <a:endParaRPr lang="et-EE" dirty="0"/>
          </a:p>
          <a:p>
            <a:pPr marL="365760" lvl="1" indent="0">
              <a:buNone/>
            </a:pPr>
            <a:r>
              <a:rPr lang="en-US" sz="1200" b="1" dirty="0" smtClean="0"/>
              <a:t>Legal </a:t>
            </a:r>
            <a:r>
              <a:rPr lang="en-US" sz="1200" b="1" dirty="0"/>
              <a:t>Informatics and Management of Legislative </a:t>
            </a:r>
            <a:r>
              <a:rPr lang="en-US" sz="1200" b="1" dirty="0" smtClean="0"/>
              <a:t>Documents</a:t>
            </a:r>
            <a:r>
              <a:rPr lang="et-EE" sz="1200" b="1" dirty="0" smtClean="0"/>
              <a:t>, </a:t>
            </a:r>
            <a:r>
              <a:rPr lang="en-US" sz="1200" b="1" dirty="0"/>
              <a:t>Global Centre for ICT in Parliament Working Paper No. 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506465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1893</TotalTime>
  <Words>1958</Words>
  <Application>Microsoft Office PowerPoint</Application>
  <PresentationFormat>On-screen Show (4:3)</PresentationFormat>
  <Paragraphs>230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Calibri</vt:lpstr>
      <vt:lpstr>Tw Cen MT</vt:lpstr>
      <vt:lpstr>Wingdings</vt:lpstr>
      <vt:lpstr>Wingdings 2</vt:lpstr>
      <vt:lpstr>Median</vt:lpstr>
      <vt:lpstr>    Artificial Intelligence &amp; LAW </vt:lpstr>
      <vt:lpstr>History of legislation </vt:lpstr>
      <vt:lpstr>Reorganisation due to the inconsistency of legal sources</vt:lpstr>
      <vt:lpstr>Reorganisation due to the inconsistency of legal sources :</vt:lpstr>
      <vt:lpstr>Reorganisation due to the inconsistency of legal sources :</vt:lpstr>
      <vt:lpstr>Reorganisation due to the inconsistency of legal sources :</vt:lpstr>
      <vt:lpstr>Reorganisation due to the inconsistency of legal sources</vt:lpstr>
      <vt:lpstr>Legtislation and ICT</vt:lpstr>
      <vt:lpstr>Primacy of legislation is coming to end!</vt:lpstr>
      <vt:lpstr>Reasons?</vt:lpstr>
      <vt:lpstr>The values which a good legislation should implement:</vt:lpstr>
      <vt:lpstr>ICT to support these values</vt:lpstr>
      <vt:lpstr>ICT to support these values</vt:lpstr>
      <vt:lpstr>ICT to support these values</vt:lpstr>
      <vt:lpstr>ICT dual role</vt:lpstr>
      <vt:lpstr>Legal Informatics</vt:lpstr>
      <vt:lpstr>A legislative information system</vt:lpstr>
      <vt:lpstr>The trends</vt:lpstr>
      <vt:lpstr>The trends</vt:lpstr>
      <vt:lpstr>Legal informatics</vt:lpstr>
      <vt:lpstr>Legal informatcis domain</vt:lpstr>
      <vt:lpstr>History</vt:lpstr>
      <vt:lpstr>History</vt:lpstr>
      <vt:lpstr>History</vt:lpstr>
      <vt:lpstr>Main sectors of e-government:</vt:lpstr>
      <vt:lpstr>Legislative informatics</vt:lpstr>
      <vt:lpstr>Functions</vt:lpstr>
      <vt:lpstr>Functions</vt:lpstr>
      <vt:lpstr>Functions</vt:lpstr>
      <vt:lpstr>Achievements so far in general</vt:lpstr>
      <vt:lpstr>Achievements in management of the legislative process</vt:lpstr>
      <vt:lpstr>Achievements in communication and information support </vt:lpstr>
      <vt:lpstr>Achievements in the construction of computable models of legislative knowledge</vt:lpstr>
      <vt:lpstr>Achievements in the area of legislative standards</vt:lpstr>
      <vt:lpstr>Achievements in using shared standard</vt:lpstr>
    </vt:vector>
  </TitlesOfParts>
  <Company>Tallinn University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IDK0310   Automated and systematised legal process</dc:title>
  <dc:creator>Ermo Täks</dc:creator>
  <cp:lastModifiedBy>Ermo Täks</cp:lastModifiedBy>
  <cp:revision>48</cp:revision>
  <dcterms:created xsi:type="dcterms:W3CDTF">2013-02-06T05:08:27Z</dcterms:created>
  <dcterms:modified xsi:type="dcterms:W3CDTF">2015-02-16T09:55:06Z</dcterms:modified>
</cp:coreProperties>
</file>