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386" r:id="rId2"/>
    <p:sldId id="379" r:id="rId3"/>
    <p:sldId id="380" r:id="rId4"/>
    <p:sldId id="381" r:id="rId5"/>
    <p:sldId id="382" r:id="rId6"/>
    <p:sldId id="383" r:id="rId7"/>
    <p:sldId id="384" r:id="rId8"/>
    <p:sldId id="385" r:id="rId9"/>
  </p:sldIdLst>
  <p:sldSz cx="9144000" cy="6858000" type="screen4x3"/>
  <p:notesSz cx="6888163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00"/>
    <a:srgbClr val="669900"/>
    <a:srgbClr val="003399"/>
    <a:srgbClr val="0066CC"/>
    <a:srgbClr val="006699"/>
    <a:srgbClr val="3399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6" autoAdjust="0"/>
    <p:restoredTop sz="95528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2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1C65A21E-9C7D-44F2-943F-5F5ABD6E7F8D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noProof="0" smtClean="0"/>
              <a:t>Click to edit Master text styles</a:t>
            </a:r>
          </a:p>
          <a:p>
            <a:pPr lvl="1"/>
            <a:r>
              <a:rPr lang="en-US" altLang="et-EE" noProof="0" smtClean="0"/>
              <a:t>Second level</a:t>
            </a:r>
          </a:p>
          <a:p>
            <a:pPr lvl="2"/>
            <a:r>
              <a:rPr lang="en-US" altLang="et-EE" noProof="0" smtClean="0"/>
              <a:t>Third level</a:t>
            </a:r>
          </a:p>
          <a:p>
            <a:pPr lvl="3"/>
            <a:r>
              <a:rPr lang="en-US" altLang="et-EE" noProof="0" smtClean="0"/>
              <a:t>Fourth level</a:t>
            </a:r>
          </a:p>
          <a:p>
            <a:pPr lvl="4"/>
            <a:r>
              <a:rPr lang="en-US" altLang="et-EE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t-E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i="1">
                <a:latin typeface="Times New Roman" panose="02020603050405020304" pitchFamily="18" charset="0"/>
              </a:defRPr>
            </a:lvl1pPr>
          </a:lstStyle>
          <a:p>
            <a:fld id="{44A40061-60AA-4FE5-A0B9-CC61DAFBC46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4D2304A-B2B2-4683-B8B0-E71E7A61A940}" type="slidenum">
              <a:rPr lang="en-US" altLang="et-EE"/>
              <a:pPr eaLnBrk="1" hangingPunct="1">
                <a:spcBef>
                  <a:spcPct val="20000"/>
                </a:spcBef>
              </a:pPr>
              <a:t>2</a:t>
            </a:fld>
            <a:endParaRPr lang="en-US" altLang="et-EE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E7E1C89-8F53-4C90-A589-08D3C3569A87}" type="slidenum">
              <a:rPr lang="en-US" altLang="et-EE"/>
              <a:pPr eaLnBrk="1" hangingPunct="1">
                <a:spcBef>
                  <a:spcPct val="20000"/>
                </a:spcBef>
              </a:pPr>
              <a:t>3</a:t>
            </a:fld>
            <a:endParaRPr lang="en-US" altLang="et-EE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C8C2270B-45D4-409A-979E-80E6825D3AAB}" type="slidenum">
              <a:rPr lang="en-US" altLang="et-EE"/>
              <a:pPr eaLnBrk="1" hangingPunct="1">
                <a:spcBef>
                  <a:spcPct val="20000"/>
                </a:spcBef>
              </a:pPr>
              <a:t>4</a:t>
            </a:fld>
            <a:endParaRPr lang="en-US" altLang="et-EE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601E0914-372E-4953-A7E9-985D3A0F5631}" type="slidenum">
              <a:rPr lang="en-US" altLang="et-EE"/>
              <a:pPr eaLnBrk="1" hangingPunct="1">
                <a:spcBef>
                  <a:spcPct val="20000"/>
                </a:spcBef>
              </a:pPr>
              <a:t>5</a:t>
            </a:fld>
            <a:endParaRPr lang="en-US" altLang="et-EE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99BEBB82-7B5D-4941-8B4D-47BEC2FD6C89}" type="slidenum">
              <a:rPr lang="en-US" altLang="et-EE"/>
              <a:pPr eaLnBrk="1" hangingPunct="1">
                <a:spcBef>
                  <a:spcPct val="20000"/>
                </a:spcBef>
              </a:pPr>
              <a:t>6</a:t>
            </a:fld>
            <a:endParaRPr lang="en-US" altLang="et-EE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F8BC3-FA12-402A-9FD9-15FC787F4507}" type="slidenum">
              <a:rPr lang="en-US" altLang="et-EE"/>
              <a:pPr eaLnBrk="1" hangingPunct="1">
                <a:spcBef>
                  <a:spcPct val="20000"/>
                </a:spcBef>
              </a:pPr>
              <a:t>7</a:t>
            </a:fld>
            <a:endParaRPr lang="en-US" altLang="et-EE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4213" y="321310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t-EE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20066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t-EE" altLang="et-EE" noProof="0" smtClean="0"/>
              <a:t>Click to edit Master title style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933825"/>
            <a:ext cx="7010400" cy="10953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t-EE" altLang="et-EE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EC8C1975-DAD7-4876-956B-7AD05A4A09CD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97750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A3CE1-64EB-4DAD-80D8-3D6F1E4F57A9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42121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260350"/>
            <a:ext cx="2001837" cy="5976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60350"/>
            <a:ext cx="5854700" cy="5976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67D29-AB3A-4E8B-BE3E-94C4137A35CD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403954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7D00C-7B31-4A85-9DED-89A6F06DFB38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7471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80890-AEBA-496C-8BA7-97027B9A772B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83049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125538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25538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08F85-6171-4A86-B54B-097AEF9994A7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26535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4AC39-FEEF-405F-B8D7-987F6E9E084B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5114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7BD31-A401-441B-8007-407FA9817231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62997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9FF4C-3838-4E4E-AE52-E0142A6828F3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22415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0FBCC-359C-422D-95E2-B811BC6ECDB8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43105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1D6A7-6BA7-44F5-A45A-37ECA11E2D3D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16788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60350"/>
            <a:ext cx="8001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125538"/>
            <a:ext cx="80010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Click to edit Master text styles</a:t>
            </a:r>
          </a:p>
          <a:p>
            <a:pPr lvl="1"/>
            <a:r>
              <a:rPr lang="et-EE" altLang="et-EE" smtClean="0"/>
              <a:t>Second level</a:t>
            </a:r>
          </a:p>
          <a:p>
            <a:pPr lvl="2"/>
            <a:r>
              <a:rPr lang="et-EE" altLang="et-EE" smtClean="0"/>
              <a:t>Third level</a:t>
            </a:r>
          </a:p>
          <a:p>
            <a:pPr lvl="3"/>
            <a:r>
              <a:rPr lang="et-EE" altLang="et-EE" smtClean="0"/>
              <a:t>Fourth level</a:t>
            </a:r>
          </a:p>
          <a:p>
            <a:pPr lvl="4"/>
            <a:r>
              <a:rPr lang="et-EE" altLang="et-EE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11188" y="908050"/>
            <a:ext cx="7958137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t-EE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003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1750"/>
            <a:ext cx="13700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003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381750"/>
            <a:ext cx="51847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4003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81750"/>
            <a:ext cx="11525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E80B9-579C-4561-92AD-5348C97CA837}" type="slidenum">
              <a:rPr lang="et-EE" altLang="et-EE"/>
              <a:pPr/>
              <a:t>‹#›</a:t>
            </a:fld>
            <a:endParaRPr lang="et-EE" altLang="et-EE"/>
          </a:p>
        </p:txBody>
      </p:sp>
      <p:pic>
        <p:nvPicPr>
          <p:cNvPr id="1033" name="Picture 9" descr="TTU_varviline_logo_ruu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115888"/>
            <a:ext cx="6000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o"/>
        <a:defRPr sz="22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100">
          <a:solidFill>
            <a:schemeClr val="tx1"/>
          </a:solidFill>
          <a:latin typeface="Verdana" pitchFamily="34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Verdana" pitchFamily="34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Verdana" pitchFamily="34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igi.lib.ttu.ee/i/?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9650" y="981075"/>
            <a:ext cx="7810500" cy="2006600"/>
          </a:xfrm>
        </p:spPr>
        <p:txBody>
          <a:bodyPr/>
          <a:lstStyle/>
          <a:p>
            <a:pPr eaLnBrk="1" hangingPunct="1"/>
            <a:r>
              <a:rPr lang="et-EE" altLang="et-EE" sz="3200" smtClean="0">
                <a:solidFill>
                  <a:schemeClr val="accent2"/>
                </a:solidFill>
              </a:rPr>
              <a:t>Graafiteooria – suurima kliki leidmine: näide</a:t>
            </a:r>
            <a:r>
              <a:rPr lang="et-EE" altLang="et-EE" sz="3200" smtClean="0"/>
              <a:t/>
            </a:r>
            <a:br>
              <a:rPr lang="et-EE" altLang="et-EE" sz="3200" smtClean="0"/>
            </a:br>
            <a:r>
              <a:rPr lang="et-EE" altLang="et-EE" sz="3200" i="1" smtClean="0"/>
              <a:t>Graph Theory – Maximum Cliques Extracting: example</a:t>
            </a:r>
            <a:endParaRPr lang="en-US" altLang="et-EE" sz="320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797152"/>
            <a:ext cx="7270576" cy="1224136"/>
          </a:xfrm>
        </p:spPr>
        <p:txBody>
          <a:bodyPr/>
          <a:lstStyle/>
          <a:p>
            <a:pPr eaLnBrk="1" hangingPunct="1"/>
            <a:r>
              <a:rPr lang="et-EE" altLang="et-EE" sz="2000" dirty="0" smtClean="0"/>
              <a:t>R. Kuusik, G. Lind</a:t>
            </a:r>
            <a:br>
              <a:rPr lang="et-EE" altLang="et-EE" sz="2000" dirty="0" smtClean="0"/>
            </a:br>
            <a:r>
              <a:rPr lang="et-EE" altLang="et-EE" sz="2000" dirty="0" smtClean="0"/>
              <a:t>TTÜ Infotehnoloogia teaduskond</a:t>
            </a:r>
            <a:br>
              <a:rPr lang="et-EE" altLang="et-EE" sz="2000" dirty="0" smtClean="0"/>
            </a:br>
            <a:r>
              <a:rPr lang="et-EE" altLang="et-EE" sz="2000" dirty="0" smtClean="0"/>
              <a:t>Tarkvarateaduse instituut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3501008"/>
            <a:ext cx="4464176" cy="1116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11B641C-115A-41E3-864F-1137B6DA753A}" type="slidenum">
              <a:rPr lang="et-EE" altLang="et-EE">
                <a:latin typeface="Arial" panose="020B0604020202020204" pitchFamily="34" charset="0"/>
              </a:rPr>
              <a:pPr eaLnBrk="1" hangingPunct="1"/>
              <a:t>2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Graph preordering</a:t>
            </a:r>
            <a:endParaRPr lang="en-US" altLang="et-EE" i="1" smtClean="0"/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2682875"/>
            <a:ext cx="3238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4140200" y="2270125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5651500" y="5006975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7091363" y="2270125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87" name="Text Box 7"/>
          <p:cNvSpPr txBox="1">
            <a:spLocks noChangeArrowheads="1"/>
          </p:cNvSpPr>
          <p:nvPr/>
        </p:nvSpPr>
        <p:spPr bwMode="auto">
          <a:xfrm>
            <a:off x="5580063" y="2270125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4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88" name="Text Box 8"/>
          <p:cNvSpPr txBox="1">
            <a:spLocks noChangeArrowheads="1"/>
          </p:cNvSpPr>
          <p:nvPr/>
        </p:nvSpPr>
        <p:spPr bwMode="auto">
          <a:xfrm>
            <a:off x="4427538" y="3709988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4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89" name="Text Box 9"/>
          <p:cNvSpPr txBox="1">
            <a:spLocks noChangeArrowheads="1"/>
          </p:cNvSpPr>
          <p:nvPr/>
        </p:nvSpPr>
        <p:spPr bwMode="auto">
          <a:xfrm>
            <a:off x="6804025" y="3709988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4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90" name="Oval 10"/>
          <p:cNvSpPr>
            <a:spLocks noChangeArrowheads="1"/>
          </p:cNvSpPr>
          <p:nvPr/>
        </p:nvSpPr>
        <p:spPr bwMode="auto">
          <a:xfrm rot="2586779">
            <a:off x="4164013" y="2730500"/>
            <a:ext cx="431800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891" name="Text Box 11"/>
          <p:cNvSpPr txBox="1">
            <a:spLocks noChangeArrowheads="1"/>
          </p:cNvSpPr>
          <p:nvPr/>
        </p:nvSpPr>
        <p:spPr bwMode="auto">
          <a:xfrm>
            <a:off x="3995738" y="19827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min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892" name="Text Box 12"/>
          <p:cNvSpPr txBox="1">
            <a:spLocks noChangeArrowheads="1"/>
          </p:cNvSpPr>
          <p:nvPr/>
        </p:nvSpPr>
        <p:spPr bwMode="auto">
          <a:xfrm>
            <a:off x="973138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A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893" name="Line 13"/>
          <p:cNvSpPr>
            <a:spLocks noChangeShapeType="1"/>
          </p:cNvSpPr>
          <p:nvPr/>
        </p:nvSpPr>
        <p:spPr bwMode="auto">
          <a:xfrm flipH="1">
            <a:off x="1331913" y="2846388"/>
            <a:ext cx="2808287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894" name="Line 14"/>
          <p:cNvSpPr>
            <a:spLocks noChangeShapeType="1"/>
          </p:cNvSpPr>
          <p:nvPr/>
        </p:nvSpPr>
        <p:spPr bwMode="auto">
          <a:xfrm>
            <a:off x="4500563" y="2962275"/>
            <a:ext cx="1295400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895" name="Line 15"/>
          <p:cNvSpPr>
            <a:spLocks noChangeShapeType="1"/>
          </p:cNvSpPr>
          <p:nvPr/>
        </p:nvSpPr>
        <p:spPr bwMode="auto">
          <a:xfrm>
            <a:off x="4500563" y="2990850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896" name="Line 16"/>
          <p:cNvSpPr>
            <a:spLocks noChangeShapeType="1"/>
          </p:cNvSpPr>
          <p:nvPr/>
        </p:nvSpPr>
        <p:spPr bwMode="auto">
          <a:xfrm flipH="1">
            <a:off x="5580063" y="2312988"/>
            <a:ext cx="287337" cy="388937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897" name="Line 17"/>
          <p:cNvSpPr>
            <a:spLocks noChangeShapeType="1"/>
          </p:cNvSpPr>
          <p:nvPr/>
        </p:nvSpPr>
        <p:spPr bwMode="auto">
          <a:xfrm flipH="1">
            <a:off x="4427538" y="3751263"/>
            <a:ext cx="288925" cy="390525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898" name="Text Box 18"/>
          <p:cNvSpPr txBox="1">
            <a:spLocks noChangeArrowheads="1"/>
          </p:cNvSpPr>
          <p:nvPr/>
        </p:nvSpPr>
        <p:spPr bwMode="auto">
          <a:xfrm>
            <a:off x="5867400" y="2270125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3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899" name="Text Box 19"/>
          <p:cNvSpPr txBox="1">
            <a:spLocks noChangeArrowheads="1"/>
          </p:cNvSpPr>
          <p:nvPr/>
        </p:nvSpPr>
        <p:spPr bwMode="auto">
          <a:xfrm>
            <a:off x="4130675" y="3709988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3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00" name="Line 20"/>
          <p:cNvSpPr>
            <a:spLocks noChangeShapeType="1"/>
          </p:cNvSpPr>
          <p:nvPr/>
        </p:nvSpPr>
        <p:spPr bwMode="auto">
          <a:xfrm flipH="1">
            <a:off x="4140200" y="2270125"/>
            <a:ext cx="287338" cy="38893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01" name="Text Box 21"/>
          <p:cNvSpPr txBox="1">
            <a:spLocks noChangeArrowheads="1"/>
          </p:cNvSpPr>
          <p:nvPr/>
        </p:nvSpPr>
        <p:spPr bwMode="auto">
          <a:xfrm>
            <a:off x="4427538" y="2270125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02" name="Text Box 22"/>
          <p:cNvSpPr txBox="1">
            <a:spLocks noChangeArrowheads="1"/>
          </p:cNvSpPr>
          <p:nvPr/>
        </p:nvSpPr>
        <p:spPr bwMode="auto">
          <a:xfrm>
            <a:off x="6948488" y="19827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min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03" name="Oval 23"/>
          <p:cNvSpPr>
            <a:spLocks noChangeArrowheads="1"/>
          </p:cNvSpPr>
          <p:nvPr/>
        </p:nvSpPr>
        <p:spPr bwMode="auto">
          <a:xfrm rot="19013221" flipH="1">
            <a:off x="6962775" y="2720975"/>
            <a:ext cx="431800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904" name="Line 24"/>
          <p:cNvSpPr>
            <a:spLocks noChangeShapeType="1"/>
          </p:cNvSpPr>
          <p:nvPr/>
        </p:nvSpPr>
        <p:spPr bwMode="auto">
          <a:xfrm flipH="1">
            <a:off x="1692275" y="2846388"/>
            <a:ext cx="53276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05" name="Text Box 25"/>
          <p:cNvSpPr txBox="1">
            <a:spLocks noChangeArrowheads="1"/>
          </p:cNvSpPr>
          <p:nvPr/>
        </p:nvSpPr>
        <p:spPr bwMode="auto">
          <a:xfrm>
            <a:off x="1333500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C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06" name="Line 26"/>
          <p:cNvSpPr>
            <a:spLocks noChangeShapeType="1"/>
          </p:cNvSpPr>
          <p:nvPr/>
        </p:nvSpPr>
        <p:spPr bwMode="auto">
          <a:xfrm flipH="1">
            <a:off x="7092950" y="2270125"/>
            <a:ext cx="287338" cy="38893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07" name="Text Box 27"/>
          <p:cNvSpPr txBox="1">
            <a:spLocks noChangeArrowheads="1"/>
          </p:cNvSpPr>
          <p:nvPr/>
        </p:nvSpPr>
        <p:spPr bwMode="auto">
          <a:xfrm>
            <a:off x="7380288" y="2270125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08" name="Line 28"/>
          <p:cNvSpPr>
            <a:spLocks noChangeShapeType="1"/>
          </p:cNvSpPr>
          <p:nvPr/>
        </p:nvSpPr>
        <p:spPr bwMode="auto">
          <a:xfrm flipH="1">
            <a:off x="5753100" y="2971800"/>
            <a:ext cx="1295400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09" name="Line 29"/>
          <p:cNvSpPr>
            <a:spLocks noChangeShapeType="1"/>
          </p:cNvSpPr>
          <p:nvPr/>
        </p:nvSpPr>
        <p:spPr bwMode="auto">
          <a:xfrm flipH="1">
            <a:off x="6402388" y="3000375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10" name="Line 30"/>
          <p:cNvSpPr>
            <a:spLocks noChangeShapeType="1"/>
          </p:cNvSpPr>
          <p:nvPr/>
        </p:nvSpPr>
        <p:spPr bwMode="auto">
          <a:xfrm flipH="1">
            <a:off x="6804025" y="3752850"/>
            <a:ext cx="287338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11" name="Text Box 31"/>
          <p:cNvSpPr txBox="1">
            <a:spLocks noChangeArrowheads="1"/>
          </p:cNvSpPr>
          <p:nvPr/>
        </p:nvSpPr>
        <p:spPr bwMode="auto">
          <a:xfrm>
            <a:off x="7091363" y="3709988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3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12" name="Line 32"/>
          <p:cNvSpPr>
            <a:spLocks noChangeShapeType="1"/>
          </p:cNvSpPr>
          <p:nvPr/>
        </p:nvSpPr>
        <p:spPr bwMode="auto">
          <a:xfrm flipH="1">
            <a:off x="5868988" y="2312988"/>
            <a:ext cx="287337" cy="388937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13" name="Text Box 33"/>
          <p:cNvSpPr txBox="1">
            <a:spLocks noChangeArrowheads="1"/>
          </p:cNvSpPr>
          <p:nvPr/>
        </p:nvSpPr>
        <p:spPr bwMode="auto">
          <a:xfrm>
            <a:off x="6156325" y="2270125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14" name="Text Box 34"/>
          <p:cNvSpPr txBox="1">
            <a:spLocks noChangeArrowheads="1"/>
          </p:cNvSpPr>
          <p:nvPr/>
        </p:nvSpPr>
        <p:spPr bwMode="auto">
          <a:xfrm>
            <a:off x="6083300" y="19827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min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15" name="Oval 35"/>
          <p:cNvSpPr>
            <a:spLocks noChangeArrowheads="1"/>
          </p:cNvSpPr>
          <p:nvPr/>
        </p:nvSpPr>
        <p:spPr bwMode="auto">
          <a:xfrm>
            <a:off x="5632450" y="2673350"/>
            <a:ext cx="288925" cy="4079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916" name="Text Box 36"/>
          <p:cNvSpPr txBox="1">
            <a:spLocks noChangeArrowheads="1"/>
          </p:cNvSpPr>
          <p:nvPr/>
        </p:nvSpPr>
        <p:spPr bwMode="auto">
          <a:xfrm>
            <a:off x="1692275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17" name="Line 37"/>
          <p:cNvSpPr>
            <a:spLocks noChangeShapeType="1"/>
          </p:cNvSpPr>
          <p:nvPr/>
        </p:nvSpPr>
        <p:spPr bwMode="auto">
          <a:xfrm flipH="1">
            <a:off x="2051050" y="2846388"/>
            <a:ext cx="352901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18" name="Text Box 38"/>
          <p:cNvSpPr txBox="1">
            <a:spLocks noChangeArrowheads="1"/>
          </p:cNvSpPr>
          <p:nvPr/>
        </p:nvSpPr>
        <p:spPr bwMode="auto">
          <a:xfrm>
            <a:off x="6443663" y="2270125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19" name="Line 39"/>
          <p:cNvSpPr>
            <a:spLocks noChangeShapeType="1"/>
          </p:cNvSpPr>
          <p:nvPr/>
        </p:nvSpPr>
        <p:spPr bwMode="auto">
          <a:xfrm flipH="1">
            <a:off x="6227763" y="2270125"/>
            <a:ext cx="287337" cy="38893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20" name="Line 40"/>
          <p:cNvSpPr>
            <a:spLocks noChangeShapeType="1"/>
          </p:cNvSpPr>
          <p:nvPr/>
        </p:nvSpPr>
        <p:spPr bwMode="auto">
          <a:xfrm>
            <a:off x="5767388" y="2971800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21" name="Line 41"/>
          <p:cNvSpPr>
            <a:spLocks noChangeShapeType="1"/>
          </p:cNvSpPr>
          <p:nvPr/>
        </p:nvSpPr>
        <p:spPr bwMode="auto">
          <a:xfrm flipH="1">
            <a:off x="5129213" y="2971800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22" name="Line 42"/>
          <p:cNvSpPr>
            <a:spLocks noChangeShapeType="1"/>
          </p:cNvSpPr>
          <p:nvPr/>
        </p:nvSpPr>
        <p:spPr bwMode="auto">
          <a:xfrm flipH="1">
            <a:off x="7092950" y="3752850"/>
            <a:ext cx="287338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23" name="Text Box 43"/>
          <p:cNvSpPr txBox="1">
            <a:spLocks noChangeArrowheads="1"/>
          </p:cNvSpPr>
          <p:nvPr/>
        </p:nvSpPr>
        <p:spPr bwMode="auto">
          <a:xfrm>
            <a:off x="7380288" y="3709988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24" name="Line 44"/>
          <p:cNvSpPr>
            <a:spLocks noChangeShapeType="1"/>
          </p:cNvSpPr>
          <p:nvPr/>
        </p:nvSpPr>
        <p:spPr bwMode="auto">
          <a:xfrm flipH="1">
            <a:off x="4140200" y="3752850"/>
            <a:ext cx="287338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25" name="Text Box 45"/>
          <p:cNvSpPr txBox="1">
            <a:spLocks noChangeArrowheads="1"/>
          </p:cNvSpPr>
          <p:nvPr/>
        </p:nvSpPr>
        <p:spPr bwMode="auto">
          <a:xfrm>
            <a:off x="3779838" y="3709988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2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26" name="Text Box 46"/>
          <p:cNvSpPr txBox="1">
            <a:spLocks noChangeArrowheads="1"/>
          </p:cNvSpPr>
          <p:nvPr/>
        </p:nvSpPr>
        <p:spPr bwMode="auto">
          <a:xfrm>
            <a:off x="7308850" y="334962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min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27" name="Oval 47"/>
          <p:cNvSpPr>
            <a:spLocks noChangeArrowheads="1"/>
          </p:cNvSpPr>
          <p:nvPr/>
        </p:nvSpPr>
        <p:spPr bwMode="auto">
          <a:xfrm>
            <a:off x="6300788" y="3709988"/>
            <a:ext cx="503237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928" name="Text Box 48"/>
          <p:cNvSpPr txBox="1">
            <a:spLocks noChangeArrowheads="1"/>
          </p:cNvSpPr>
          <p:nvPr/>
        </p:nvSpPr>
        <p:spPr bwMode="auto">
          <a:xfrm>
            <a:off x="2052638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29" name="Line 49"/>
          <p:cNvSpPr>
            <a:spLocks noChangeShapeType="1"/>
          </p:cNvSpPr>
          <p:nvPr/>
        </p:nvSpPr>
        <p:spPr bwMode="auto">
          <a:xfrm flipH="1" flipV="1">
            <a:off x="2339975" y="2997200"/>
            <a:ext cx="3960813" cy="785813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0" name="Line 50"/>
          <p:cNvSpPr>
            <a:spLocks noChangeShapeType="1"/>
          </p:cNvSpPr>
          <p:nvPr/>
        </p:nvSpPr>
        <p:spPr bwMode="auto">
          <a:xfrm flipH="1">
            <a:off x="7453313" y="3709988"/>
            <a:ext cx="287337" cy="388937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1" name="Text Box 51"/>
          <p:cNvSpPr txBox="1">
            <a:spLocks noChangeArrowheads="1"/>
          </p:cNvSpPr>
          <p:nvPr/>
        </p:nvSpPr>
        <p:spPr bwMode="auto">
          <a:xfrm>
            <a:off x="7740650" y="3709988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32" name="Line 52"/>
          <p:cNvSpPr>
            <a:spLocks noChangeShapeType="1"/>
          </p:cNvSpPr>
          <p:nvPr/>
        </p:nvSpPr>
        <p:spPr bwMode="auto">
          <a:xfrm flipH="1">
            <a:off x="5118100" y="3844925"/>
            <a:ext cx="1295400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3" name="Line 53"/>
          <p:cNvSpPr>
            <a:spLocks noChangeShapeType="1"/>
          </p:cNvSpPr>
          <p:nvPr/>
        </p:nvSpPr>
        <p:spPr bwMode="auto">
          <a:xfrm flipH="1">
            <a:off x="5767388" y="3873500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4" name="Line 54"/>
          <p:cNvSpPr>
            <a:spLocks noChangeShapeType="1"/>
          </p:cNvSpPr>
          <p:nvPr/>
        </p:nvSpPr>
        <p:spPr bwMode="auto">
          <a:xfrm flipH="1">
            <a:off x="3779838" y="3752850"/>
            <a:ext cx="287337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5" name="Text Box 55"/>
          <p:cNvSpPr txBox="1">
            <a:spLocks noChangeArrowheads="1"/>
          </p:cNvSpPr>
          <p:nvPr/>
        </p:nvSpPr>
        <p:spPr bwMode="auto">
          <a:xfrm>
            <a:off x="3492500" y="3709988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1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36" name="Line 56"/>
          <p:cNvSpPr>
            <a:spLocks noChangeShapeType="1"/>
          </p:cNvSpPr>
          <p:nvPr/>
        </p:nvSpPr>
        <p:spPr bwMode="auto">
          <a:xfrm flipH="1">
            <a:off x="5705475" y="5006975"/>
            <a:ext cx="287338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37" name="Text Box 57"/>
          <p:cNvSpPr txBox="1">
            <a:spLocks noChangeArrowheads="1"/>
          </p:cNvSpPr>
          <p:nvPr/>
        </p:nvSpPr>
        <p:spPr bwMode="auto">
          <a:xfrm>
            <a:off x="5940425" y="5006975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1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38" name="Text Box 58"/>
          <p:cNvSpPr txBox="1">
            <a:spLocks noChangeArrowheads="1"/>
          </p:cNvSpPr>
          <p:nvPr/>
        </p:nvSpPr>
        <p:spPr bwMode="auto">
          <a:xfrm>
            <a:off x="5795963" y="53673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min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39" name="Oval 59"/>
          <p:cNvSpPr>
            <a:spLocks noChangeArrowheads="1"/>
          </p:cNvSpPr>
          <p:nvPr/>
        </p:nvSpPr>
        <p:spPr bwMode="auto">
          <a:xfrm>
            <a:off x="5632450" y="4622800"/>
            <a:ext cx="288925" cy="4079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940" name="Line 60"/>
          <p:cNvSpPr>
            <a:spLocks noChangeShapeType="1"/>
          </p:cNvSpPr>
          <p:nvPr/>
        </p:nvSpPr>
        <p:spPr bwMode="auto">
          <a:xfrm flipH="1" flipV="1">
            <a:off x="2700338" y="2997200"/>
            <a:ext cx="2951162" cy="1793875"/>
          </a:xfrm>
          <a:prstGeom prst="line">
            <a:avLst/>
          </a:prstGeom>
          <a:noFill/>
          <a:ln w="19050" cap="rnd">
            <a:solidFill>
              <a:srgbClr val="99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41" name="Text Box 61"/>
          <p:cNvSpPr txBox="1">
            <a:spLocks noChangeArrowheads="1"/>
          </p:cNvSpPr>
          <p:nvPr/>
        </p:nvSpPr>
        <p:spPr bwMode="auto">
          <a:xfrm>
            <a:off x="2405063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E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42" name="Line 62"/>
          <p:cNvSpPr>
            <a:spLocks noChangeShapeType="1"/>
          </p:cNvSpPr>
          <p:nvPr/>
        </p:nvSpPr>
        <p:spPr bwMode="auto">
          <a:xfrm flipH="1">
            <a:off x="5949950" y="5006975"/>
            <a:ext cx="287338" cy="38893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43" name="Text Box 63"/>
          <p:cNvSpPr txBox="1">
            <a:spLocks noChangeArrowheads="1"/>
          </p:cNvSpPr>
          <p:nvPr/>
        </p:nvSpPr>
        <p:spPr bwMode="auto">
          <a:xfrm>
            <a:off x="6237288" y="5006975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44" name="Line 64"/>
          <p:cNvSpPr>
            <a:spLocks noChangeShapeType="1"/>
          </p:cNvSpPr>
          <p:nvPr/>
        </p:nvSpPr>
        <p:spPr bwMode="auto">
          <a:xfrm>
            <a:off x="5129213" y="3854450"/>
            <a:ext cx="647700" cy="86360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45" name="Oval 65"/>
          <p:cNvSpPr>
            <a:spLocks noChangeArrowheads="1"/>
          </p:cNvSpPr>
          <p:nvPr/>
        </p:nvSpPr>
        <p:spPr bwMode="auto">
          <a:xfrm>
            <a:off x="4787900" y="3709988"/>
            <a:ext cx="503238" cy="288925"/>
          </a:xfrm>
          <a:prstGeom prst="ellips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78946" name="Line 66"/>
          <p:cNvSpPr>
            <a:spLocks noChangeShapeType="1"/>
          </p:cNvSpPr>
          <p:nvPr/>
        </p:nvSpPr>
        <p:spPr bwMode="auto">
          <a:xfrm flipH="1">
            <a:off x="3490913" y="3752850"/>
            <a:ext cx="287337" cy="388938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47" name="Text Box 67"/>
          <p:cNvSpPr txBox="1">
            <a:spLocks noChangeArrowheads="1"/>
          </p:cNvSpPr>
          <p:nvPr/>
        </p:nvSpPr>
        <p:spPr bwMode="auto">
          <a:xfrm>
            <a:off x="3132138" y="37099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000">
                <a:latin typeface="Times New Roman" panose="02020603050405020304" pitchFamily="18" charset="0"/>
              </a:rPr>
              <a:t>0</a:t>
            </a:r>
            <a:endParaRPr lang="en-US" altLang="et-EE" sz="2000">
              <a:latin typeface="Times New Roman" panose="02020603050405020304" pitchFamily="18" charset="0"/>
            </a:endParaRPr>
          </a:p>
        </p:txBody>
      </p:sp>
      <p:sp>
        <p:nvSpPr>
          <p:cNvPr id="378948" name="Line 68"/>
          <p:cNvSpPr>
            <a:spLocks noChangeShapeType="1"/>
          </p:cNvSpPr>
          <p:nvPr/>
        </p:nvSpPr>
        <p:spPr bwMode="auto">
          <a:xfrm flipH="1" flipV="1">
            <a:off x="3059113" y="2997200"/>
            <a:ext cx="1800225" cy="71437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78949" name="Text Box 69"/>
          <p:cNvSpPr txBox="1">
            <a:spLocks noChangeArrowheads="1"/>
          </p:cNvSpPr>
          <p:nvPr/>
        </p:nvSpPr>
        <p:spPr bwMode="auto">
          <a:xfrm>
            <a:off x="2763838" y="27114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78950" name="Text Box 70"/>
          <p:cNvSpPr txBox="1">
            <a:spLocks noChangeArrowheads="1"/>
          </p:cNvSpPr>
          <p:nvPr/>
        </p:nvSpPr>
        <p:spPr bwMode="auto">
          <a:xfrm>
            <a:off x="5218113" y="169386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degrees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7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8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3788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788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3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3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789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789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37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1000"/>
                                        <p:tgtEl>
                                          <p:spTgt spid="37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1000"/>
                                        <p:tgtEl>
                                          <p:spTgt spid="37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3789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3789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3789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789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3789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3789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37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1000"/>
                                        <p:tgtEl>
                                          <p:spTgt spid="37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1000"/>
                                        <p:tgtEl>
                                          <p:spTgt spid="37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3789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3789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3789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3789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3789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3789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7" dur="500"/>
                                        <p:tgtEl>
                                          <p:spTgt spid="37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37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3789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3789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3789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789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2" dur="500"/>
                                        <p:tgtEl>
                                          <p:spTgt spid="37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3789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3789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/>
      <p:bldP spid="378885" grpId="0"/>
      <p:bldP spid="378886" grpId="0"/>
      <p:bldP spid="378887" grpId="0"/>
      <p:bldP spid="378888" grpId="0"/>
      <p:bldP spid="378889" grpId="0"/>
      <p:bldP spid="378890" grpId="0" animBg="1"/>
      <p:bldP spid="378890" grpId="1" animBg="1"/>
      <p:bldP spid="378891" grpId="0"/>
      <p:bldP spid="378891" grpId="1"/>
      <p:bldP spid="378892" grpId="0"/>
      <p:bldP spid="378893" grpId="0" animBg="1"/>
      <p:bldP spid="378893" grpId="1" animBg="1"/>
      <p:bldP spid="378894" grpId="0" animBg="1"/>
      <p:bldP spid="378895" grpId="0" animBg="1"/>
      <p:bldP spid="378896" grpId="0" animBg="1"/>
      <p:bldP spid="378897" grpId="0" animBg="1"/>
      <p:bldP spid="378898" grpId="0"/>
      <p:bldP spid="378899" grpId="0"/>
      <p:bldP spid="378900" grpId="0" animBg="1"/>
      <p:bldP spid="378901" grpId="0"/>
      <p:bldP spid="378902" grpId="0"/>
      <p:bldP spid="378902" grpId="1"/>
      <p:bldP spid="378903" grpId="0" animBg="1"/>
      <p:bldP spid="378903" grpId="1" animBg="1"/>
      <p:bldP spid="378904" grpId="0" animBg="1"/>
      <p:bldP spid="378904" grpId="1" animBg="1"/>
      <p:bldP spid="378905" grpId="0"/>
      <p:bldP spid="378906" grpId="0" animBg="1"/>
      <p:bldP spid="378907" grpId="0"/>
      <p:bldP spid="378908" grpId="0" animBg="1"/>
      <p:bldP spid="378909" grpId="0" animBg="1"/>
      <p:bldP spid="378910" grpId="0" animBg="1"/>
      <p:bldP spid="378911" grpId="0"/>
      <p:bldP spid="378912" grpId="0" animBg="1"/>
      <p:bldP spid="378913" grpId="0"/>
      <p:bldP spid="378914" grpId="0"/>
      <p:bldP spid="378914" grpId="1"/>
      <p:bldP spid="378915" grpId="0" animBg="1"/>
      <p:bldP spid="378915" grpId="1" animBg="1"/>
      <p:bldP spid="378916" grpId="0"/>
      <p:bldP spid="378917" grpId="0" animBg="1"/>
      <p:bldP spid="378917" grpId="1" animBg="1"/>
      <p:bldP spid="378918" grpId="0"/>
      <p:bldP spid="378919" grpId="0" animBg="1"/>
      <p:bldP spid="378920" grpId="0" animBg="1"/>
      <p:bldP spid="378921" grpId="0" animBg="1"/>
      <p:bldP spid="378922" grpId="0" animBg="1"/>
      <p:bldP spid="378923" grpId="0"/>
      <p:bldP spid="378924" grpId="0" animBg="1"/>
      <p:bldP spid="378925" grpId="0"/>
      <p:bldP spid="378926" grpId="0"/>
      <p:bldP spid="378926" grpId="1"/>
      <p:bldP spid="378927" grpId="0" animBg="1"/>
      <p:bldP spid="378927" grpId="1" animBg="1"/>
      <p:bldP spid="378928" grpId="0"/>
      <p:bldP spid="378929" grpId="0" animBg="1"/>
      <p:bldP spid="378929" grpId="1" animBg="1"/>
      <p:bldP spid="378930" grpId="0" animBg="1"/>
      <p:bldP spid="378931" grpId="0"/>
      <p:bldP spid="378932" grpId="0" animBg="1"/>
      <p:bldP spid="378933" grpId="0" animBg="1"/>
      <p:bldP spid="378934" grpId="0" animBg="1"/>
      <p:bldP spid="378935" grpId="0"/>
      <p:bldP spid="378936" grpId="0" animBg="1"/>
      <p:bldP spid="378937" grpId="0"/>
      <p:bldP spid="378938" grpId="0"/>
      <p:bldP spid="378938" grpId="1"/>
      <p:bldP spid="378939" grpId="0" animBg="1"/>
      <p:bldP spid="378939" grpId="1" animBg="1"/>
      <p:bldP spid="378940" grpId="0" animBg="1"/>
      <p:bldP spid="378940" grpId="1" animBg="1"/>
      <p:bldP spid="378941" grpId="0"/>
      <p:bldP spid="378942" grpId="0" animBg="1"/>
      <p:bldP spid="378943" grpId="0"/>
      <p:bldP spid="378944" grpId="0" animBg="1"/>
      <p:bldP spid="378945" grpId="0" animBg="1"/>
      <p:bldP spid="378945" grpId="1" animBg="1"/>
      <p:bldP spid="378946" grpId="0" animBg="1"/>
      <p:bldP spid="378947" grpId="0"/>
      <p:bldP spid="378948" grpId="0" animBg="1"/>
      <p:bldP spid="378948" grpId="1" animBg="1"/>
      <p:bldP spid="378949" grpId="0"/>
      <p:bldP spid="3789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D9DAB8E-AD11-4012-87D8-C27CA21ADC17}" type="slidenum">
              <a:rPr lang="et-EE" altLang="et-EE">
                <a:latin typeface="Arial" panose="020B0604020202020204" pitchFamily="34" charset="0"/>
              </a:rPr>
              <a:pPr eaLnBrk="1" hangingPunct="1"/>
              <a:t>3</a:t>
            </a:fld>
            <a:endParaRPr lang="et-EE" altLang="et-EE">
              <a:latin typeface="Arial" panose="020B0604020202020204" pitchFamily="34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8525"/>
            <a:ext cx="2371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Finding maximum clique</a:t>
            </a:r>
            <a:endParaRPr lang="en-US" altLang="et-EE" i="1" smtClean="0"/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973138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A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1333500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C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1692275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2052638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2405063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E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2763838" y="27098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38" name="Text Box 10"/>
          <p:cNvSpPr txBox="1">
            <a:spLocks noChangeArrowheads="1"/>
          </p:cNvSpPr>
          <p:nvPr/>
        </p:nvSpPr>
        <p:spPr bwMode="auto">
          <a:xfrm>
            <a:off x="469900" y="27098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39" name="Text Box 11"/>
          <p:cNvSpPr txBox="1">
            <a:spLocks noChangeArrowheads="1"/>
          </p:cNvSpPr>
          <p:nvPr/>
        </p:nvSpPr>
        <p:spPr bwMode="auto">
          <a:xfrm>
            <a:off x="612775" y="205263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level t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0" name="Text Box 12"/>
          <p:cNvSpPr txBox="1">
            <a:spLocks noChangeArrowheads="1"/>
          </p:cNvSpPr>
          <p:nvPr/>
        </p:nvSpPr>
        <p:spPr bwMode="auto">
          <a:xfrm>
            <a:off x="2413000" y="2052638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max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1" name="Text Box 13"/>
          <p:cNvSpPr txBox="1">
            <a:spLocks noChangeArrowheads="1"/>
          </p:cNvSpPr>
          <p:nvPr/>
        </p:nvSpPr>
        <p:spPr bwMode="auto">
          <a:xfrm>
            <a:off x="3060700" y="20526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0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2" name="Oval 14"/>
          <p:cNvSpPr>
            <a:spLocks noChangeArrowheads="1"/>
          </p:cNvSpPr>
          <p:nvPr/>
        </p:nvSpPr>
        <p:spPr bwMode="auto">
          <a:xfrm>
            <a:off x="992188" y="2762250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43" name="Text Box 15"/>
          <p:cNvSpPr txBox="1">
            <a:spLocks noChangeArrowheads="1"/>
          </p:cNvSpPr>
          <p:nvPr/>
        </p:nvSpPr>
        <p:spPr bwMode="auto">
          <a:xfrm>
            <a:off x="468313" y="3286125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44" name="Text Box 16"/>
          <p:cNvSpPr txBox="1">
            <a:spLocks noChangeArrowheads="1"/>
          </p:cNvSpPr>
          <p:nvPr/>
        </p:nvSpPr>
        <p:spPr bwMode="auto">
          <a:xfrm>
            <a:off x="971550" y="328612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5" name="Text Box 17"/>
          <p:cNvSpPr txBox="1">
            <a:spLocks noChangeArrowheads="1"/>
          </p:cNvSpPr>
          <p:nvPr/>
        </p:nvSpPr>
        <p:spPr bwMode="auto">
          <a:xfrm>
            <a:off x="1333500" y="328612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6" name="Text Box 18"/>
          <p:cNvSpPr txBox="1">
            <a:spLocks noChangeArrowheads="1"/>
          </p:cNvSpPr>
          <p:nvPr/>
        </p:nvSpPr>
        <p:spPr bwMode="auto">
          <a:xfrm>
            <a:off x="3494088" y="2709863"/>
            <a:ext cx="2230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pot(A) = 1 + 6 – 1 = 6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7" name="Text Box 19"/>
          <p:cNvSpPr txBox="1">
            <a:spLocks noChangeArrowheads="1"/>
          </p:cNvSpPr>
          <p:nvPr/>
        </p:nvSpPr>
        <p:spPr bwMode="auto">
          <a:xfrm>
            <a:off x="5653088" y="27098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8" name="Text Box 20"/>
          <p:cNvSpPr txBox="1">
            <a:spLocks noChangeArrowheads="1"/>
          </p:cNvSpPr>
          <p:nvPr/>
        </p:nvSpPr>
        <p:spPr bwMode="auto">
          <a:xfrm>
            <a:off x="3492500" y="5716588"/>
            <a:ext cx="5040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pot(vertex) = level_no + no_of_vertexes – vertex_no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49" name="Oval 21"/>
          <p:cNvSpPr>
            <a:spLocks noChangeArrowheads="1"/>
          </p:cNvSpPr>
          <p:nvPr/>
        </p:nvSpPr>
        <p:spPr bwMode="auto">
          <a:xfrm>
            <a:off x="992188" y="3328988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50" name="Text Box 22"/>
          <p:cNvSpPr txBox="1">
            <a:spLocks noChangeArrowheads="1"/>
          </p:cNvSpPr>
          <p:nvPr/>
        </p:nvSpPr>
        <p:spPr bwMode="auto">
          <a:xfrm>
            <a:off x="3492500" y="3270250"/>
            <a:ext cx="2230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pot(B) = 2 + 2 – 1 = 3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1" name="Text Box 23"/>
          <p:cNvSpPr txBox="1">
            <a:spLocks noChangeArrowheads="1"/>
          </p:cNvSpPr>
          <p:nvPr/>
        </p:nvSpPr>
        <p:spPr bwMode="auto">
          <a:xfrm>
            <a:off x="5653088" y="327025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2" name="Text Box 24"/>
          <p:cNvSpPr txBox="1">
            <a:spLocks noChangeArrowheads="1"/>
          </p:cNvSpPr>
          <p:nvPr/>
        </p:nvSpPr>
        <p:spPr bwMode="auto">
          <a:xfrm>
            <a:off x="468313" y="39179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3: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53" name="Text Box 25"/>
          <p:cNvSpPr txBox="1">
            <a:spLocks noChangeArrowheads="1"/>
          </p:cNvSpPr>
          <p:nvPr/>
        </p:nvSpPr>
        <p:spPr bwMode="auto">
          <a:xfrm>
            <a:off x="971550" y="39179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4" name="Oval 26"/>
          <p:cNvSpPr>
            <a:spLocks noChangeArrowheads="1"/>
          </p:cNvSpPr>
          <p:nvPr/>
        </p:nvSpPr>
        <p:spPr bwMode="auto">
          <a:xfrm>
            <a:off x="992188" y="3960813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55" name="Text Box 27"/>
          <p:cNvSpPr txBox="1">
            <a:spLocks noChangeArrowheads="1"/>
          </p:cNvSpPr>
          <p:nvPr/>
        </p:nvSpPr>
        <p:spPr bwMode="auto">
          <a:xfrm>
            <a:off x="3492500" y="3902075"/>
            <a:ext cx="2230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pot(F) = 3 + 1 – 1 = 3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6" name="Text Box 28"/>
          <p:cNvSpPr txBox="1">
            <a:spLocks noChangeArrowheads="1"/>
          </p:cNvSpPr>
          <p:nvPr/>
        </p:nvSpPr>
        <p:spPr bwMode="auto">
          <a:xfrm>
            <a:off x="5653088" y="390207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7" name="Text Box 29"/>
          <p:cNvSpPr txBox="1">
            <a:spLocks noChangeArrowheads="1"/>
          </p:cNvSpPr>
          <p:nvPr/>
        </p:nvSpPr>
        <p:spPr bwMode="auto">
          <a:xfrm>
            <a:off x="468313" y="45656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4: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58" name="Text Box 30"/>
          <p:cNvSpPr txBox="1">
            <a:spLocks noChangeArrowheads="1"/>
          </p:cNvSpPr>
          <p:nvPr/>
        </p:nvSpPr>
        <p:spPr bwMode="auto">
          <a:xfrm>
            <a:off x="971550" y="456565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59" name="Line 31"/>
          <p:cNvSpPr>
            <a:spLocks noChangeShapeType="1"/>
          </p:cNvSpPr>
          <p:nvPr/>
        </p:nvSpPr>
        <p:spPr bwMode="auto">
          <a:xfrm>
            <a:off x="1908175" y="2124075"/>
            <a:ext cx="1008063" cy="0"/>
          </a:xfrm>
          <a:prstGeom prst="line">
            <a:avLst/>
          </a:prstGeom>
          <a:noFill/>
          <a:ln w="19050" cap="rnd">
            <a:solidFill>
              <a:srgbClr val="FF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60" name="Text Box 32"/>
          <p:cNvSpPr txBox="1">
            <a:spLocks noChangeArrowheads="1"/>
          </p:cNvSpPr>
          <p:nvPr/>
        </p:nvSpPr>
        <p:spPr bwMode="auto">
          <a:xfrm>
            <a:off x="2054225" y="1747838"/>
            <a:ext cx="719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t – 1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61" name="Text Box 33"/>
          <p:cNvSpPr txBox="1">
            <a:spLocks noChangeArrowheads="1"/>
          </p:cNvSpPr>
          <p:nvPr/>
        </p:nvSpPr>
        <p:spPr bwMode="auto">
          <a:xfrm>
            <a:off x="3062288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62" name="Text Box 34"/>
          <p:cNvSpPr txBox="1">
            <a:spLocks noChangeArrowheads="1"/>
          </p:cNvSpPr>
          <p:nvPr/>
        </p:nvSpPr>
        <p:spPr bwMode="auto">
          <a:xfrm>
            <a:off x="3781425" y="2052638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{A, B, F}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63" name="Line 35"/>
          <p:cNvSpPr>
            <a:spLocks noChangeShapeType="1"/>
          </p:cNvSpPr>
          <p:nvPr/>
        </p:nvSpPr>
        <p:spPr bwMode="auto">
          <a:xfrm flipV="1">
            <a:off x="1293813" y="2422525"/>
            <a:ext cx="2774950" cy="474663"/>
          </a:xfrm>
          <a:prstGeom prst="line">
            <a:avLst/>
          </a:prstGeom>
          <a:noFill/>
          <a:ln w="19050" cap="rnd">
            <a:solidFill>
              <a:srgbClr val="990033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64" name="Line 36"/>
          <p:cNvSpPr>
            <a:spLocks noChangeShapeType="1"/>
          </p:cNvSpPr>
          <p:nvPr/>
        </p:nvSpPr>
        <p:spPr bwMode="auto">
          <a:xfrm flipV="1">
            <a:off x="1270000" y="2422525"/>
            <a:ext cx="3086100" cy="1046163"/>
          </a:xfrm>
          <a:prstGeom prst="line">
            <a:avLst/>
          </a:prstGeom>
          <a:noFill/>
          <a:ln w="19050" cap="rnd">
            <a:solidFill>
              <a:srgbClr val="990033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65" name="Line 37"/>
          <p:cNvSpPr>
            <a:spLocks noChangeShapeType="1"/>
          </p:cNvSpPr>
          <p:nvPr/>
        </p:nvSpPr>
        <p:spPr bwMode="auto">
          <a:xfrm flipV="1">
            <a:off x="1279525" y="2422525"/>
            <a:ext cx="3294063" cy="1689100"/>
          </a:xfrm>
          <a:prstGeom prst="line">
            <a:avLst/>
          </a:prstGeom>
          <a:noFill/>
          <a:ln w="19050" cap="rnd">
            <a:solidFill>
              <a:srgbClr val="990033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66" name="Line 38"/>
          <p:cNvSpPr>
            <a:spLocks noChangeShapeType="1"/>
          </p:cNvSpPr>
          <p:nvPr/>
        </p:nvSpPr>
        <p:spPr bwMode="auto">
          <a:xfrm flipV="1">
            <a:off x="1158875" y="4284663"/>
            <a:ext cx="360363" cy="2889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67" name="Oval 39"/>
          <p:cNvSpPr>
            <a:spLocks noChangeArrowheads="1"/>
          </p:cNvSpPr>
          <p:nvPr/>
        </p:nvSpPr>
        <p:spPr bwMode="auto">
          <a:xfrm>
            <a:off x="1331913" y="3962400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68" name="Text Box 40"/>
          <p:cNvSpPr txBox="1">
            <a:spLocks noChangeArrowheads="1"/>
          </p:cNvSpPr>
          <p:nvPr/>
        </p:nvSpPr>
        <p:spPr bwMode="auto">
          <a:xfrm>
            <a:off x="1981200" y="20526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 b="1">
                <a:solidFill>
                  <a:srgbClr val="FF0066"/>
                </a:solidFill>
                <a:latin typeface="Times New Roman" panose="02020603050405020304" pitchFamily="18" charset="0"/>
              </a:rPr>
              <a:t>&gt;  </a:t>
            </a:r>
            <a:endParaRPr lang="en-US" altLang="et-EE" sz="1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69" name="Line 41"/>
          <p:cNvSpPr>
            <a:spLocks noChangeShapeType="1"/>
          </p:cNvSpPr>
          <p:nvPr/>
        </p:nvSpPr>
        <p:spPr bwMode="auto">
          <a:xfrm flipH="1">
            <a:off x="2101850" y="2143125"/>
            <a:ext cx="66675" cy="2127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70" name="Line 42"/>
          <p:cNvSpPr>
            <a:spLocks noChangeShapeType="1"/>
          </p:cNvSpPr>
          <p:nvPr/>
        </p:nvSpPr>
        <p:spPr bwMode="auto">
          <a:xfrm flipV="1">
            <a:off x="1404938" y="3644900"/>
            <a:ext cx="144462" cy="2889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71" name="Oval 43"/>
          <p:cNvSpPr>
            <a:spLocks noChangeArrowheads="1"/>
          </p:cNvSpPr>
          <p:nvPr/>
        </p:nvSpPr>
        <p:spPr bwMode="auto">
          <a:xfrm>
            <a:off x="1362075" y="3322638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72" name="Text Box 44"/>
          <p:cNvSpPr txBox="1">
            <a:spLocks noChangeArrowheads="1"/>
          </p:cNvSpPr>
          <p:nvPr/>
        </p:nvSpPr>
        <p:spPr bwMode="auto">
          <a:xfrm>
            <a:off x="3494088" y="3270250"/>
            <a:ext cx="2230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pot(F) = 2 + 2 – 2 = 2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0973" name="Line 45"/>
          <p:cNvSpPr>
            <a:spLocks noChangeShapeType="1"/>
          </p:cNvSpPr>
          <p:nvPr/>
        </p:nvSpPr>
        <p:spPr bwMode="auto">
          <a:xfrm flipV="1">
            <a:off x="1404938" y="2998788"/>
            <a:ext cx="144462" cy="2889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74" name="Oval 46"/>
          <p:cNvSpPr>
            <a:spLocks noChangeArrowheads="1"/>
          </p:cNvSpPr>
          <p:nvPr/>
        </p:nvSpPr>
        <p:spPr bwMode="auto">
          <a:xfrm>
            <a:off x="1370013" y="2762250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75" name="Oval 47"/>
          <p:cNvSpPr>
            <a:spLocks noChangeArrowheads="1"/>
          </p:cNvSpPr>
          <p:nvPr/>
        </p:nvSpPr>
        <p:spPr bwMode="auto">
          <a:xfrm>
            <a:off x="1011238" y="4621213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0976" name="Line 48"/>
          <p:cNvSpPr>
            <a:spLocks noChangeShapeType="1"/>
          </p:cNvSpPr>
          <p:nvPr/>
        </p:nvSpPr>
        <p:spPr bwMode="auto">
          <a:xfrm flipH="1">
            <a:off x="5788025" y="3357563"/>
            <a:ext cx="6667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0977" name="Text Box 49"/>
          <p:cNvSpPr txBox="1">
            <a:spLocks noChangeArrowheads="1"/>
          </p:cNvSpPr>
          <p:nvPr/>
        </p:nvSpPr>
        <p:spPr bwMode="auto">
          <a:xfrm>
            <a:off x="1477963" y="20526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78" name="Text Box 50"/>
          <p:cNvSpPr txBox="1">
            <a:spLocks noChangeArrowheads="1"/>
          </p:cNvSpPr>
          <p:nvPr/>
        </p:nvSpPr>
        <p:spPr bwMode="auto">
          <a:xfrm>
            <a:off x="1476375" y="205422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79" name="Text Box 51"/>
          <p:cNvSpPr txBox="1">
            <a:spLocks noChangeArrowheads="1"/>
          </p:cNvSpPr>
          <p:nvPr/>
        </p:nvSpPr>
        <p:spPr bwMode="auto">
          <a:xfrm>
            <a:off x="1476375" y="204470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80" name="Text Box 52"/>
          <p:cNvSpPr txBox="1">
            <a:spLocks noChangeArrowheads="1"/>
          </p:cNvSpPr>
          <p:nvPr/>
        </p:nvSpPr>
        <p:spPr bwMode="auto">
          <a:xfrm>
            <a:off x="1476375" y="204470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4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8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8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8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8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3809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38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3809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38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3809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/>
      <p:bldP spid="380938" grpId="0"/>
      <p:bldP spid="380939" grpId="0"/>
      <p:bldP spid="380940" grpId="0"/>
      <p:bldP spid="380941" grpId="0"/>
      <p:bldP spid="380941" grpId="1"/>
      <p:bldP spid="380942" grpId="0" animBg="1"/>
      <p:bldP spid="380942" grpId="1" animBg="1"/>
      <p:bldP spid="380943" grpId="0"/>
      <p:bldP spid="380944" grpId="0"/>
      <p:bldP spid="380944" grpId="1"/>
      <p:bldP spid="380945" grpId="0"/>
      <p:bldP spid="380946" grpId="0"/>
      <p:bldP spid="380946" grpId="1"/>
      <p:bldP spid="380947" grpId="0"/>
      <p:bldP spid="380947" grpId="1"/>
      <p:bldP spid="380948" grpId="0"/>
      <p:bldP spid="380949" grpId="0" animBg="1"/>
      <p:bldP spid="380949" grpId="1" animBg="1"/>
      <p:bldP spid="380950" grpId="0"/>
      <p:bldP spid="380950" grpId="1"/>
      <p:bldP spid="380951" grpId="0"/>
      <p:bldP spid="380951" grpId="1"/>
      <p:bldP spid="380951" grpId="2"/>
      <p:bldP spid="380951" grpId="3"/>
      <p:bldP spid="380952" grpId="0"/>
      <p:bldP spid="380952" grpId="1"/>
      <p:bldP spid="380953" grpId="0"/>
      <p:bldP spid="380953" grpId="1"/>
      <p:bldP spid="380953" grpId="2"/>
      <p:bldP spid="380954" grpId="0" animBg="1"/>
      <p:bldP spid="380954" grpId="1" animBg="1"/>
      <p:bldP spid="380955" grpId="0"/>
      <p:bldP spid="380955" grpId="1"/>
      <p:bldP spid="380956" grpId="0"/>
      <p:bldP spid="380956" grpId="1"/>
      <p:bldP spid="380957" grpId="0"/>
      <p:bldP spid="380957" grpId="1"/>
      <p:bldP spid="380958" grpId="0"/>
      <p:bldP spid="380958" grpId="1"/>
      <p:bldP spid="380960" grpId="0"/>
      <p:bldP spid="380960" grpId="1"/>
      <p:bldP spid="380961" grpId="0"/>
      <p:bldP spid="380962" grpId="0"/>
      <p:bldP spid="380967" grpId="0" animBg="1"/>
      <p:bldP spid="380967" grpId="1" animBg="1"/>
      <p:bldP spid="380968" grpId="0"/>
      <p:bldP spid="380968" grpId="1"/>
      <p:bldP spid="380968" grpId="2"/>
      <p:bldP spid="380968" grpId="3"/>
      <p:bldP spid="380971" grpId="0" animBg="1"/>
      <p:bldP spid="380971" grpId="1" animBg="1"/>
      <p:bldP spid="380972" grpId="0"/>
      <p:bldP spid="380972" grpId="1"/>
      <p:bldP spid="380974" grpId="0" animBg="1"/>
      <p:bldP spid="380975" grpId="0" animBg="1"/>
      <p:bldP spid="380975" grpId="1" animBg="1"/>
      <p:bldP spid="380977" grpId="0"/>
      <p:bldP spid="380977" grpId="1"/>
      <p:bldP spid="380977" grpId="2"/>
      <p:bldP spid="380978" grpId="0"/>
      <p:bldP spid="380978" grpId="1"/>
      <p:bldP spid="380978" grpId="2"/>
      <p:bldP spid="380978" grpId="3"/>
      <p:bldP spid="380979" grpId="0"/>
      <p:bldP spid="380979" grpId="1"/>
      <p:bldP spid="380979" grpId="2"/>
      <p:bldP spid="380979" grpId="3"/>
      <p:bldP spid="380980" grpId="0"/>
      <p:bldP spid="38098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434B59A-FA4B-4F0F-8175-348C87B2E8A5}" type="slidenum">
              <a:rPr lang="et-EE" altLang="et-EE">
                <a:latin typeface="Arial" panose="020B0604020202020204" pitchFamily="34" charset="0"/>
              </a:rPr>
              <a:pPr eaLnBrk="1" hangingPunct="1"/>
              <a:t>4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1477963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2413000" y="20605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max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8525"/>
            <a:ext cx="2371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Finding maximum clique</a:t>
            </a:r>
            <a:endParaRPr lang="en-US" altLang="et-EE" i="1" smtClean="0"/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9731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A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83" name="Text Box 7"/>
          <p:cNvSpPr txBox="1">
            <a:spLocks noChangeArrowheads="1"/>
          </p:cNvSpPr>
          <p:nvPr/>
        </p:nvSpPr>
        <p:spPr bwMode="auto">
          <a:xfrm>
            <a:off x="1333500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C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1692275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55" name="Text Box 9"/>
          <p:cNvSpPr txBox="1">
            <a:spLocks noChangeArrowheads="1"/>
          </p:cNvSpPr>
          <p:nvPr/>
        </p:nvSpPr>
        <p:spPr bwMode="auto">
          <a:xfrm>
            <a:off x="20526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56" name="Text Box 10"/>
          <p:cNvSpPr txBox="1">
            <a:spLocks noChangeArrowheads="1"/>
          </p:cNvSpPr>
          <p:nvPr/>
        </p:nvSpPr>
        <p:spPr bwMode="auto">
          <a:xfrm>
            <a:off x="2405063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E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57" name="Text Box 11"/>
          <p:cNvSpPr txBox="1">
            <a:spLocks noChangeArrowheads="1"/>
          </p:cNvSpPr>
          <p:nvPr/>
        </p:nvSpPr>
        <p:spPr bwMode="auto">
          <a:xfrm>
            <a:off x="27638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58" name="Text Box 12"/>
          <p:cNvSpPr txBox="1">
            <a:spLocks noChangeArrowheads="1"/>
          </p:cNvSpPr>
          <p:nvPr/>
        </p:nvSpPr>
        <p:spPr bwMode="auto">
          <a:xfrm>
            <a:off x="469900" y="270827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Text Box 13"/>
          <p:cNvSpPr txBox="1">
            <a:spLocks noChangeArrowheads="1"/>
          </p:cNvSpPr>
          <p:nvPr/>
        </p:nvSpPr>
        <p:spPr bwMode="auto">
          <a:xfrm>
            <a:off x="612775" y="20605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level t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0" name="Text Box 14"/>
          <p:cNvSpPr txBox="1">
            <a:spLocks noChangeArrowheads="1"/>
          </p:cNvSpPr>
          <p:nvPr/>
        </p:nvSpPr>
        <p:spPr bwMode="auto">
          <a:xfrm>
            <a:off x="468313" y="32845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91" name="Text Box 15"/>
          <p:cNvSpPr txBox="1">
            <a:spLocks noChangeArrowheads="1"/>
          </p:cNvSpPr>
          <p:nvPr/>
        </p:nvSpPr>
        <p:spPr bwMode="auto">
          <a:xfrm>
            <a:off x="971550" y="32845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2" name="Text Box 16"/>
          <p:cNvSpPr txBox="1">
            <a:spLocks noChangeArrowheads="1"/>
          </p:cNvSpPr>
          <p:nvPr/>
        </p:nvSpPr>
        <p:spPr bwMode="auto">
          <a:xfrm>
            <a:off x="1333500" y="32845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3" name="Text Box 17"/>
          <p:cNvSpPr txBox="1">
            <a:spLocks noChangeArrowheads="1"/>
          </p:cNvSpPr>
          <p:nvPr/>
        </p:nvSpPr>
        <p:spPr bwMode="auto">
          <a:xfrm>
            <a:off x="1477963" y="205422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94" name="Text Box 18"/>
          <p:cNvSpPr txBox="1">
            <a:spLocks noChangeArrowheads="1"/>
          </p:cNvSpPr>
          <p:nvPr/>
        </p:nvSpPr>
        <p:spPr bwMode="auto">
          <a:xfrm>
            <a:off x="3494088" y="2708275"/>
            <a:ext cx="2230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pot(C) = 1 + 6 – 2 = 5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5" name="Text Box 19"/>
          <p:cNvSpPr txBox="1">
            <a:spLocks noChangeArrowheads="1"/>
          </p:cNvSpPr>
          <p:nvPr/>
        </p:nvSpPr>
        <p:spPr bwMode="auto">
          <a:xfrm>
            <a:off x="5653088" y="270827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66" name="Text Box 20"/>
          <p:cNvSpPr txBox="1">
            <a:spLocks noChangeArrowheads="1"/>
          </p:cNvSpPr>
          <p:nvPr/>
        </p:nvSpPr>
        <p:spPr bwMode="auto">
          <a:xfrm>
            <a:off x="3492500" y="5716588"/>
            <a:ext cx="5040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pot(vertex) = level_no + no_of_vertexes – vertex_no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7" name="Oval 21"/>
          <p:cNvSpPr>
            <a:spLocks noChangeArrowheads="1"/>
          </p:cNvSpPr>
          <p:nvPr/>
        </p:nvSpPr>
        <p:spPr bwMode="auto">
          <a:xfrm>
            <a:off x="992188" y="3327400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2998" name="Text Box 22"/>
          <p:cNvSpPr txBox="1">
            <a:spLocks noChangeArrowheads="1"/>
          </p:cNvSpPr>
          <p:nvPr/>
        </p:nvSpPr>
        <p:spPr bwMode="auto">
          <a:xfrm>
            <a:off x="3492500" y="3268663"/>
            <a:ext cx="2230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pot(B) = 2 + 2 – 1 = 3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2999" name="Text Box 23"/>
          <p:cNvSpPr txBox="1">
            <a:spLocks noChangeArrowheads="1"/>
          </p:cNvSpPr>
          <p:nvPr/>
        </p:nvSpPr>
        <p:spPr bwMode="auto">
          <a:xfrm>
            <a:off x="5653088" y="32686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6170" name="Text Box 24"/>
          <p:cNvSpPr txBox="1">
            <a:spLocks noChangeArrowheads="1"/>
          </p:cNvSpPr>
          <p:nvPr/>
        </p:nvSpPr>
        <p:spPr bwMode="auto">
          <a:xfrm>
            <a:off x="306070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Text Box 25"/>
          <p:cNvSpPr txBox="1">
            <a:spLocks noChangeArrowheads="1"/>
          </p:cNvSpPr>
          <p:nvPr/>
        </p:nvSpPr>
        <p:spPr bwMode="auto">
          <a:xfrm>
            <a:off x="3781425" y="206057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{A, B, F}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3002" name="Line 26"/>
          <p:cNvSpPr>
            <a:spLocks noChangeShapeType="1"/>
          </p:cNvSpPr>
          <p:nvPr/>
        </p:nvSpPr>
        <p:spPr bwMode="auto">
          <a:xfrm flipV="1">
            <a:off x="1260475" y="2997200"/>
            <a:ext cx="504825" cy="287338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3003" name="Oval 27"/>
          <p:cNvSpPr>
            <a:spLocks noChangeArrowheads="1"/>
          </p:cNvSpPr>
          <p:nvPr/>
        </p:nvSpPr>
        <p:spPr bwMode="auto">
          <a:xfrm>
            <a:off x="1370013" y="2760663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3004" name="Line 28"/>
          <p:cNvSpPr>
            <a:spLocks noChangeShapeType="1"/>
          </p:cNvSpPr>
          <p:nvPr/>
        </p:nvSpPr>
        <p:spPr bwMode="auto">
          <a:xfrm flipH="1">
            <a:off x="5783263" y="3360738"/>
            <a:ext cx="6667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3005" name="Oval 29"/>
          <p:cNvSpPr>
            <a:spLocks noChangeArrowheads="1"/>
          </p:cNvSpPr>
          <p:nvPr/>
        </p:nvSpPr>
        <p:spPr bwMode="auto">
          <a:xfrm>
            <a:off x="1725613" y="2752725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829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8" grpId="0"/>
      <p:bldP spid="382978" grpId="1"/>
      <p:bldP spid="382983" grpId="0"/>
      <p:bldP spid="382990" grpId="0"/>
      <p:bldP spid="382990" grpId="1"/>
      <p:bldP spid="382991" grpId="0"/>
      <p:bldP spid="382991" grpId="1"/>
      <p:bldP spid="382992" grpId="0"/>
      <p:bldP spid="382992" grpId="1"/>
      <p:bldP spid="382993" grpId="0"/>
      <p:bldP spid="382993" grpId="1"/>
      <p:bldP spid="382994" grpId="0"/>
      <p:bldP spid="382994" grpId="1"/>
      <p:bldP spid="382995" grpId="0"/>
      <p:bldP spid="382995" grpId="1"/>
      <p:bldP spid="382997" grpId="0" animBg="1"/>
      <p:bldP spid="382997" grpId="1" animBg="1"/>
      <p:bldP spid="382998" grpId="0"/>
      <p:bldP spid="382998" grpId="1"/>
      <p:bldP spid="382999" grpId="0"/>
      <p:bldP spid="382999" grpId="1"/>
      <p:bldP spid="383003" grpId="0" animBg="1"/>
      <p:bldP spid="3830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AB39240-5AB2-4694-B0B3-F6F951C0CA70}" type="slidenum">
              <a:rPr lang="et-EE" altLang="et-EE">
                <a:latin typeface="Arial" panose="020B0604020202020204" pitchFamily="34" charset="0"/>
              </a:rPr>
              <a:pPr eaLnBrk="1" hangingPunct="1"/>
              <a:t>5</a:t>
            </a:fld>
            <a:endParaRPr lang="et-EE" altLang="et-EE">
              <a:latin typeface="Arial" panose="020B0604020202020204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8525"/>
            <a:ext cx="2371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Finding maximum clique</a:t>
            </a:r>
            <a:endParaRPr lang="en-US" altLang="et-EE" i="1" smtClean="0"/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9731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A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1333500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C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30" name="Text Box 6"/>
          <p:cNvSpPr txBox="1">
            <a:spLocks noChangeArrowheads="1"/>
          </p:cNvSpPr>
          <p:nvPr/>
        </p:nvSpPr>
        <p:spPr bwMode="auto">
          <a:xfrm>
            <a:off x="1692275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B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20526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2405063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E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27638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80" name="Text Box 10"/>
          <p:cNvSpPr txBox="1">
            <a:spLocks noChangeArrowheads="1"/>
          </p:cNvSpPr>
          <p:nvPr/>
        </p:nvSpPr>
        <p:spPr bwMode="auto">
          <a:xfrm>
            <a:off x="396875" y="270827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1" name="Text Box 11"/>
          <p:cNvSpPr txBox="1">
            <a:spLocks noChangeArrowheads="1"/>
          </p:cNvSpPr>
          <p:nvPr/>
        </p:nvSpPr>
        <p:spPr bwMode="auto">
          <a:xfrm>
            <a:off x="612775" y="20605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level t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82" name="Text Box 12"/>
          <p:cNvSpPr txBox="1">
            <a:spLocks noChangeArrowheads="1"/>
          </p:cNvSpPr>
          <p:nvPr/>
        </p:nvSpPr>
        <p:spPr bwMode="auto">
          <a:xfrm>
            <a:off x="2413000" y="20605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max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37" name="Text Box 13"/>
          <p:cNvSpPr txBox="1">
            <a:spLocks noChangeArrowheads="1"/>
          </p:cNvSpPr>
          <p:nvPr/>
        </p:nvSpPr>
        <p:spPr bwMode="auto">
          <a:xfrm>
            <a:off x="395288" y="32845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38" name="Text Box 14"/>
          <p:cNvSpPr txBox="1">
            <a:spLocks noChangeArrowheads="1"/>
          </p:cNvSpPr>
          <p:nvPr/>
        </p:nvSpPr>
        <p:spPr bwMode="auto">
          <a:xfrm>
            <a:off x="971550" y="32845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39" name="Text Box 15"/>
          <p:cNvSpPr txBox="1">
            <a:spLocks noChangeArrowheads="1"/>
          </p:cNvSpPr>
          <p:nvPr/>
        </p:nvSpPr>
        <p:spPr bwMode="auto">
          <a:xfrm>
            <a:off x="1333500" y="3284538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40" name="Text Box 16"/>
          <p:cNvSpPr txBox="1">
            <a:spLocks noChangeArrowheads="1"/>
          </p:cNvSpPr>
          <p:nvPr/>
        </p:nvSpPr>
        <p:spPr bwMode="auto">
          <a:xfrm>
            <a:off x="3494088" y="2708275"/>
            <a:ext cx="2230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pot(B) = 1 + 6 – 3 = 4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41" name="Text Box 17"/>
          <p:cNvSpPr txBox="1">
            <a:spLocks noChangeArrowheads="1"/>
          </p:cNvSpPr>
          <p:nvPr/>
        </p:nvSpPr>
        <p:spPr bwMode="auto">
          <a:xfrm>
            <a:off x="5653088" y="270827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88" name="Text Box 18"/>
          <p:cNvSpPr txBox="1">
            <a:spLocks noChangeArrowheads="1"/>
          </p:cNvSpPr>
          <p:nvPr/>
        </p:nvSpPr>
        <p:spPr bwMode="auto">
          <a:xfrm>
            <a:off x="3492500" y="5716588"/>
            <a:ext cx="5040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pot(vertex) = level_no + no_of_vertexes – vertex_no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43" name="Oval 19"/>
          <p:cNvSpPr>
            <a:spLocks noChangeArrowheads="1"/>
          </p:cNvSpPr>
          <p:nvPr/>
        </p:nvSpPr>
        <p:spPr bwMode="auto">
          <a:xfrm>
            <a:off x="992188" y="3327400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5044" name="Text Box 20"/>
          <p:cNvSpPr txBox="1">
            <a:spLocks noChangeArrowheads="1"/>
          </p:cNvSpPr>
          <p:nvPr/>
        </p:nvSpPr>
        <p:spPr bwMode="auto">
          <a:xfrm>
            <a:off x="3492500" y="3268663"/>
            <a:ext cx="2230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pot(D) = 2 + 2 – 1 = 3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5045" name="Text Box 21"/>
          <p:cNvSpPr txBox="1">
            <a:spLocks noChangeArrowheads="1"/>
          </p:cNvSpPr>
          <p:nvPr/>
        </p:nvSpPr>
        <p:spPr bwMode="auto">
          <a:xfrm>
            <a:off x="5653088" y="32686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7192" name="Text Box 22"/>
          <p:cNvSpPr txBox="1">
            <a:spLocks noChangeArrowheads="1"/>
          </p:cNvSpPr>
          <p:nvPr/>
        </p:nvSpPr>
        <p:spPr bwMode="auto">
          <a:xfrm>
            <a:off x="306070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3" name="Text Box 23"/>
          <p:cNvSpPr txBox="1">
            <a:spLocks noChangeArrowheads="1"/>
          </p:cNvSpPr>
          <p:nvPr/>
        </p:nvSpPr>
        <p:spPr bwMode="auto">
          <a:xfrm>
            <a:off x="3781425" y="206057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{A, B, F}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48" name="Line 24"/>
          <p:cNvSpPr>
            <a:spLocks noChangeShapeType="1"/>
          </p:cNvSpPr>
          <p:nvPr/>
        </p:nvSpPr>
        <p:spPr bwMode="auto">
          <a:xfrm flipV="1">
            <a:off x="1260475" y="3068638"/>
            <a:ext cx="86360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5049" name="Line 25"/>
          <p:cNvSpPr>
            <a:spLocks noChangeShapeType="1"/>
          </p:cNvSpPr>
          <p:nvPr/>
        </p:nvSpPr>
        <p:spPr bwMode="auto">
          <a:xfrm flipH="1">
            <a:off x="5783263" y="3360738"/>
            <a:ext cx="6667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5050" name="Oval 26"/>
          <p:cNvSpPr>
            <a:spLocks noChangeArrowheads="1"/>
          </p:cNvSpPr>
          <p:nvPr/>
        </p:nvSpPr>
        <p:spPr bwMode="auto">
          <a:xfrm>
            <a:off x="1725613" y="2752725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5051" name="Oval 27"/>
          <p:cNvSpPr>
            <a:spLocks noChangeArrowheads="1"/>
          </p:cNvSpPr>
          <p:nvPr/>
        </p:nvSpPr>
        <p:spPr bwMode="auto">
          <a:xfrm>
            <a:off x="2081213" y="2751138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5053" name="Text Box 29"/>
          <p:cNvSpPr txBox="1">
            <a:spLocks noChangeArrowheads="1"/>
          </p:cNvSpPr>
          <p:nvPr/>
        </p:nvSpPr>
        <p:spPr bwMode="auto">
          <a:xfrm>
            <a:off x="1476375" y="206375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2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52" name="Text Box 28"/>
          <p:cNvSpPr txBox="1">
            <a:spLocks noChangeArrowheads="1"/>
          </p:cNvSpPr>
          <p:nvPr/>
        </p:nvSpPr>
        <p:spPr bwMode="auto">
          <a:xfrm>
            <a:off x="1477963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850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  <p:bldP spid="385037" grpId="0"/>
      <p:bldP spid="385040" grpId="0"/>
      <p:bldP spid="385041" grpId="0"/>
      <p:bldP spid="385043" grpId="0" animBg="1"/>
      <p:bldP spid="385043" grpId="1" animBg="1"/>
      <p:bldP spid="385050" grpId="0" animBg="1"/>
      <p:bldP spid="385051" grpId="0" animBg="1"/>
      <p:bldP spid="385053" grpId="0"/>
      <p:bldP spid="3850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783B4D8-63A9-4430-AF9A-A1DC0C8DB133}" type="slidenum">
              <a:rPr lang="et-EE" altLang="et-EE">
                <a:latin typeface="Arial" panose="020B0604020202020204" pitchFamily="34" charset="0"/>
              </a:rPr>
              <a:pPr eaLnBrk="1" hangingPunct="1"/>
              <a:t>6</a:t>
            </a:fld>
            <a:endParaRPr lang="et-EE" altLang="et-EE">
              <a:latin typeface="Arial" panose="020B0604020202020204" pitchFamily="34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8525"/>
            <a:ext cx="2371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Finding maximum clique</a:t>
            </a:r>
            <a:endParaRPr lang="en-US" altLang="et-EE" i="1" smtClean="0"/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9731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A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1333500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C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1692275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969595"/>
                </a:solidFill>
                <a:latin typeface="Times New Roman" panose="02020603050405020304" pitchFamily="18" charset="0"/>
              </a:rPr>
              <a:t>B</a:t>
            </a:r>
            <a:endParaRPr lang="en-US" altLang="et-EE" sz="1800">
              <a:solidFill>
                <a:srgbClr val="9695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20526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D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405063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E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2763838" y="27082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F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39750" y="2708275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1: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612775" y="20605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level t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06" name="Text Box 12"/>
          <p:cNvSpPr txBox="1">
            <a:spLocks noChangeArrowheads="1"/>
          </p:cNvSpPr>
          <p:nvPr/>
        </p:nvSpPr>
        <p:spPr bwMode="auto">
          <a:xfrm>
            <a:off x="2413000" y="20605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max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7085" name="Text Box 13"/>
          <p:cNvSpPr txBox="1">
            <a:spLocks noChangeArrowheads="1"/>
          </p:cNvSpPr>
          <p:nvPr/>
        </p:nvSpPr>
        <p:spPr bwMode="auto">
          <a:xfrm>
            <a:off x="5653088" y="270827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&gt; max 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387086" name="Text Box 14"/>
          <p:cNvSpPr txBox="1">
            <a:spLocks noChangeArrowheads="1"/>
          </p:cNvSpPr>
          <p:nvPr/>
        </p:nvSpPr>
        <p:spPr bwMode="auto">
          <a:xfrm>
            <a:off x="3494088" y="2708275"/>
            <a:ext cx="2230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pot(D) = 1 + 6 – 4 = 3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09" name="Text Box 15"/>
          <p:cNvSpPr txBox="1">
            <a:spLocks noChangeArrowheads="1"/>
          </p:cNvSpPr>
          <p:nvPr/>
        </p:nvSpPr>
        <p:spPr bwMode="auto">
          <a:xfrm>
            <a:off x="3492500" y="5716588"/>
            <a:ext cx="5040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pot(vertex) = level_no + no_of_vertexes – vertex_no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8210" name="Text Box 16"/>
          <p:cNvSpPr txBox="1">
            <a:spLocks noChangeArrowheads="1"/>
          </p:cNvSpPr>
          <p:nvPr/>
        </p:nvSpPr>
        <p:spPr bwMode="auto">
          <a:xfrm>
            <a:off x="306070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1" name="Text Box 17"/>
          <p:cNvSpPr txBox="1">
            <a:spLocks noChangeArrowheads="1"/>
          </p:cNvSpPr>
          <p:nvPr/>
        </p:nvSpPr>
        <p:spPr bwMode="auto">
          <a:xfrm>
            <a:off x="3781425" y="206057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{A, B, F}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90" name="Line 18"/>
          <p:cNvSpPr>
            <a:spLocks noChangeShapeType="1"/>
          </p:cNvSpPr>
          <p:nvPr/>
        </p:nvSpPr>
        <p:spPr bwMode="auto">
          <a:xfrm flipH="1" flipV="1">
            <a:off x="1765300" y="2420938"/>
            <a:ext cx="431800" cy="287337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7091" name="Line 19"/>
          <p:cNvSpPr>
            <a:spLocks noChangeShapeType="1"/>
          </p:cNvSpPr>
          <p:nvPr/>
        </p:nvSpPr>
        <p:spPr bwMode="auto">
          <a:xfrm flipH="1">
            <a:off x="5783263" y="2790825"/>
            <a:ext cx="6667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7092" name="Oval 20"/>
          <p:cNvSpPr>
            <a:spLocks noChangeArrowheads="1"/>
          </p:cNvSpPr>
          <p:nvPr/>
        </p:nvSpPr>
        <p:spPr bwMode="auto">
          <a:xfrm>
            <a:off x="2081213" y="2751138"/>
            <a:ext cx="288925" cy="288925"/>
          </a:xfrm>
          <a:prstGeom prst="ellips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87093" name="Text Box 21"/>
          <p:cNvSpPr txBox="1">
            <a:spLocks noChangeArrowheads="1"/>
          </p:cNvSpPr>
          <p:nvPr/>
        </p:nvSpPr>
        <p:spPr bwMode="auto">
          <a:xfrm>
            <a:off x="1477963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chemeClr val="folHlink"/>
                </a:solidFill>
                <a:latin typeface="Times New Roman" panose="02020603050405020304" pitchFamily="18" charset="0"/>
              </a:rPr>
              <a:t>1</a:t>
            </a:r>
            <a:endParaRPr lang="en-US" altLang="et-EE" sz="180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94" name="Text Box 22"/>
          <p:cNvSpPr txBox="1">
            <a:spLocks noChangeArrowheads="1"/>
          </p:cNvSpPr>
          <p:nvPr/>
        </p:nvSpPr>
        <p:spPr bwMode="auto">
          <a:xfrm>
            <a:off x="146685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3366FF"/>
                </a:solidFill>
                <a:latin typeface="Times New Roman" panose="02020603050405020304" pitchFamily="18" charset="0"/>
              </a:rPr>
              <a:t>0</a:t>
            </a:r>
            <a:endParaRPr lang="en-US" altLang="et-EE" sz="18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870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5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870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870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9" grpId="0"/>
      <p:bldP spid="387085" grpId="0"/>
      <p:bldP spid="387085" grpId="1"/>
      <p:bldP spid="387086" grpId="0"/>
      <p:bldP spid="387086" grpId="1"/>
      <p:bldP spid="387093" grpId="0"/>
      <p:bldP spid="3870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C3EE547-DEDF-42CC-9C0C-E325CBA41422}" type="slidenum">
              <a:rPr lang="et-EE" altLang="et-EE">
                <a:latin typeface="Arial" panose="020B0604020202020204" pitchFamily="34" charset="0"/>
              </a:rPr>
              <a:pPr eaLnBrk="1" hangingPunct="1"/>
              <a:t>7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9220" name="Text Box 18"/>
          <p:cNvSpPr txBox="1">
            <a:spLocks noChangeArrowheads="1"/>
          </p:cNvSpPr>
          <p:nvPr/>
        </p:nvSpPr>
        <p:spPr bwMode="auto">
          <a:xfrm>
            <a:off x="146685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3366FF"/>
                </a:solidFill>
                <a:latin typeface="Times New Roman" panose="02020603050405020304" pitchFamily="18" charset="0"/>
              </a:rPr>
              <a:t>0</a:t>
            </a:r>
            <a:endParaRPr lang="en-US" altLang="et-EE" sz="18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2781300"/>
            <a:ext cx="3238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8525"/>
            <a:ext cx="2371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Finding maximum clique</a:t>
            </a:r>
            <a:endParaRPr lang="en-US" altLang="et-EE" i="1" smtClean="0"/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330325" y="24399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3366FF"/>
                </a:solidFill>
                <a:latin typeface="Times New Roman" panose="02020603050405020304" pitchFamily="18" charset="0"/>
              </a:rPr>
              <a:t>END</a:t>
            </a:r>
            <a:endParaRPr lang="en-US" altLang="et-EE" sz="18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31" name="Freeform 11"/>
          <p:cNvSpPr>
            <a:spLocks/>
          </p:cNvSpPr>
          <p:nvPr/>
        </p:nvSpPr>
        <p:spPr bwMode="auto">
          <a:xfrm>
            <a:off x="3006725" y="3068638"/>
            <a:ext cx="1296988" cy="865187"/>
          </a:xfrm>
          <a:custGeom>
            <a:avLst/>
            <a:gdLst>
              <a:gd name="T0" fmla="*/ 0 w 817"/>
              <a:gd name="T1" fmla="*/ 0 h 545"/>
              <a:gd name="T2" fmla="*/ 2058969244 w 817"/>
              <a:gd name="T3" fmla="*/ 0 h 545"/>
              <a:gd name="T4" fmla="*/ 1028224146 w 817"/>
              <a:gd name="T5" fmla="*/ 1373483569 h 545"/>
              <a:gd name="T6" fmla="*/ 0 w 817"/>
              <a:gd name="T7" fmla="*/ 0 h 5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545">
                <a:moveTo>
                  <a:pt x="0" y="0"/>
                </a:moveTo>
                <a:lnTo>
                  <a:pt x="817" y="0"/>
                </a:lnTo>
                <a:lnTo>
                  <a:pt x="408" y="545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>
            <a:solidFill>
              <a:srgbClr val="FF00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89132" name="Rectangle 12"/>
          <p:cNvSpPr>
            <a:spLocks noChangeArrowheads="1"/>
          </p:cNvSpPr>
          <p:nvPr/>
        </p:nvSpPr>
        <p:spPr bwMode="auto">
          <a:xfrm>
            <a:off x="2555875" y="2627313"/>
            <a:ext cx="3455988" cy="2663825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612775" y="20605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level t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2413000" y="20605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latin typeface="Times New Roman" panose="02020603050405020304" pitchFamily="18" charset="0"/>
              </a:rPr>
              <a:t>max =</a:t>
            </a:r>
            <a:endParaRPr lang="en-US" altLang="et-EE" sz="1800">
              <a:latin typeface="Times New Roman" panose="02020603050405020304" pitchFamily="18" charset="0"/>
            </a:endParaRPr>
          </a:p>
        </p:txBody>
      </p:sp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3060700" y="2060575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3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3781425" y="206057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1800">
                <a:solidFill>
                  <a:srgbClr val="FF0066"/>
                </a:solidFill>
                <a:latin typeface="Times New Roman" panose="02020603050405020304" pitchFamily="18" charset="0"/>
              </a:rPr>
              <a:t>{A, B, F}</a:t>
            </a:r>
            <a:endParaRPr lang="en-US" altLang="et-EE" sz="18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0" grpId="0"/>
      <p:bldP spid="3891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References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dirty="0" err="1"/>
              <a:t>Carraghan</a:t>
            </a:r>
            <a:r>
              <a:rPr lang="et-EE" dirty="0"/>
              <a:t>, R., </a:t>
            </a:r>
            <a:r>
              <a:rPr lang="et-EE" dirty="0" err="1"/>
              <a:t>Pardalos</a:t>
            </a:r>
            <a:r>
              <a:rPr lang="et-EE" dirty="0"/>
              <a:t>, P. M. (1990).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Exact</a:t>
            </a:r>
            <a:r>
              <a:rPr lang="et-EE" dirty="0"/>
              <a:t> </a:t>
            </a:r>
            <a:r>
              <a:rPr lang="et-EE" dirty="0" err="1"/>
              <a:t>Algorithm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maximum</a:t>
            </a:r>
            <a:r>
              <a:rPr lang="et-EE" dirty="0"/>
              <a:t> </a:t>
            </a:r>
            <a:r>
              <a:rPr lang="et-EE" dirty="0" err="1"/>
              <a:t>clique</a:t>
            </a:r>
            <a:r>
              <a:rPr lang="et-EE" dirty="0"/>
              <a:t> </a:t>
            </a:r>
            <a:r>
              <a:rPr lang="et-EE" dirty="0" err="1"/>
              <a:t>problem</a:t>
            </a:r>
            <a:r>
              <a:rPr lang="et-EE" dirty="0"/>
              <a:t>. </a:t>
            </a:r>
            <a:r>
              <a:rPr lang="et-EE" i="1" dirty="0" err="1"/>
              <a:t>Operations</a:t>
            </a:r>
            <a:r>
              <a:rPr lang="et-EE" i="1" dirty="0"/>
              <a:t> </a:t>
            </a:r>
            <a:r>
              <a:rPr lang="et-EE" i="1" dirty="0" err="1"/>
              <a:t>Research</a:t>
            </a:r>
            <a:r>
              <a:rPr lang="et-EE" i="1" dirty="0"/>
              <a:t> </a:t>
            </a:r>
            <a:r>
              <a:rPr lang="et-EE" i="1" dirty="0" err="1"/>
              <a:t>Letters</a:t>
            </a:r>
            <a:r>
              <a:rPr lang="et-EE" dirty="0"/>
              <a:t>, 9, 1990,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 smtClean="0"/>
              <a:t>pp</a:t>
            </a:r>
            <a:r>
              <a:rPr lang="et-EE" dirty="0"/>
              <a:t>. </a:t>
            </a:r>
            <a:r>
              <a:rPr lang="en-GB" dirty="0" smtClean="0"/>
              <a:t>375</a:t>
            </a:r>
            <a:r>
              <a:rPr lang="et-EE" dirty="0" smtClean="0"/>
              <a:t>–</a:t>
            </a:r>
            <a:r>
              <a:rPr lang="en-GB" dirty="0" smtClean="0"/>
              <a:t>382</a:t>
            </a:r>
            <a:endParaRPr lang="et-EE" altLang="et-EE" dirty="0" smtClean="0"/>
          </a:p>
          <a:p>
            <a:pPr eaLnBrk="1" hangingPunct="1">
              <a:defRPr/>
            </a:pPr>
            <a:r>
              <a:rPr lang="et-EE" dirty="0" err="1"/>
              <a:t>Kumlander</a:t>
            </a:r>
            <a:r>
              <a:rPr lang="et-EE" dirty="0"/>
              <a:t>, D. (2005). </a:t>
            </a:r>
            <a:r>
              <a:rPr lang="en-US" dirty="0"/>
              <a:t>Some practical algorithms to solve the maximum clique problem</a:t>
            </a:r>
            <a:r>
              <a:rPr lang="et-EE" dirty="0"/>
              <a:t>. Doktoritöö. Tallinna Tehnikaülikool, </a:t>
            </a:r>
            <a:r>
              <a:rPr lang="et-EE" u="sng" dirty="0">
                <a:hlinkClick r:id="rId2"/>
              </a:rPr>
              <a:t>http://digi.lib.ttu.ee/i/?28</a:t>
            </a:r>
            <a:endParaRPr lang="et-EE" altLang="et-EE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t-EE" altLang="et-E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R. Kuusik, G. Lind, TTÜ Tarkvarateaduse instituut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F3D5981-DA0F-4C4F-9D2B-2B5718423283}" type="slidenum">
              <a:rPr lang="et-EE" altLang="et-EE">
                <a:latin typeface="Arial" panose="020B0604020202020204" pitchFamily="34" charset="0"/>
              </a:rPr>
              <a:pPr eaLnBrk="1" hangingPunct="1"/>
              <a:t>8</a:t>
            </a:fld>
            <a:endParaRPr lang="et-EE" altLang="et-EE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oon_ttu20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9A004B"/>
      </a:accent2>
      <a:accent3>
        <a:srgbClr val="FFFFFF"/>
      </a:accent3>
      <a:accent4>
        <a:srgbClr val="000000"/>
      </a:accent4>
      <a:accent5>
        <a:srgbClr val="CED5DD"/>
      </a:accent5>
      <a:accent6>
        <a:srgbClr val="580028"/>
      </a:accent6>
      <a:hlink>
        <a:srgbClr val="336699"/>
      </a:hlink>
      <a:folHlink>
        <a:srgbClr val="003366"/>
      </a:folHlink>
    </a:clrScheme>
    <a:fontScheme name="Joon_ttu2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Joon_ttu20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on_ttu20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Joon_ttu20gr</Template>
  <TotalTime>508</TotalTime>
  <Words>454</Words>
  <Application>Microsoft Office PowerPoint</Application>
  <PresentationFormat>On-screen Show (4:3)</PresentationFormat>
  <Paragraphs>160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Verdana</vt:lpstr>
      <vt:lpstr>Arial</vt:lpstr>
      <vt:lpstr>Wingdings</vt:lpstr>
      <vt:lpstr>Times New Roman</vt:lpstr>
      <vt:lpstr>Symbol</vt:lpstr>
      <vt:lpstr>Joon_ttu20</vt:lpstr>
      <vt:lpstr>Graafiteooria – suurima kliki leidmine: näide Graph Theory – Maximum Cliques Extracting: example</vt:lpstr>
      <vt:lpstr>Graph preordering</vt:lpstr>
      <vt:lpstr>Finding maximum clique</vt:lpstr>
      <vt:lpstr>Finding maximum clique</vt:lpstr>
      <vt:lpstr>Finding maximum clique</vt:lpstr>
      <vt:lpstr>Finding maximum clique</vt:lpstr>
      <vt:lpstr>Finding maximum clique</vt:lpstr>
      <vt:lpstr>References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Rein Kuusik</dc:creator>
  <cp:lastModifiedBy>Enn Õunapuu</cp:lastModifiedBy>
  <cp:revision>58</cp:revision>
  <dcterms:created xsi:type="dcterms:W3CDTF">2009-10-15T18:59:54Z</dcterms:created>
  <dcterms:modified xsi:type="dcterms:W3CDTF">2018-03-27T08:30:47Z</dcterms:modified>
</cp:coreProperties>
</file>