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10"/>
  </p:notesMasterIdLst>
  <p:handoutMasterIdLst>
    <p:handoutMasterId r:id="rId11"/>
  </p:handoutMasterIdLst>
  <p:sldIdLst>
    <p:sldId id="346" r:id="rId2"/>
    <p:sldId id="341" r:id="rId3"/>
    <p:sldId id="338" r:id="rId4"/>
    <p:sldId id="336" r:id="rId5"/>
    <p:sldId id="337" r:id="rId6"/>
    <p:sldId id="342" r:id="rId7"/>
    <p:sldId id="343" r:id="rId8"/>
    <p:sldId id="344" r:id="rId9"/>
  </p:sldIdLst>
  <p:sldSz cx="9144000" cy="6858000" type="screen4x3"/>
  <p:notesSz cx="6888163" cy="96234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31">
          <p15:clr>
            <a:srgbClr val="A4A3A4"/>
          </p15:clr>
        </p15:guide>
        <p15:guide id="2" pos="216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FFCC00"/>
    <a:srgbClr val="669900"/>
    <a:srgbClr val="003399"/>
    <a:srgbClr val="0066CC"/>
    <a:srgbClr val="006699"/>
    <a:srgbClr val="3399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16" autoAdjust="0"/>
    <p:restoredTop sz="88073" autoAdjust="0"/>
  </p:normalViewPr>
  <p:slideViewPr>
    <p:cSldViewPr>
      <p:cViewPr>
        <p:scale>
          <a:sx n="86" d="100"/>
          <a:sy n="86" d="100"/>
        </p:scale>
        <p:origin x="-156" y="8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002" y="504"/>
      </p:cViewPr>
      <p:guideLst>
        <p:guide orient="horz" pos="3031"/>
        <p:guide pos="216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defTabSz="942975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altLang="et-E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663" y="0"/>
            <a:ext cx="298450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r" defTabSz="942975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altLang="et-EE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2413"/>
            <a:ext cx="2984500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defTabSz="942975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altLang="et-EE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663" y="9142413"/>
            <a:ext cx="2984500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r" defTabSz="942975">
              <a:spcBef>
                <a:spcPct val="2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fld id="{FD6EC013-BAB9-4E4B-843D-0517CE64BA1E}" type="slidenum">
              <a:rPr lang="en-GB" altLang="et-EE"/>
              <a:pPr/>
              <a:t>‹#›</a:t>
            </a:fld>
            <a:endParaRPr lang="en-GB" altLang="et-EE"/>
          </a:p>
        </p:txBody>
      </p:sp>
    </p:spTree>
    <p:extLst>
      <p:ext uri="{BB962C8B-B14F-4D97-AF65-F5344CB8AC3E}">
        <p14:creationId xmlns:p14="http://schemas.microsoft.com/office/powerpoint/2010/main" val="2153638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defRPr sz="12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altLang="et-EE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altLang="et-EE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572000"/>
            <a:ext cx="50292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t-EE" noProof="0" smtClean="0"/>
              <a:t>Click to edit Master text styles</a:t>
            </a:r>
          </a:p>
          <a:p>
            <a:pPr lvl="1"/>
            <a:r>
              <a:rPr lang="en-GB" altLang="et-EE" noProof="0" smtClean="0"/>
              <a:t>Second level</a:t>
            </a:r>
          </a:p>
          <a:p>
            <a:pPr lvl="2"/>
            <a:r>
              <a:rPr lang="en-GB" altLang="et-EE" noProof="0" smtClean="0"/>
              <a:t>Third level</a:t>
            </a:r>
          </a:p>
          <a:p>
            <a:pPr lvl="3"/>
            <a:r>
              <a:rPr lang="en-GB" altLang="et-EE" noProof="0" smtClean="0"/>
              <a:t>Fourth level</a:t>
            </a:r>
          </a:p>
          <a:p>
            <a:pPr lvl="4"/>
            <a:r>
              <a:rPr lang="en-GB" altLang="et-EE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defRPr sz="12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altLang="et-EE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1440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 i="1">
                <a:latin typeface="Times New Roman" panose="02020603050405020304" pitchFamily="18" charset="0"/>
              </a:defRPr>
            </a:lvl1pPr>
          </a:lstStyle>
          <a:p>
            <a:fld id="{D354C4A8-892B-4B91-9485-28DDBEC98C37}" type="slidenum">
              <a:rPr lang="en-GB" altLang="et-EE"/>
              <a:pPr/>
              <a:t>‹#›</a:t>
            </a:fld>
            <a:endParaRPr lang="en-GB" altLang="et-EE"/>
          </a:p>
        </p:txBody>
      </p:sp>
    </p:spTree>
    <p:extLst>
      <p:ext uri="{BB962C8B-B14F-4D97-AF65-F5344CB8AC3E}">
        <p14:creationId xmlns:p14="http://schemas.microsoft.com/office/powerpoint/2010/main" val="7629179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54C4A8-892B-4B91-9485-28DDBEC98C37}" type="slidenum">
              <a:rPr lang="en-GB" altLang="et-EE" smtClean="0"/>
              <a:pPr/>
              <a:t>1</a:t>
            </a:fld>
            <a:endParaRPr lang="en-GB" altLang="et-EE"/>
          </a:p>
        </p:txBody>
      </p:sp>
    </p:spTree>
    <p:extLst>
      <p:ext uri="{BB962C8B-B14F-4D97-AF65-F5344CB8AC3E}">
        <p14:creationId xmlns:p14="http://schemas.microsoft.com/office/powerpoint/2010/main" val="3080468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0C15F5BD-B643-4886-A18F-2960ACD3DA88}" type="slidenum">
              <a:rPr lang="en-GB" altLang="et-EE"/>
              <a:pPr eaLnBrk="1" hangingPunct="1">
                <a:spcBef>
                  <a:spcPct val="20000"/>
                </a:spcBef>
              </a:pPr>
              <a:t>3</a:t>
            </a:fld>
            <a:endParaRPr lang="en-GB" altLang="et-EE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t-EE" smtClean="0"/>
          </a:p>
        </p:txBody>
      </p:sp>
    </p:spTree>
    <p:extLst>
      <p:ext uri="{BB962C8B-B14F-4D97-AF65-F5344CB8AC3E}">
        <p14:creationId xmlns:p14="http://schemas.microsoft.com/office/powerpoint/2010/main" val="3779837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F6C36A1-FF93-4A67-8A2E-8B5631A8A6B4}" type="slidenum">
              <a:rPr lang="en-GB" altLang="et-EE"/>
              <a:pPr eaLnBrk="1" hangingPunct="1">
                <a:spcBef>
                  <a:spcPct val="20000"/>
                </a:spcBef>
              </a:pPr>
              <a:t>4</a:t>
            </a:fld>
            <a:endParaRPr lang="en-GB" altLang="et-EE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t-EE" smtClean="0"/>
          </a:p>
        </p:txBody>
      </p:sp>
    </p:spTree>
    <p:extLst>
      <p:ext uri="{BB962C8B-B14F-4D97-AF65-F5344CB8AC3E}">
        <p14:creationId xmlns:p14="http://schemas.microsoft.com/office/powerpoint/2010/main" val="1106065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1707B55-6414-4A1D-8151-3CF841F1F574}" type="slidenum">
              <a:rPr lang="en-GB" altLang="et-EE"/>
              <a:pPr eaLnBrk="1" hangingPunct="1">
                <a:spcBef>
                  <a:spcPct val="20000"/>
                </a:spcBef>
              </a:pPr>
              <a:t>5</a:t>
            </a:fld>
            <a:endParaRPr lang="en-GB" altLang="et-EE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t-EE" smtClean="0"/>
          </a:p>
        </p:txBody>
      </p:sp>
    </p:spTree>
    <p:extLst>
      <p:ext uri="{BB962C8B-B14F-4D97-AF65-F5344CB8AC3E}">
        <p14:creationId xmlns:p14="http://schemas.microsoft.com/office/powerpoint/2010/main" val="1075291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BFC297F3-54B1-4E70-94CC-D9FC41BBF8B1}" type="slidenum">
              <a:rPr lang="en-GB" altLang="et-EE"/>
              <a:pPr eaLnBrk="1" hangingPunct="1">
                <a:spcBef>
                  <a:spcPct val="20000"/>
                </a:spcBef>
              </a:pPr>
              <a:t>6</a:t>
            </a:fld>
            <a:endParaRPr lang="en-GB" altLang="et-EE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t-EE" altLang="et-EE" smtClean="0"/>
          </a:p>
        </p:txBody>
      </p:sp>
    </p:spTree>
    <p:extLst>
      <p:ext uri="{BB962C8B-B14F-4D97-AF65-F5344CB8AC3E}">
        <p14:creationId xmlns:p14="http://schemas.microsoft.com/office/powerpoint/2010/main" val="2046124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4213" y="321310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t-EE"/>
          </a:p>
        </p:txBody>
      </p:sp>
      <p:sp>
        <p:nvSpPr>
          <p:cNvPr id="331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2006600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t-EE" altLang="et-EE" noProof="0" smtClean="0"/>
              <a:t>Click to edit Master title style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933825"/>
            <a:ext cx="7010400" cy="109537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et-EE" altLang="et-EE" noProof="0" smtClean="0"/>
              <a:t>Click to edit Master subtitle style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EA3B51C4-0517-49B7-9639-13AF1692A2C9}" type="slidenum">
              <a:rPr lang="et-EE" altLang="et-EE"/>
              <a:pPr/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3052162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C3A0F0-99B7-4511-93DF-ED5DFC74E9C2}" type="slidenum">
              <a:rPr lang="et-EE" altLang="et-EE"/>
              <a:pPr/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543361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260350"/>
            <a:ext cx="2001837" cy="59769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260350"/>
            <a:ext cx="5854700" cy="59769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9CEE3C-23E6-40EF-898F-95A7A6A3269A}" type="slidenum">
              <a:rPr lang="et-EE" altLang="et-EE"/>
              <a:pPr/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2715708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E54FEA-0EF6-4AE5-AFB8-F28AE9BBCFE2}" type="slidenum">
              <a:rPr lang="et-EE" altLang="et-EE"/>
              <a:pPr/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4231470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219D13-AFD4-406B-9BD0-9DFED8E09BB4}" type="slidenum">
              <a:rPr lang="et-EE" altLang="et-EE"/>
              <a:pPr/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912558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125538"/>
            <a:ext cx="3924300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25538"/>
            <a:ext cx="3924300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799D41-FB7C-4C0F-9BD0-18F1138FE73E}" type="slidenum">
              <a:rPr lang="et-EE" altLang="et-EE"/>
              <a:pPr/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3105228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BF1CA5-836D-48D7-B60F-C8E08CAA4CA2}" type="slidenum">
              <a:rPr lang="et-EE" altLang="et-EE"/>
              <a:pPr/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2659239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3C52D9-F0E9-49BA-AF99-0012A6E191C3}" type="slidenum">
              <a:rPr lang="et-EE" altLang="et-EE"/>
              <a:pPr/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2536057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CBB99B-D0B9-4333-9673-8A303F9AF050}" type="slidenum">
              <a:rPr lang="et-EE" altLang="et-EE"/>
              <a:pPr/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3810780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5E34F3-A775-456C-B77A-DC89B0CF1613}" type="slidenum">
              <a:rPr lang="et-EE" altLang="et-EE"/>
              <a:pPr/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481833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6B6F04-E5A8-4BAD-9DA4-98F959442751}" type="slidenum">
              <a:rPr lang="et-EE" altLang="et-EE"/>
              <a:pPr/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755565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260350"/>
            <a:ext cx="80010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t-EE" altLang="et-EE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125538"/>
            <a:ext cx="8001000" cy="511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altLang="et-EE" smtClean="0"/>
              <a:t>Click to edit Master text styles</a:t>
            </a:r>
          </a:p>
          <a:p>
            <a:pPr lvl="1"/>
            <a:r>
              <a:rPr lang="et-EE" altLang="et-EE" smtClean="0"/>
              <a:t>Second level</a:t>
            </a:r>
          </a:p>
          <a:p>
            <a:pPr lvl="2"/>
            <a:r>
              <a:rPr lang="et-EE" altLang="et-EE" smtClean="0"/>
              <a:t>Third level</a:t>
            </a:r>
          </a:p>
          <a:p>
            <a:pPr lvl="3"/>
            <a:r>
              <a:rPr lang="et-EE" altLang="et-EE" smtClean="0"/>
              <a:t>Fourth level</a:t>
            </a:r>
          </a:p>
          <a:p>
            <a:pPr lvl="4"/>
            <a:r>
              <a:rPr lang="et-EE" altLang="et-EE" smtClean="0"/>
              <a:t>Fifth level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11188" y="908050"/>
            <a:ext cx="7958137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t-EE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308725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t-EE"/>
          </a:p>
        </p:txBody>
      </p:sp>
      <p:sp>
        <p:nvSpPr>
          <p:cNvPr id="33075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81750"/>
            <a:ext cx="13700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33075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24075" y="6381750"/>
            <a:ext cx="51847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33076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1725" y="6381750"/>
            <a:ext cx="11525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5EFD452-3DA5-49ED-8A58-7D980232FD1D}" type="slidenum">
              <a:rPr lang="et-EE" altLang="et-EE"/>
              <a:pPr/>
              <a:t>‹#›</a:t>
            </a:fld>
            <a:endParaRPr lang="et-EE" altLang="et-EE"/>
          </a:p>
        </p:txBody>
      </p:sp>
      <p:pic>
        <p:nvPicPr>
          <p:cNvPr id="1033" name="Picture 9" descr="TTU_varviline_logo_ruut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100" y="115888"/>
            <a:ext cx="600075" cy="78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 descr="TTU_varviline_logo_ruut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100" y="188913"/>
            <a:ext cx="600075" cy="78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o"/>
        <a:defRPr sz="22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100">
          <a:solidFill>
            <a:schemeClr val="tx1"/>
          </a:solidFill>
          <a:latin typeface="Verdana" pitchFamily="34" charset="0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>
          <a:solidFill>
            <a:schemeClr val="tx1"/>
          </a:solidFill>
          <a:latin typeface="Verdana" pitchFamily="34" charset="0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Verdana" pitchFamily="34" charset="0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Verdana" pitchFamily="34" charset="0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Verdana" pitchFamily="34" charset="0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Verdana" pitchFamily="34" charset="0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Verdana" pitchFamily="34" charset="0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13" Type="http://schemas.openxmlformats.org/officeDocument/2006/relationships/image" Target="../media/image14.emf"/><Relationship Id="rId3" Type="http://schemas.openxmlformats.org/officeDocument/2006/relationships/image" Target="../media/image3.emf"/><Relationship Id="rId7" Type="http://schemas.openxmlformats.org/officeDocument/2006/relationships/image" Target="../media/image8.emf"/><Relationship Id="rId12" Type="http://schemas.openxmlformats.org/officeDocument/2006/relationships/image" Target="../media/image1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emf"/><Relationship Id="rId11" Type="http://schemas.openxmlformats.org/officeDocument/2006/relationships/image" Target="../media/image12.emf"/><Relationship Id="rId5" Type="http://schemas.openxmlformats.org/officeDocument/2006/relationships/image" Target="../media/image6.emf"/><Relationship Id="rId10" Type="http://schemas.openxmlformats.org/officeDocument/2006/relationships/image" Target="../media/image11.emf"/><Relationship Id="rId4" Type="http://schemas.openxmlformats.org/officeDocument/2006/relationships/image" Target="../media/image5.emf"/><Relationship Id="rId9" Type="http://schemas.openxmlformats.org/officeDocument/2006/relationships/image" Target="../media/image10.emf"/><Relationship Id="rId14" Type="http://schemas.openxmlformats.org/officeDocument/2006/relationships/image" Target="../media/image15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image" Target="../media/image3.emf"/><Relationship Id="rId7" Type="http://schemas.openxmlformats.org/officeDocument/2006/relationships/image" Target="../media/image1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emf"/><Relationship Id="rId11" Type="http://schemas.openxmlformats.org/officeDocument/2006/relationships/image" Target="../media/image21.emf"/><Relationship Id="rId5" Type="http://schemas.openxmlformats.org/officeDocument/2006/relationships/image" Target="../media/image16.emf"/><Relationship Id="rId10" Type="http://schemas.openxmlformats.org/officeDocument/2006/relationships/image" Target="../media/image20.emf"/><Relationship Id="rId4" Type="http://schemas.openxmlformats.org/officeDocument/2006/relationships/image" Target="../media/image14.emf"/><Relationship Id="rId9" Type="http://schemas.openxmlformats.org/officeDocument/2006/relationships/image" Target="../media/image19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image" Target="../media/image18.emf"/><Relationship Id="rId7" Type="http://schemas.openxmlformats.org/officeDocument/2006/relationships/image" Target="../media/image1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emf"/><Relationship Id="rId5" Type="http://schemas.openxmlformats.org/officeDocument/2006/relationships/image" Target="../media/image22.emf"/><Relationship Id="rId10" Type="http://schemas.openxmlformats.org/officeDocument/2006/relationships/image" Target="../media/image24.emf"/><Relationship Id="rId4" Type="http://schemas.openxmlformats.org/officeDocument/2006/relationships/image" Target="../media/image15.emf"/><Relationship Id="rId9" Type="http://schemas.openxmlformats.org/officeDocument/2006/relationships/image" Target="../media/image2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09650" y="981075"/>
            <a:ext cx="7810500" cy="2006600"/>
          </a:xfrm>
        </p:spPr>
        <p:txBody>
          <a:bodyPr/>
          <a:lstStyle/>
          <a:p>
            <a:pPr eaLnBrk="1" hangingPunct="1"/>
            <a:r>
              <a:rPr lang="et-EE" altLang="et-EE" sz="3200" dirty="0" smtClean="0">
                <a:solidFill>
                  <a:schemeClr val="accent2"/>
                </a:solidFill>
              </a:rPr>
              <a:t>Andmetabelite korrastamine </a:t>
            </a:r>
            <a:br>
              <a:rPr lang="et-EE" altLang="et-EE" sz="3200" dirty="0" smtClean="0">
                <a:solidFill>
                  <a:schemeClr val="accent2"/>
                </a:solidFill>
              </a:rPr>
            </a:br>
            <a:r>
              <a:rPr lang="et-EE" altLang="et-EE" sz="3200" dirty="0" smtClean="0">
                <a:solidFill>
                  <a:schemeClr val="accent2"/>
                </a:solidFill>
              </a:rPr>
              <a:t>– konformismiskaala: näide</a:t>
            </a:r>
            <a:br>
              <a:rPr lang="et-EE" altLang="et-EE" sz="3200" dirty="0" smtClean="0">
                <a:solidFill>
                  <a:schemeClr val="accent2"/>
                </a:solidFill>
              </a:rPr>
            </a:br>
            <a:r>
              <a:rPr lang="et-EE" altLang="et-EE" sz="3200" i="1" dirty="0" err="1" smtClean="0"/>
              <a:t>Data</a:t>
            </a:r>
            <a:r>
              <a:rPr lang="et-EE" altLang="et-EE" sz="3200" i="1" dirty="0" smtClean="0"/>
              <a:t> </a:t>
            </a:r>
            <a:r>
              <a:rPr lang="et-EE" altLang="et-EE" sz="3200" i="1" dirty="0" err="1" smtClean="0"/>
              <a:t>Table</a:t>
            </a:r>
            <a:r>
              <a:rPr lang="et-EE" altLang="et-EE" sz="3200" i="1" dirty="0" smtClean="0"/>
              <a:t> </a:t>
            </a:r>
            <a:r>
              <a:rPr lang="et-EE" altLang="et-EE" sz="3200" i="1" dirty="0" err="1" smtClean="0"/>
              <a:t>Reordering</a:t>
            </a:r>
            <a:r>
              <a:rPr lang="et-EE" altLang="et-EE" sz="3200" i="1" dirty="0" smtClean="0"/>
              <a:t>/</a:t>
            </a:r>
            <a:r>
              <a:rPr lang="et-EE" altLang="et-EE" sz="3200" i="1" dirty="0" err="1" smtClean="0"/>
              <a:t>Seriation</a:t>
            </a:r>
            <a:r>
              <a:rPr lang="et-EE" altLang="et-EE" sz="3200" i="1" dirty="0" smtClean="0"/>
              <a:t> </a:t>
            </a:r>
            <a:br>
              <a:rPr lang="et-EE" altLang="et-EE" sz="3200" i="1" dirty="0" smtClean="0"/>
            </a:br>
            <a:r>
              <a:rPr lang="et-EE" altLang="et-EE" sz="3200" i="1" dirty="0" smtClean="0"/>
              <a:t> – </a:t>
            </a:r>
            <a:r>
              <a:rPr lang="en-US" altLang="et-EE" sz="3200" i="1" dirty="0" smtClean="0"/>
              <a:t>Scale of Conformity</a:t>
            </a:r>
            <a:r>
              <a:rPr lang="et-EE" altLang="et-EE" sz="3200" i="1" dirty="0" smtClean="0"/>
              <a:t>: </a:t>
            </a:r>
            <a:r>
              <a:rPr lang="et-EE" altLang="et-EE" sz="3200" i="1" dirty="0" err="1" smtClean="0"/>
              <a:t>example</a:t>
            </a:r>
            <a:r>
              <a:rPr lang="en-US" altLang="et-EE" sz="3200" dirty="0" smtClean="0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624" y="4797152"/>
            <a:ext cx="7270576" cy="1224136"/>
          </a:xfrm>
        </p:spPr>
        <p:txBody>
          <a:bodyPr/>
          <a:lstStyle/>
          <a:p>
            <a:pPr eaLnBrk="1" hangingPunct="1"/>
            <a:r>
              <a:rPr lang="et-EE" altLang="et-EE" sz="2000" dirty="0" smtClean="0"/>
              <a:t>R. Kuusik, G. Lind</a:t>
            </a:r>
            <a:br>
              <a:rPr lang="et-EE" altLang="et-EE" sz="2000" dirty="0" smtClean="0"/>
            </a:br>
            <a:r>
              <a:rPr lang="et-EE" altLang="et-EE" sz="2000" dirty="0" smtClean="0"/>
              <a:t>TTÜ Infotehnoloogia teaduskond</a:t>
            </a:r>
            <a:br>
              <a:rPr lang="et-EE" altLang="et-EE" sz="2000" dirty="0" smtClean="0"/>
            </a:br>
            <a:r>
              <a:rPr lang="et-EE" altLang="et-EE" sz="2000" dirty="0" smtClean="0"/>
              <a:t>Tarkvarateaduse instituut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650" y="3501008"/>
            <a:ext cx="4464176" cy="11160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t-EE" altLang="et-EE" dirty="0" smtClean="0"/>
              <a:t>R. Kuusik, G. Lind, TTÜ Tarkvarateaduse instituut</a:t>
            </a:r>
            <a:endParaRPr lang="et-EE" altLang="et-EE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A0A7AB87-5BCB-401E-8644-0B8981D61693}" type="slidenum">
              <a:rPr lang="et-EE" altLang="et-EE">
                <a:latin typeface="Arial" panose="020B0604020202020204" pitchFamily="34" charset="0"/>
              </a:rPr>
              <a:pPr eaLnBrk="1" hangingPunct="1"/>
              <a:t>2</a:t>
            </a:fld>
            <a:endParaRPr lang="et-EE" altLang="et-EE">
              <a:latin typeface="Arial" panose="020B0604020202020204" pitchFamily="34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t-EE" i="1" smtClean="0"/>
              <a:t>Initial Data</a:t>
            </a:r>
            <a:endParaRPr lang="en-US" altLang="et-EE" i="1" smtClean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557338"/>
            <a:ext cx="2836863" cy="200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6963" y="1557338"/>
            <a:ext cx="3887787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3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1CED9465-D1B1-40B4-B9CB-41E9FDEBEDD7}" type="slidenum">
              <a:rPr lang="et-EE" altLang="et-EE">
                <a:latin typeface="Arial" panose="020B0604020202020204" pitchFamily="34" charset="0"/>
              </a:rPr>
              <a:pPr eaLnBrk="1" hangingPunct="1"/>
              <a:t>3</a:t>
            </a:fld>
            <a:endParaRPr lang="et-EE" altLang="et-EE">
              <a:latin typeface="Arial" panose="020B0604020202020204" pitchFamily="34" charset="0"/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t-EE" altLang="et-EE" i="1" smtClean="0"/>
              <a:t>Rows</a:t>
            </a:r>
            <a:endParaRPr lang="en-US" altLang="et-EE" i="1" smtClean="0"/>
          </a:p>
        </p:txBody>
      </p:sp>
      <p:pic>
        <p:nvPicPr>
          <p:cNvPr id="512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557338"/>
            <a:ext cx="2836863" cy="200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6" name="Rectangle 4"/>
          <p:cNvSpPr>
            <a:spLocks noChangeAspect="1" noChangeArrowheads="1"/>
          </p:cNvSpPr>
          <p:nvPr/>
        </p:nvSpPr>
        <p:spPr bwMode="auto">
          <a:xfrm>
            <a:off x="539750" y="1196975"/>
            <a:ext cx="158591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t-EE" sz="1800" i="1">
                <a:solidFill>
                  <a:srgbClr val="000000"/>
                </a:solidFill>
              </a:rPr>
              <a:t>Initial Data</a:t>
            </a:r>
          </a:p>
        </p:txBody>
      </p:sp>
      <p:sp>
        <p:nvSpPr>
          <p:cNvPr id="285701" name="Rectangle 5"/>
          <p:cNvSpPr>
            <a:spLocks noChangeAspect="1" noChangeArrowheads="1"/>
          </p:cNvSpPr>
          <p:nvPr/>
        </p:nvSpPr>
        <p:spPr bwMode="auto">
          <a:xfrm>
            <a:off x="3779838" y="1196975"/>
            <a:ext cx="25209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t-EE" altLang="et-EE" sz="1800" i="1">
                <a:solidFill>
                  <a:srgbClr val="000000"/>
                </a:solidFill>
              </a:rPr>
              <a:t>Frequency transformation</a:t>
            </a:r>
            <a:endParaRPr lang="en-GB" altLang="et-EE" sz="1800" i="1">
              <a:solidFill>
                <a:srgbClr val="000000"/>
              </a:solidFill>
            </a:endParaRPr>
          </a:p>
        </p:txBody>
      </p:sp>
      <p:pic>
        <p:nvPicPr>
          <p:cNvPr id="285702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76700"/>
            <a:ext cx="2836863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5703" name="Rectangle 7"/>
          <p:cNvSpPr>
            <a:spLocks noChangeAspect="1" noChangeArrowheads="1"/>
          </p:cNvSpPr>
          <p:nvPr/>
        </p:nvSpPr>
        <p:spPr bwMode="auto">
          <a:xfrm>
            <a:off x="539750" y="3716338"/>
            <a:ext cx="158591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t-EE" altLang="et-EE" sz="1800" i="1" dirty="0" err="1">
                <a:solidFill>
                  <a:srgbClr val="000000"/>
                </a:solidFill>
              </a:rPr>
              <a:t>Frequencies</a:t>
            </a:r>
            <a:endParaRPr lang="en-GB" altLang="et-EE" sz="1800" i="1" dirty="0">
              <a:solidFill>
                <a:srgbClr val="000000"/>
              </a:solidFill>
            </a:endParaRPr>
          </a:p>
        </p:txBody>
      </p:sp>
      <p:sp>
        <p:nvSpPr>
          <p:cNvPr id="285704" name="Freeform 8"/>
          <p:cNvSpPr>
            <a:spLocks/>
          </p:cNvSpPr>
          <p:nvPr/>
        </p:nvSpPr>
        <p:spPr bwMode="auto">
          <a:xfrm flipH="1">
            <a:off x="2747963" y="3121025"/>
            <a:ext cx="187325" cy="1081088"/>
          </a:xfrm>
          <a:custGeom>
            <a:avLst/>
            <a:gdLst>
              <a:gd name="T0" fmla="*/ 2147483647 w 118"/>
              <a:gd name="T1" fmla="*/ 0 h 681"/>
              <a:gd name="T2" fmla="*/ 2147483647 w 118"/>
              <a:gd name="T3" fmla="*/ 2147483647 h 681"/>
              <a:gd name="T4" fmla="*/ 2147483647 w 118"/>
              <a:gd name="T5" fmla="*/ 2147483647 h 681"/>
              <a:gd name="T6" fmla="*/ 2147483647 w 118"/>
              <a:gd name="T7" fmla="*/ 2147483647 h 68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8" h="681">
                <a:moveTo>
                  <a:pt x="73" y="0"/>
                </a:moveTo>
                <a:cubicBezTo>
                  <a:pt x="64" y="33"/>
                  <a:pt x="26" y="128"/>
                  <a:pt x="17" y="197"/>
                </a:cubicBezTo>
                <a:cubicBezTo>
                  <a:pt x="8" y="266"/>
                  <a:pt x="0" y="336"/>
                  <a:pt x="17" y="417"/>
                </a:cubicBezTo>
                <a:cubicBezTo>
                  <a:pt x="34" y="498"/>
                  <a:pt x="97" y="626"/>
                  <a:pt x="118" y="681"/>
                </a:cubicBezTo>
              </a:path>
            </a:pathLst>
          </a:custGeom>
          <a:noFill/>
          <a:ln w="12700" cap="flat" cmpd="sng">
            <a:solidFill>
              <a:schemeClr val="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285705" name="Freeform 9"/>
          <p:cNvSpPr>
            <a:spLocks/>
          </p:cNvSpPr>
          <p:nvPr/>
        </p:nvSpPr>
        <p:spPr bwMode="auto">
          <a:xfrm>
            <a:off x="2771775" y="1970088"/>
            <a:ext cx="295275" cy="2303462"/>
          </a:xfrm>
          <a:custGeom>
            <a:avLst/>
            <a:gdLst>
              <a:gd name="T0" fmla="*/ 0 w 186"/>
              <a:gd name="T1" fmla="*/ 0 h 1451"/>
              <a:gd name="T2" fmla="*/ 2147483647 w 186"/>
              <a:gd name="T3" fmla="*/ 2147483647 h 1451"/>
              <a:gd name="T4" fmla="*/ 2147483647 w 186"/>
              <a:gd name="T5" fmla="*/ 2147483647 h 1451"/>
              <a:gd name="T6" fmla="*/ 0 w 186"/>
              <a:gd name="T7" fmla="*/ 2147483647 h 145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6" h="1451">
                <a:moveTo>
                  <a:pt x="0" y="0"/>
                </a:moveTo>
                <a:cubicBezTo>
                  <a:pt x="23" y="67"/>
                  <a:pt x="110" y="236"/>
                  <a:pt x="137" y="403"/>
                </a:cubicBezTo>
                <a:cubicBezTo>
                  <a:pt x="164" y="570"/>
                  <a:pt x="186" y="830"/>
                  <a:pt x="163" y="1005"/>
                </a:cubicBezTo>
                <a:cubicBezTo>
                  <a:pt x="140" y="1180"/>
                  <a:pt x="34" y="1358"/>
                  <a:pt x="0" y="1451"/>
                </a:cubicBezTo>
              </a:path>
            </a:pathLst>
          </a:custGeom>
          <a:noFill/>
          <a:ln w="12700" cap="flat" cmpd="sng">
            <a:solidFill>
              <a:schemeClr val="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pic>
        <p:nvPicPr>
          <p:cNvPr id="285706" name="Picture 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363" y="1557338"/>
            <a:ext cx="2836862" cy="200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5707" name="Picture 1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613" y="1844675"/>
            <a:ext cx="482600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5708" name="Picture 1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413" y="4356100"/>
            <a:ext cx="482600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5709" name="Line 13"/>
          <p:cNvSpPr>
            <a:spLocks noChangeShapeType="1"/>
          </p:cNvSpPr>
          <p:nvPr/>
        </p:nvSpPr>
        <p:spPr bwMode="auto">
          <a:xfrm>
            <a:off x="1116013" y="1989138"/>
            <a:ext cx="0" cy="2447925"/>
          </a:xfrm>
          <a:prstGeom prst="line">
            <a:avLst/>
          </a:prstGeom>
          <a:noFill/>
          <a:ln w="19050">
            <a:solidFill>
              <a:srgbClr val="94014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pic>
        <p:nvPicPr>
          <p:cNvPr id="285710" name="Picture 1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4076700"/>
            <a:ext cx="482600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5711" name="Line 15"/>
          <p:cNvSpPr>
            <a:spLocks noChangeShapeType="1"/>
          </p:cNvSpPr>
          <p:nvPr/>
        </p:nvSpPr>
        <p:spPr bwMode="auto">
          <a:xfrm flipV="1">
            <a:off x="1116013" y="2060575"/>
            <a:ext cx="3240087" cy="2376488"/>
          </a:xfrm>
          <a:prstGeom prst="line">
            <a:avLst/>
          </a:prstGeom>
          <a:noFill/>
          <a:ln w="19050">
            <a:solidFill>
              <a:srgbClr val="94014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285712" name="Line 16"/>
          <p:cNvSpPr>
            <a:spLocks noChangeShapeType="1"/>
          </p:cNvSpPr>
          <p:nvPr/>
        </p:nvSpPr>
        <p:spPr bwMode="auto">
          <a:xfrm>
            <a:off x="1547813" y="1989138"/>
            <a:ext cx="0" cy="2232025"/>
          </a:xfrm>
          <a:prstGeom prst="line">
            <a:avLst/>
          </a:prstGeom>
          <a:noFill/>
          <a:ln w="19050">
            <a:solidFill>
              <a:srgbClr val="94014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pic>
        <p:nvPicPr>
          <p:cNvPr id="285713" name="Picture 1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575" y="1844675"/>
            <a:ext cx="482600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5714" name="Line 18"/>
          <p:cNvSpPr>
            <a:spLocks noChangeShapeType="1"/>
          </p:cNvSpPr>
          <p:nvPr/>
        </p:nvSpPr>
        <p:spPr bwMode="auto">
          <a:xfrm flipV="1">
            <a:off x="1547813" y="2060575"/>
            <a:ext cx="3311525" cy="2160588"/>
          </a:xfrm>
          <a:prstGeom prst="line">
            <a:avLst/>
          </a:prstGeom>
          <a:noFill/>
          <a:ln w="19050">
            <a:solidFill>
              <a:srgbClr val="94014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pic>
        <p:nvPicPr>
          <p:cNvPr id="285715" name="Picture 1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563" y="4078288"/>
            <a:ext cx="482600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5716" name="Line 20"/>
          <p:cNvSpPr>
            <a:spLocks noChangeShapeType="1"/>
          </p:cNvSpPr>
          <p:nvPr/>
        </p:nvSpPr>
        <p:spPr bwMode="auto">
          <a:xfrm>
            <a:off x="2051050" y="1989138"/>
            <a:ext cx="0" cy="2232025"/>
          </a:xfrm>
          <a:prstGeom prst="line">
            <a:avLst/>
          </a:prstGeom>
          <a:noFill/>
          <a:ln w="19050">
            <a:solidFill>
              <a:srgbClr val="94014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pic>
        <p:nvPicPr>
          <p:cNvPr id="285717" name="Picture 2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0650" y="1844675"/>
            <a:ext cx="482600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5718" name="Line 22"/>
          <p:cNvSpPr>
            <a:spLocks noChangeShapeType="1"/>
          </p:cNvSpPr>
          <p:nvPr/>
        </p:nvSpPr>
        <p:spPr bwMode="auto">
          <a:xfrm flipV="1">
            <a:off x="2052638" y="2060575"/>
            <a:ext cx="3311525" cy="2160588"/>
          </a:xfrm>
          <a:prstGeom prst="line">
            <a:avLst/>
          </a:prstGeom>
          <a:noFill/>
          <a:ln w="19050">
            <a:solidFill>
              <a:srgbClr val="94014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pic>
        <p:nvPicPr>
          <p:cNvPr id="285719" name="Picture 2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938" y="4076700"/>
            <a:ext cx="954087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5720" name="Picture 24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0550" y="1844675"/>
            <a:ext cx="954088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5721" name="Picture 25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613" y="1844675"/>
            <a:ext cx="2366962" cy="172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5723" name="Picture 27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1557338"/>
            <a:ext cx="833438" cy="200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5724" name="Freeform 28"/>
          <p:cNvSpPr>
            <a:spLocks/>
          </p:cNvSpPr>
          <p:nvPr/>
        </p:nvSpPr>
        <p:spPr bwMode="auto">
          <a:xfrm flipH="1">
            <a:off x="2457450" y="3357563"/>
            <a:ext cx="130175" cy="1079500"/>
          </a:xfrm>
          <a:custGeom>
            <a:avLst/>
            <a:gdLst>
              <a:gd name="T0" fmla="*/ 0 w 82"/>
              <a:gd name="T1" fmla="*/ 0 h 680"/>
              <a:gd name="T2" fmla="*/ 2147483647 w 82"/>
              <a:gd name="T3" fmla="*/ 2147483647 h 680"/>
              <a:gd name="T4" fmla="*/ 2147483647 w 82"/>
              <a:gd name="T5" fmla="*/ 2147483647 h 680"/>
              <a:gd name="T6" fmla="*/ 0 w 82"/>
              <a:gd name="T7" fmla="*/ 2147483647 h 6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2" h="680">
                <a:moveTo>
                  <a:pt x="0" y="0"/>
                </a:moveTo>
                <a:cubicBezTo>
                  <a:pt x="12" y="38"/>
                  <a:pt x="62" y="147"/>
                  <a:pt x="72" y="228"/>
                </a:cubicBezTo>
                <a:cubicBezTo>
                  <a:pt x="82" y="309"/>
                  <a:pt x="72" y="412"/>
                  <a:pt x="60" y="487"/>
                </a:cubicBezTo>
                <a:cubicBezTo>
                  <a:pt x="48" y="562"/>
                  <a:pt x="12" y="640"/>
                  <a:pt x="0" y="680"/>
                </a:cubicBezTo>
              </a:path>
            </a:pathLst>
          </a:custGeom>
          <a:noFill/>
          <a:ln w="12700" cap="flat" cmpd="sng">
            <a:solidFill>
              <a:schemeClr val="fol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285725" name="Freeform 29"/>
          <p:cNvSpPr>
            <a:spLocks/>
          </p:cNvSpPr>
          <p:nvPr/>
        </p:nvSpPr>
        <p:spPr bwMode="auto">
          <a:xfrm>
            <a:off x="2354263" y="2852738"/>
            <a:ext cx="209550" cy="1636712"/>
          </a:xfrm>
          <a:custGeom>
            <a:avLst/>
            <a:gdLst>
              <a:gd name="T0" fmla="*/ 2147483647 w 132"/>
              <a:gd name="T1" fmla="*/ 0 h 1031"/>
              <a:gd name="T2" fmla="*/ 2147483647 w 132"/>
              <a:gd name="T3" fmla="*/ 2147483647 h 1031"/>
              <a:gd name="T4" fmla="*/ 2147483647 w 132"/>
              <a:gd name="T5" fmla="*/ 2147483647 h 1031"/>
              <a:gd name="T6" fmla="*/ 2147483647 w 132"/>
              <a:gd name="T7" fmla="*/ 2147483647 h 1031"/>
              <a:gd name="T8" fmla="*/ 2147483647 w 132"/>
              <a:gd name="T9" fmla="*/ 2147483647 h 10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2" h="1031">
                <a:moveTo>
                  <a:pt x="126" y="0"/>
                </a:moveTo>
                <a:cubicBezTo>
                  <a:pt x="99" y="72"/>
                  <a:pt x="65" y="171"/>
                  <a:pt x="45" y="255"/>
                </a:cubicBezTo>
                <a:cubicBezTo>
                  <a:pt x="25" y="339"/>
                  <a:pt x="8" y="411"/>
                  <a:pt x="4" y="503"/>
                </a:cubicBezTo>
                <a:cubicBezTo>
                  <a:pt x="0" y="595"/>
                  <a:pt x="3" y="719"/>
                  <a:pt x="24" y="807"/>
                </a:cubicBezTo>
                <a:cubicBezTo>
                  <a:pt x="45" y="895"/>
                  <a:pt x="110" y="984"/>
                  <a:pt x="132" y="1031"/>
                </a:cubicBezTo>
              </a:path>
            </a:pathLst>
          </a:custGeom>
          <a:noFill/>
          <a:ln w="12700" cap="flat" cmpd="sng">
            <a:solidFill>
              <a:schemeClr val="fol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285726" name="Freeform 30"/>
          <p:cNvSpPr>
            <a:spLocks/>
          </p:cNvSpPr>
          <p:nvPr/>
        </p:nvSpPr>
        <p:spPr bwMode="auto">
          <a:xfrm>
            <a:off x="2222500" y="2565400"/>
            <a:ext cx="334963" cy="1968500"/>
          </a:xfrm>
          <a:custGeom>
            <a:avLst/>
            <a:gdLst>
              <a:gd name="T0" fmla="*/ 2147483647 w 211"/>
              <a:gd name="T1" fmla="*/ 0 h 1240"/>
              <a:gd name="T2" fmla="*/ 2147483647 w 211"/>
              <a:gd name="T3" fmla="*/ 2147483647 h 1240"/>
              <a:gd name="T4" fmla="*/ 2147483647 w 211"/>
              <a:gd name="T5" fmla="*/ 2147483647 h 1240"/>
              <a:gd name="T6" fmla="*/ 2147483647 w 211"/>
              <a:gd name="T7" fmla="*/ 2147483647 h 1240"/>
              <a:gd name="T8" fmla="*/ 2147483647 w 211"/>
              <a:gd name="T9" fmla="*/ 2147483647 h 1240"/>
              <a:gd name="T10" fmla="*/ 2147483647 w 211"/>
              <a:gd name="T11" fmla="*/ 2147483647 h 12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1" h="1240">
                <a:moveTo>
                  <a:pt x="202" y="0"/>
                </a:moveTo>
                <a:cubicBezTo>
                  <a:pt x="178" y="50"/>
                  <a:pt x="90" y="219"/>
                  <a:pt x="59" y="300"/>
                </a:cubicBezTo>
                <a:cubicBezTo>
                  <a:pt x="28" y="381"/>
                  <a:pt x="23" y="398"/>
                  <a:pt x="15" y="484"/>
                </a:cubicBezTo>
                <a:cubicBezTo>
                  <a:pt x="7" y="570"/>
                  <a:pt x="0" y="718"/>
                  <a:pt x="11" y="816"/>
                </a:cubicBezTo>
                <a:cubicBezTo>
                  <a:pt x="22" y="914"/>
                  <a:pt x="46" y="1001"/>
                  <a:pt x="79" y="1072"/>
                </a:cubicBezTo>
                <a:cubicBezTo>
                  <a:pt x="112" y="1143"/>
                  <a:pt x="184" y="1205"/>
                  <a:pt x="211" y="1240"/>
                </a:cubicBezTo>
              </a:path>
            </a:pathLst>
          </a:custGeom>
          <a:noFill/>
          <a:ln w="12700" cap="flat" cmpd="sng">
            <a:solidFill>
              <a:schemeClr val="fol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285727" name="Freeform 31"/>
          <p:cNvSpPr>
            <a:spLocks/>
          </p:cNvSpPr>
          <p:nvPr/>
        </p:nvSpPr>
        <p:spPr bwMode="auto">
          <a:xfrm>
            <a:off x="2103438" y="2278063"/>
            <a:ext cx="431800" cy="2303462"/>
          </a:xfrm>
          <a:custGeom>
            <a:avLst/>
            <a:gdLst>
              <a:gd name="T0" fmla="*/ 2147483647 w 272"/>
              <a:gd name="T1" fmla="*/ 0 h 1451"/>
              <a:gd name="T2" fmla="*/ 2147483647 w 272"/>
              <a:gd name="T3" fmla="*/ 2147483647 h 1451"/>
              <a:gd name="T4" fmla="*/ 2147483647 w 272"/>
              <a:gd name="T5" fmla="*/ 2147483647 h 1451"/>
              <a:gd name="T6" fmla="*/ 2147483647 w 272"/>
              <a:gd name="T7" fmla="*/ 2147483647 h 1451"/>
              <a:gd name="T8" fmla="*/ 2147483647 w 272"/>
              <a:gd name="T9" fmla="*/ 2147483647 h 14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2" h="1451">
                <a:moveTo>
                  <a:pt x="272" y="0"/>
                </a:moveTo>
                <a:cubicBezTo>
                  <a:pt x="238" y="67"/>
                  <a:pt x="113" y="270"/>
                  <a:pt x="68" y="403"/>
                </a:cubicBezTo>
                <a:cubicBezTo>
                  <a:pt x="23" y="536"/>
                  <a:pt x="4" y="671"/>
                  <a:pt x="2" y="797"/>
                </a:cubicBezTo>
                <a:cubicBezTo>
                  <a:pt x="0" y="923"/>
                  <a:pt x="9" y="1048"/>
                  <a:pt x="54" y="1157"/>
                </a:cubicBezTo>
                <a:cubicBezTo>
                  <a:pt x="99" y="1266"/>
                  <a:pt x="227" y="1390"/>
                  <a:pt x="272" y="1451"/>
                </a:cubicBezTo>
              </a:path>
            </a:pathLst>
          </a:custGeom>
          <a:noFill/>
          <a:ln w="12700" cap="flat" cmpd="sng">
            <a:solidFill>
              <a:schemeClr val="fol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285728" name="Line 32"/>
          <p:cNvSpPr>
            <a:spLocks noChangeShapeType="1"/>
          </p:cNvSpPr>
          <p:nvPr/>
        </p:nvSpPr>
        <p:spPr bwMode="auto">
          <a:xfrm>
            <a:off x="2554288" y="1989138"/>
            <a:ext cx="0" cy="2232025"/>
          </a:xfrm>
          <a:prstGeom prst="line">
            <a:avLst/>
          </a:prstGeom>
          <a:noFill/>
          <a:ln w="19050">
            <a:solidFill>
              <a:srgbClr val="94014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285729" name="Line 33"/>
          <p:cNvSpPr>
            <a:spLocks noChangeShapeType="1"/>
          </p:cNvSpPr>
          <p:nvPr/>
        </p:nvSpPr>
        <p:spPr bwMode="auto">
          <a:xfrm flipV="1">
            <a:off x="2555875" y="2060575"/>
            <a:ext cx="3311525" cy="2160588"/>
          </a:xfrm>
          <a:prstGeom prst="line">
            <a:avLst/>
          </a:prstGeom>
          <a:noFill/>
          <a:ln w="19050">
            <a:solidFill>
              <a:srgbClr val="94014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285730" name="Line 34"/>
          <p:cNvSpPr>
            <a:spLocks noChangeShapeType="1"/>
          </p:cNvSpPr>
          <p:nvPr/>
        </p:nvSpPr>
        <p:spPr bwMode="auto">
          <a:xfrm>
            <a:off x="2987675" y="1989138"/>
            <a:ext cx="0" cy="2232025"/>
          </a:xfrm>
          <a:prstGeom prst="line">
            <a:avLst/>
          </a:prstGeom>
          <a:noFill/>
          <a:ln w="19050">
            <a:solidFill>
              <a:srgbClr val="94014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285731" name="Line 35"/>
          <p:cNvSpPr>
            <a:spLocks noChangeShapeType="1"/>
          </p:cNvSpPr>
          <p:nvPr/>
        </p:nvSpPr>
        <p:spPr bwMode="auto">
          <a:xfrm flipV="1">
            <a:off x="2989263" y="2060575"/>
            <a:ext cx="3311525" cy="2160588"/>
          </a:xfrm>
          <a:prstGeom prst="line">
            <a:avLst/>
          </a:prstGeom>
          <a:noFill/>
          <a:ln w="19050">
            <a:solidFill>
              <a:srgbClr val="94014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pic>
        <p:nvPicPr>
          <p:cNvPr id="285732" name="Picture 36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7175" y="1557338"/>
            <a:ext cx="592138" cy="200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2000"/>
    </mc:Choice>
    <mc:Fallback xmlns="">
      <p:transition spd="slow" advClick="0" advTm="3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withGroup">
                            <p:stCondLst>
                              <p:cond delay="5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500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500"/>
                            </p:stCondLst>
                            <p:childTnLst>
                              <p:par>
                                <p:cTn id="3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50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500"/>
                            </p:stCondLst>
                            <p:childTnLst>
                              <p:par>
                                <p:cTn id="4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9500"/>
                            </p:stCondLst>
                            <p:childTnLst>
                              <p:par>
                                <p:cTn id="4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5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withGroup">
                            <p:stCondLst>
                              <p:cond delay="95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285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285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withGroup">
                            <p:stCondLst>
                              <p:cond delay="13500"/>
                            </p:stCondLst>
                            <p:childTnLst>
                              <p:par>
                                <p:cTn id="67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500"/>
                            </p:stCondLst>
                            <p:childTnLst>
                              <p:par>
                                <p:cTn id="7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7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1000"/>
                                        <p:tgtEl>
                                          <p:spTgt spid="285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85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withGroup">
                            <p:stCondLst>
                              <p:cond delay="17000"/>
                            </p:stCondLst>
                            <p:childTnLst>
                              <p:par>
                                <p:cTn id="87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9000"/>
                            </p:stCondLst>
                            <p:childTnLst>
                              <p:par>
                                <p:cTn id="9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9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1000"/>
                                        <p:tgtEl>
                                          <p:spTgt spid="28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9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0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85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0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07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1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1000"/>
                                        <p:tgtEl>
                                          <p:spTgt spid="285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1000"/>
                                        <p:tgtEl>
                                          <p:spTgt spid="285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28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28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withGroup">
                            <p:stCondLst>
                              <p:cond delay="23000"/>
                            </p:stCondLst>
                            <p:childTnLst>
                              <p:par>
                                <p:cTn id="133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5000"/>
                            </p:stCondLst>
                            <p:childTnLst>
                              <p:par>
                                <p:cTn id="13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4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5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withGroup">
                            <p:stCondLst>
                              <p:cond delay="25500"/>
                            </p:stCondLst>
                            <p:childTnLst>
                              <p:par>
                                <p:cTn id="15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withGroup">
                            <p:stCondLst>
                              <p:cond delay="27500"/>
                            </p:stCondLst>
                            <p:childTnLst>
                              <p:par>
                                <p:cTn id="15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701" grpId="0"/>
      <p:bldP spid="28570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3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6A693AAE-E450-46DD-9E5C-30D39D442B64}" type="slidenum">
              <a:rPr lang="et-EE" altLang="et-EE">
                <a:latin typeface="Arial" panose="020B0604020202020204" pitchFamily="34" charset="0"/>
              </a:rPr>
              <a:pPr eaLnBrk="1" hangingPunct="1"/>
              <a:t>4</a:t>
            </a:fld>
            <a:endParaRPr lang="et-EE" altLang="et-EE">
              <a:latin typeface="Arial" panose="020B060402020202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t-EE" altLang="et-EE" i="1" smtClean="0"/>
              <a:t>Columns</a:t>
            </a:r>
            <a:endParaRPr lang="en-US" altLang="et-EE" i="1" smtClean="0"/>
          </a:p>
        </p:txBody>
      </p:sp>
      <p:pic>
        <p:nvPicPr>
          <p:cNvPr id="614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558925"/>
            <a:ext cx="2836863" cy="200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0" name="Rectangle 4"/>
          <p:cNvSpPr>
            <a:spLocks noChangeAspect="1" noChangeArrowheads="1"/>
          </p:cNvSpPr>
          <p:nvPr/>
        </p:nvSpPr>
        <p:spPr bwMode="auto">
          <a:xfrm>
            <a:off x="539750" y="1179513"/>
            <a:ext cx="158591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t-EE" sz="1800" i="1">
                <a:solidFill>
                  <a:srgbClr val="000000"/>
                </a:solidFill>
              </a:rPr>
              <a:t>Initial Data</a:t>
            </a:r>
          </a:p>
        </p:txBody>
      </p:sp>
      <p:sp>
        <p:nvSpPr>
          <p:cNvPr id="281605" name="Rectangle 5"/>
          <p:cNvSpPr>
            <a:spLocks noChangeAspect="1" noChangeArrowheads="1"/>
          </p:cNvSpPr>
          <p:nvPr/>
        </p:nvSpPr>
        <p:spPr bwMode="auto">
          <a:xfrm>
            <a:off x="3708400" y="3717925"/>
            <a:ext cx="25209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t-EE" altLang="et-EE" sz="1800" i="1">
                <a:solidFill>
                  <a:srgbClr val="000000"/>
                </a:solidFill>
              </a:rPr>
              <a:t>Frequency transformation</a:t>
            </a:r>
            <a:endParaRPr lang="en-GB" altLang="et-EE" sz="1800" i="1">
              <a:solidFill>
                <a:srgbClr val="000000"/>
              </a:solidFill>
            </a:endParaRPr>
          </a:p>
        </p:txBody>
      </p:sp>
      <p:sp>
        <p:nvSpPr>
          <p:cNvPr id="281607" name="Rectangle 7"/>
          <p:cNvSpPr>
            <a:spLocks noChangeAspect="1" noChangeArrowheads="1"/>
          </p:cNvSpPr>
          <p:nvPr/>
        </p:nvSpPr>
        <p:spPr bwMode="auto">
          <a:xfrm>
            <a:off x="3706813" y="1179513"/>
            <a:ext cx="15859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t-EE" altLang="et-EE" sz="1800" i="1">
                <a:solidFill>
                  <a:srgbClr val="000000"/>
                </a:solidFill>
              </a:rPr>
              <a:t>Frequencies</a:t>
            </a:r>
            <a:endParaRPr lang="en-GB" altLang="et-EE" sz="1800" i="1">
              <a:solidFill>
                <a:srgbClr val="000000"/>
              </a:solidFill>
            </a:endParaRPr>
          </a:p>
        </p:txBody>
      </p:sp>
      <p:pic>
        <p:nvPicPr>
          <p:cNvPr id="6153" name="Picture 2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1558925"/>
            <a:ext cx="833438" cy="200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1633" name="Picture 3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790950"/>
            <a:ext cx="2836863" cy="200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1634" name="Picture 3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363" y="1558925"/>
            <a:ext cx="954087" cy="200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6" name="Picture 4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7175" y="1558925"/>
            <a:ext cx="592138" cy="200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1642" name="Picture 4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778500"/>
            <a:ext cx="2836863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1643" name="Picture 4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38" y="3790950"/>
            <a:ext cx="482600" cy="200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1644" name="Picture 44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363" y="1558925"/>
            <a:ext cx="954087" cy="200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81658" name="Group 58"/>
          <p:cNvGrpSpPr>
            <a:grpSpLocks/>
          </p:cNvGrpSpPr>
          <p:nvPr/>
        </p:nvGrpSpPr>
        <p:grpSpPr bwMode="auto">
          <a:xfrm>
            <a:off x="1403350" y="1990725"/>
            <a:ext cx="2952750" cy="3671888"/>
            <a:chOff x="884" y="1117"/>
            <a:chExt cx="1860" cy="2313"/>
          </a:xfrm>
        </p:grpSpPr>
        <p:sp>
          <p:nvSpPr>
            <p:cNvPr id="6163" name="Line 45"/>
            <p:cNvSpPr>
              <a:spLocks noChangeShapeType="1"/>
            </p:cNvSpPr>
            <p:nvPr/>
          </p:nvSpPr>
          <p:spPr bwMode="auto">
            <a:xfrm>
              <a:off x="884" y="1117"/>
              <a:ext cx="1860" cy="0"/>
            </a:xfrm>
            <a:prstGeom prst="line">
              <a:avLst/>
            </a:prstGeom>
            <a:noFill/>
            <a:ln w="19050">
              <a:solidFill>
                <a:srgbClr val="99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t-EE"/>
            </a:p>
          </p:txBody>
        </p:sp>
        <p:sp>
          <p:nvSpPr>
            <p:cNvPr id="6164" name="Line 46"/>
            <p:cNvSpPr>
              <a:spLocks noChangeShapeType="1"/>
            </p:cNvSpPr>
            <p:nvPr/>
          </p:nvSpPr>
          <p:spPr bwMode="auto">
            <a:xfrm flipH="1">
              <a:off x="884" y="1117"/>
              <a:ext cx="1860" cy="1406"/>
            </a:xfrm>
            <a:prstGeom prst="line">
              <a:avLst/>
            </a:prstGeom>
            <a:noFill/>
            <a:ln w="19050">
              <a:solidFill>
                <a:srgbClr val="99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t-EE"/>
            </a:p>
          </p:txBody>
        </p:sp>
        <p:sp>
          <p:nvSpPr>
            <p:cNvPr id="6165" name="Line 47"/>
            <p:cNvSpPr>
              <a:spLocks noChangeShapeType="1"/>
            </p:cNvSpPr>
            <p:nvPr/>
          </p:nvSpPr>
          <p:spPr bwMode="auto">
            <a:xfrm>
              <a:off x="884" y="1298"/>
              <a:ext cx="1542" cy="0"/>
            </a:xfrm>
            <a:prstGeom prst="line">
              <a:avLst/>
            </a:prstGeom>
            <a:noFill/>
            <a:ln w="19050">
              <a:solidFill>
                <a:srgbClr val="94014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t-EE"/>
            </a:p>
          </p:txBody>
        </p:sp>
        <p:sp>
          <p:nvSpPr>
            <p:cNvPr id="6166" name="Line 48"/>
            <p:cNvSpPr>
              <a:spLocks noChangeShapeType="1"/>
            </p:cNvSpPr>
            <p:nvPr/>
          </p:nvSpPr>
          <p:spPr bwMode="auto">
            <a:xfrm flipH="1">
              <a:off x="884" y="1298"/>
              <a:ext cx="1542" cy="1406"/>
            </a:xfrm>
            <a:prstGeom prst="line">
              <a:avLst/>
            </a:prstGeom>
            <a:noFill/>
            <a:ln w="19050">
              <a:solidFill>
                <a:srgbClr val="94014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t-EE"/>
            </a:p>
          </p:txBody>
        </p:sp>
        <p:sp>
          <p:nvSpPr>
            <p:cNvPr id="6167" name="Line 49"/>
            <p:cNvSpPr>
              <a:spLocks noChangeShapeType="1"/>
            </p:cNvSpPr>
            <p:nvPr/>
          </p:nvSpPr>
          <p:spPr bwMode="auto">
            <a:xfrm>
              <a:off x="884" y="1480"/>
              <a:ext cx="1542" cy="0"/>
            </a:xfrm>
            <a:prstGeom prst="line">
              <a:avLst/>
            </a:prstGeom>
            <a:noFill/>
            <a:ln w="19050">
              <a:solidFill>
                <a:srgbClr val="94014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t-EE"/>
            </a:p>
          </p:txBody>
        </p:sp>
        <p:sp>
          <p:nvSpPr>
            <p:cNvPr id="6168" name="Line 50"/>
            <p:cNvSpPr>
              <a:spLocks noChangeShapeType="1"/>
            </p:cNvSpPr>
            <p:nvPr/>
          </p:nvSpPr>
          <p:spPr bwMode="auto">
            <a:xfrm flipH="1">
              <a:off x="884" y="1480"/>
              <a:ext cx="1542" cy="1406"/>
            </a:xfrm>
            <a:prstGeom prst="line">
              <a:avLst/>
            </a:prstGeom>
            <a:noFill/>
            <a:ln w="19050">
              <a:solidFill>
                <a:srgbClr val="94014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t-EE"/>
            </a:p>
          </p:txBody>
        </p:sp>
        <p:sp>
          <p:nvSpPr>
            <p:cNvPr id="6169" name="Line 51"/>
            <p:cNvSpPr>
              <a:spLocks noChangeShapeType="1"/>
            </p:cNvSpPr>
            <p:nvPr/>
          </p:nvSpPr>
          <p:spPr bwMode="auto">
            <a:xfrm>
              <a:off x="884" y="1661"/>
              <a:ext cx="1860" cy="0"/>
            </a:xfrm>
            <a:prstGeom prst="line">
              <a:avLst/>
            </a:prstGeom>
            <a:noFill/>
            <a:ln w="19050">
              <a:solidFill>
                <a:srgbClr val="99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t-EE"/>
            </a:p>
          </p:txBody>
        </p:sp>
        <p:sp>
          <p:nvSpPr>
            <p:cNvPr id="6170" name="Line 52"/>
            <p:cNvSpPr>
              <a:spLocks noChangeShapeType="1"/>
            </p:cNvSpPr>
            <p:nvPr/>
          </p:nvSpPr>
          <p:spPr bwMode="auto">
            <a:xfrm flipH="1">
              <a:off x="884" y="1661"/>
              <a:ext cx="1860" cy="1406"/>
            </a:xfrm>
            <a:prstGeom prst="line">
              <a:avLst/>
            </a:prstGeom>
            <a:noFill/>
            <a:ln w="19050">
              <a:solidFill>
                <a:srgbClr val="99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t-EE"/>
            </a:p>
          </p:txBody>
        </p:sp>
        <p:sp>
          <p:nvSpPr>
            <p:cNvPr id="6171" name="Line 53"/>
            <p:cNvSpPr>
              <a:spLocks noChangeShapeType="1"/>
            </p:cNvSpPr>
            <p:nvPr/>
          </p:nvSpPr>
          <p:spPr bwMode="auto">
            <a:xfrm>
              <a:off x="884" y="1842"/>
              <a:ext cx="1542" cy="0"/>
            </a:xfrm>
            <a:prstGeom prst="line">
              <a:avLst/>
            </a:prstGeom>
            <a:noFill/>
            <a:ln w="19050">
              <a:solidFill>
                <a:srgbClr val="94014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t-EE"/>
            </a:p>
          </p:txBody>
        </p:sp>
        <p:sp>
          <p:nvSpPr>
            <p:cNvPr id="6172" name="Line 54"/>
            <p:cNvSpPr>
              <a:spLocks noChangeShapeType="1"/>
            </p:cNvSpPr>
            <p:nvPr/>
          </p:nvSpPr>
          <p:spPr bwMode="auto">
            <a:xfrm flipH="1">
              <a:off x="884" y="1842"/>
              <a:ext cx="1542" cy="1406"/>
            </a:xfrm>
            <a:prstGeom prst="line">
              <a:avLst/>
            </a:prstGeom>
            <a:noFill/>
            <a:ln w="19050">
              <a:solidFill>
                <a:srgbClr val="94014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t-EE"/>
            </a:p>
          </p:txBody>
        </p:sp>
        <p:sp>
          <p:nvSpPr>
            <p:cNvPr id="6173" name="Line 55"/>
            <p:cNvSpPr>
              <a:spLocks noChangeShapeType="1"/>
            </p:cNvSpPr>
            <p:nvPr/>
          </p:nvSpPr>
          <p:spPr bwMode="auto">
            <a:xfrm>
              <a:off x="884" y="2024"/>
              <a:ext cx="1542" cy="0"/>
            </a:xfrm>
            <a:prstGeom prst="line">
              <a:avLst/>
            </a:prstGeom>
            <a:noFill/>
            <a:ln w="19050">
              <a:solidFill>
                <a:srgbClr val="94014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t-EE"/>
            </a:p>
          </p:txBody>
        </p:sp>
        <p:sp>
          <p:nvSpPr>
            <p:cNvPr id="6174" name="Line 56"/>
            <p:cNvSpPr>
              <a:spLocks noChangeShapeType="1"/>
            </p:cNvSpPr>
            <p:nvPr/>
          </p:nvSpPr>
          <p:spPr bwMode="auto">
            <a:xfrm flipH="1">
              <a:off x="884" y="2024"/>
              <a:ext cx="1542" cy="1406"/>
            </a:xfrm>
            <a:prstGeom prst="line">
              <a:avLst/>
            </a:prstGeom>
            <a:noFill/>
            <a:ln w="19050">
              <a:solidFill>
                <a:srgbClr val="94014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t-EE"/>
            </a:p>
          </p:txBody>
        </p:sp>
      </p:grpSp>
      <p:pic>
        <p:nvPicPr>
          <p:cNvPr id="281639" name="Picture 39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13" y="6051550"/>
            <a:ext cx="3187700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withGroup">
                            <p:stCondLst>
                              <p:cond delay="5000"/>
                            </p:stCondLst>
                            <p:childTnLst>
                              <p:par>
                                <p:cTn id="26" presetID="1" presetClass="exit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withGroup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5" grpId="0"/>
      <p:bldP spid="28160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B8BC4DAE-5E6D-436C-A1A7-F6C72AC83579}" type="slidenum">
              <a:rPr lang="et-EE" altLang="et-EE">
                <a:latin typeface="Arial" panose="020B0604020202020204" pitchFamily="34" charset="0"/>
              </a:rPr>
              <a:pPr eaLnBrk="1" hangingPunct="1"/>
              <a:t>5</a:t>
            </a:fld>
            <a:endParaRPr lang="et-EE" altLang="et-EE">
              <a:latin typeface="Arial" panose="020B0604020202020204" pitchFamily="34" charset="0"/>
            </a:endParaRPr>
          </a:p>
        </p:txBody>
      </p:sp>
      <p:pic>
        <p:nvPicPr>
          <p:cNvPr id="7172" name="Picture 2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778500"/>
            <a:ext cx="2836863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2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7175" y="1558925"/>
            <a:ext cx="592138" cy="200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3671" name="Picture 2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789363"/>
            <a:ext cx="2836862" cy="200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t-EE" altLang="et-EE" i="1" smtClean="0"/>
              <a:t>Reordering</a:t>
            </a:r>
            <a:endParaRPr lang="en-US" altLang="et-EE" i="1" smtClean="0"/>
          </a:p>
        </p:txBody>
      </p:sp>
      <p:pic>
        <p:nvPicPr>
          <p:cNvPr id="7176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558925"/>
            <a:ext cx="2836863" cy="200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7" name="Rectangle 4"/>
          <p:cNvSpPr>
            <a:spLocks noChangeAspect="1" noChangeArrowheads="1"/>
          </p:cNvSpPr>
          <p:nvPr/>
        </p:nvSpPr>
        <p:spPr bwMode="auto">
          <a:xfrm>
            <a:off x="539750" y="1198563"/>
            <a:ext cx="158591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t-EE" sz="1800" i="1">
                <a:solidFill>
                  <a:srgbClr val="000000"/>
                </a:solidFill>
              </a:rPr>
              <a:t>Initial Data</a:t>
            </a:r>
          </a:p>
        </p:txBody>
      </p:sp>
      <p:pic>
        <p:nvPicPr>
          <p:cNvPr id="7178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1558925"/>
            <a:ext cx="833438" cy="200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9" name="Picture 1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13" y="6051550"/>
            <a:ext cx="3187700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3675" name="Picture 2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789363"/>
            <a:ext cx="3417887" cy="200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3676" name="Picture 28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789363"/>
            <a:ext cx="2836862" cy="229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3669" name="Line 21"/>
          <p:cNvSpPr>
            <a:spLocks noChangeShapeType="1"/>
          </p:cNvSpPr>
          <p:nvPr/>
        </p:nvSpPr>
        <p:spPr bwMode="auto">
          <a:xfrm flipH="1">
            <a:off x="3995738" y="1701800"/>
            <a:ext cx="3529012" cy="2089150"/>
          </a:xfrm>
          <a:prstGeom prst="line">
            <a:avLst/>
          </a:prstGeom>
          <a:noFill/>
          <a:ln w="19050">
            <a:solidFill>
              <a:srgbClr val="94014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283670" name="Line 22"/>
          <p:cNvSpPr>
            <a:spLocks noChangeShapeType="1"/>
          </p:cNvSpPr>
          <p:nvPr/>
        </p:nvSpPr>
        <p:spPr bwMode="auto">
          <a:xfrm flipH="1">
            <a:off x="755650" y="3933825"/>
            <a:ext cx="3529013" cy="2159000"/>
          </a:xfrm>
          <a:prstGeom prst="line">
            <a:avLst/>
          </a:prstGeom>
          <a:noFill/>
          <a:ln w="19050">
            <a:solidFill>
              <a:srgbClr val="940143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283678" name="Rectangle 30"/>
          <p:cNvSpPr>
            <a:spLocks noChangeAspect="1" noChangeArrowheads="1"/>
          </p:cNvSpPr>
          <p:nvPr/>
        </p:nvSpPr>
        <p:spPr bwMode="auto">
          <a:xfrm>
            <a:off x="3778250" y="3413125"/>
            <a:ext cx="2522538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t-EE" altLang="et-EE" sz="1800" i="1" dirty="0" err="1">
                <a:solidFill>
                  <a:srgbClr val="000000"/>
                </a:solidFill>
              </a:rPr>
              <a:t>Reordered</a:t>
            </a:r>
            <a:r>
              <a:rPr lang="en-GB" altLang="et-EE" sz="1800" i="1" dirty="0">
                <a:solidFill>
                  <a:srgbClr val="000000"/>
                </a:solidFill>
              </a:rPr>
              <a:t> Data</a:t>
            </a:r>
            <a:r>
              <a:rPr lang="et-EE" altLang="et-EE" sz="1800" i="1" dirty="0">
                <a:solidFill>
                  <a:srgbClr val="000000"/>
                </a:solidFill>
              </a:rPr>
              <a:t> </a:t>
            </a:r>
            <a:r>
              <a:rPr lang="et-EE" altLang="et-EE" sz="1800" i="1" dirty="0" err="1">
                <a:solidFill>
                  <a:srgbClr val="000000"/>
                </a:solidFill>
              </a:rPr>
              <a:t>Table</a:t>
            </a:r>
            <a:endParaRPr lang="en-GB" altLang="et-EE" sz="1800" i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283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283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5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7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3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4A8ADA67-BE79-4FF2-93C3-493DCED170CE}" type="slidenum">
              <a:rPr lang="et-EE" altLang="et-EE">
                <a:latin typeface="Arial" panose="020B0604020202020204" pitchFamily="34" charset="0"/>
              </a:rPr>
              <a:pPr eaLnBrk="1" hangingPunct="1"/>
              <a:t>6</a:t>
            </a:fld>
            <a:endParaRPr lang="et-EE" altLang="et-EE">
              <a:latin typeface="Arial" panose="020B0604020202020204" pitchFamily="34" charset="0"/>
            </a:endParaRPr>
          </a:p>
        </p:txBody>
      </p:sp>
      <p:pic>
        <p:nvPicPr>
          <p:cNvPr id="8196" name="Picture 3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789363"/>
            <a:ext cx="3417887" cy="229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altLang="et-EE" i="1" smtClean="0"/>
              <a:t>Reordered</a:t>
            </a:r>
            <a:r>
              <a:rPr lang="en-GB" altLang="et-EE" i="1" smtClean="0"/>
              <a:t> Data</a:t>
            </a:r>
            <a:r>
              <a:rPr lang="et-EE" altLang="et-EE" i="1" smtClean="0"/>
              <a:t> Table</a:t>
            </a:r>
            <a:endParaRPr lang="en-US" altLang="et-EE" i="1" smtClean="0"/>
          </a:p>
        </p:txBody>
      </p:sp>
      <p:pic>
        <p:nvPicPr>
          <p:cNvPr id="8198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557338"/>
            <a:ext cx="2836863" cy="200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1557338"/>
            <a:ext cx="3887787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00" name="Rectangle 7"/>
          <p:cNvSpPr>
            <a:spLocks noChangeAspect="1" noChangeArrowheads="1"/>
          </p:cNvSpPr>
          <p:nvPr/>
        </p:nvSpPr>
        <p:spPr bwMode="auto">
          <a:xfrm>
            <a:off x="539750" y="1196975"/>
            <a:ext cx="158591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t-EE" sz="1800" i="1">
                <a:solidFill>
                  <a:srgbClr val="000000"/>
                </a:solidFill>
              </a:rPr>
              <a:t>Initial Data</a:t>
            </a:r>
          </a:p>
        </p:txBody>
      </p:sp>
      <p:sp>
        <p:nvSpPr>
          <p:cNvPr id="300041" name="Freeform 9"/>
          <p:cNvSpPr>
            <a:spLocks/>
          </p:cNvSpPr>
          <p:nvPr/>
        </p:nvSpPr>
        <p:spPr bwMode="auto">
          <a:xfrm>
            <a:off x="4260850" y="4043363"/>
            <a:ext cx="922338" cy="1204912"/>
          </a:xfrm>
          <a:custGeom>
            <a:avLst/>
            <a:gdLst>
              <a:gd name="T0" fmla="*/ 2147483647 w 581"/>
              <a:gd name="T1" fmla="*/ 2147483647 h 759"/>
              <a:gd name="T2" fmla="*/ 2147483647 w 581"/>
              <a:gd name="T3" fmla="*/ 2147483647 h 759"/>
              <a:gd name="T4" fmla="*/ 2147483647 w 581"/>
              <a:gd name="T5" fmla="*/ 2147483647 h 759"/>
              <a:gd name="T6" fmla="*/ 2147483647 w 581"/>
              <a:gd name="T7" fmla="*/ 2147483647 h 759"/>
              <a:gd name="T8" fmla="*/ 2147483647 w 581"/>
              <a:gd name="T9" fmla="*/ 2147483647 h 759"/>
              <a:gd name="T10" fmla="*/ 2147483647 w 581"/>
              <a:gd name="T11" fmla="*/ 2147483647 h 759"/>
              <a:gd name="T12" fmla="*/ 2147483647 w 581"/>
              <a:gd name="T13" fmla="*/ 2147483647 h 759"/>
              <a:gd name="T14" fmla="*/ 2147483647 w 581"/>
              <a:gd name="T15" fmla="*/ 2147483647 h 759"/>
              <a:gd name="T16" fmla="*/ 2147483647 w 581"/>
              <a:gd name="T17" fmla="*/ 2147483647 h 759"/>
              <a:gd name="T18" fmla="*/ 2147483647 w 581"/>
              <a:gd name="T19" fmla="*/ 0 h 759"/>
              <a:gd name="T20" fmla="*/ 2147483647 w 581"/>
              <a:gd name="T21" fmla="*/ 2147483647 h 759"/>
              <a:gd name="T22" fmla="*/ 2147483647 w 581"/>
              <a:gd name="T23" fmla="*/ 2147483647 h 75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81" h="759">
                <a:moveTo>
                  <a:pt x="76" y="96"/>
                </a:moveTo>
                <a:cubicBezTo>
                  <a:pt x="80" y="108"/>
                  <a:pt x="48" y="282"/>
                  <a:pt x="52" y="294"/>
                </a:cubicBezTo>
                <a:cubicBezTo>
                  <a:pt x="49" y="380"/>
                  <a:pt x="0" y="515"/>
                  <a:pt x="58" y="612"/>
                </a:cubicBezTo>
                <a:cubicBezTo>
                  <a:pt x="62" y="759"/>
                  <a:pt x="118" y="735"/>
                  <a:pt x="202" y="738"/>
                </a:cubicBezTo>
                <a:cubicBezTo>
                  <a:pt x="238" y="736"/>
                  <a:pt x="449" y="745"/>
                  <a:pt x="484" y="738"/>
                </a:cubicBezTo>
                <a:cubicBezTo>
                  <a:pt x="498" y="735"/>
                  <a:pt x="538" y="654"/>
                  <a:pt x="538" y="654"/>
                </a:cubicBezTo>
                <a:cubicBezTo>
                  <a:pt x="547" y="600"/>
                  <a:pt x="539" y="604"/>
                  <a:pt x="556" y="552"/>
                </a:cubicBezTo>
                <a:cubicBezTo>
                  <a:pt x="568" y="377"/>
                  <a:pt x="581" y="451"/>
                  <a:pt x="568" y="174"/>
                </a:cubicBezTo>
                <a:cubicBezTo>
                  <a:pt x="567" y="144"/>
                  <a:pt x="542" y="75"/>
                  <a:pt x="520" y="60"/>
                </a:cubicBezTo>
                <a:cubicBezTo>
                  <a:pt x="504" y="36"/>
                  <a:pt x="478" y="16"/>
                  <a:pt x="454" y="0"/>
                </a:cubicBezTo>
                <a:cubicBezTo>
                  <a:pt x="332" y="5"/>
                  <a:pt x="258" y="6"/>
                  <a:pt x="136" y="12"/>
                </a:cubicBezTo>
                <a:cubicBezTo>
                  <a:pt x="66" y="33"/>
                  <a:pt x="93" y="77"/>
                  <a:pt x="76" y="96"/>
                </a:cubicBezTo>
                <a:close/>
              </a:path>
            </a:pathLst>
          </a:custGeom>
          <a:noFill/>
          <a:ln w="19050" cap="flat" cmpd="sng">
            <a:solidFill>
              <a:srgbClr val="3399FF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00042" name="Freeform 10"/>
          <p:cNvSpPr>
            <a:spLocks/>
          </p:cNvSpPr>
          <p:nvPr/>
        </p:nvSpPr>
        <p:spPr bwMode="auto">
          <a:xfrm>
            <a:off x="4298950" y="4017963"/>
            <a:ext cx="1311275" cy="976312"/>
          </a:xfrm>
          <a:custGeom>
            <a:avLst/>
            <a:gdLst>
              <a:gd name="T0" fmla="*/ 2147483647 w 826"/>
              <a:gd name="T1" fmla="*/ 2147483647 h 615"/>
              <a:gd name="T2" fmla="*/ 2147483647 w 826"/>
              <a:gd name="T3" fmla="*/ 2147483647 h 615"/>
              <a:gd name="T4" fmla="*/ 2147483647 w 826"/>
              <a:gd name="T5" fmla="*/ 2147483647 h 615"/>
              <a:gd name="T6" fmla="*/ 2147483647 w 826"/>
              <a:gd name="T7" fmla="*/ 2147483647 h 615"/>
              <a:gd name="T8" fmla="*/ 2147483647 w 826"/>
              <a:gd name="T9" fmla="*/ 2147483647 h 615"/>
              <a:gd name="T10" fmla="*/ 2147483647 w 826"/>
              <a:gd name="T11" fmla="*/ 2147483647 h 615"/>
              <a:gd name="T12" fmla="*/ 2147483647 w 826"/>
              <a:gd name="T13" fmla="*/ 2147483647 h 615"/>
              <a:gd name="T14" fmla="*/ 2147483647 w 826"/>
              <a:gd name="T15" fmla="*/ 2147483647 h 615"/>
              <a:gd name="T16" fmla="*/ 2147483647 w 826"/>
              <a:gd name="T17" fmla="*/ 2147483647 h 615"/>
              <a:gd name="T18" fmla="*/ 2147483647 w 826"/>
              <a:gd name="T19" fmla="*/ 2147483647 h 615"/>
              <a:gd name="T20" fmla="*/ 2147483647 w 826"/>
              <a:gd name="T21" fmla="*/ 2147483647 h 61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26" h="615">
                <a:moveTo>
                  <a:pt x="640" y="28"/>
                </a:moveTo>
                <a:cubicBezTo>
                  <a:pt x="462" y="30"/>
                  <a:pt x="299" y="0"/>
                  <a:pt x="106" y="64"/>
                </a:cubicBezTo>
                <a:cubicBezTo>
                  <a:pt x="0" y="82"/>
                  <a:pt x="6" y="110"/>
                  <a:pt x="4" y="136"/>
                </a:cubicBezTo>
                <a:cubicBezTo>
                  <a:pt x="6" y="170"/>
                  <a:pt x="7" y="204"/>
                  <a:pt x="10" y="238"/>
                </a:cubicBezTo>
                <a:cubicBezTo>
                  <a:pt x="17" y="329"/>
                  <a:pt x="23" y="415"/>
                  <a:pt x="64" y="496"/>
                </a:cubicBezTo>
                <a:cubicBezTo>
                  <a:pt x="75" y="518"/>
                  <a:pt x="62" y="515"/>
                  <a:pt x="88" y="532"/>
                </a:cubicBezTo>
                <a:cubicBezTo>
                  <a:pt x="142" y="568"/>
                  <a:pt x="217" y="577"/>
                  <a:pt x="280" y="586"/>
                </a:cubicBezTo>
                <a:cubicBezTo>
                  <a:pt x="338" y="615"/>
                  <a:pt x="697" y="583"/>
                  <a:pt x="790" y="580"/>
                </a:cubicBezTo>
                <a:cubicBezTo>
                  <a:pt x="821" y="559"/>
                  <a:pt x="809" y="506"/>
                  <a:pt x="826" y="472"/>
                </a:cubicBezTo>
                <a:cubicBezTo>
                  <a:pt x="824" y="368"/>
                  <a:pt x="824" y="264"/>
                  <a:pt x="820" y="160"/>
                </a:cubicBezTo>
                <a:cubicBezTo>
                  <a:pt x="816" y="49"/>
                  <a:pt x="704" y="31"/>
                  <a:pt x="640" y="28"/>
                </a:cubicBezTo>
                <a:close/>
              </a:path>
            </a:pathLst>
          </a:custGeom>
          <a:noFill/>
          <a:ln w="19050" cap="flat" cmpd="sng">
            <a:solidFill>
              <a:srgbClr val="003399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00043" name="Freeform 11"/>
          <p:cNvSpPr>
            <a:spLocks/>
          </p:cNvSpPr>
          <p:nvPr/>
        </p:nvSpPr>
        <p:spPr bwMode="auto">
          <a:xfrm>
            <a:off x="6188075" y="4075113"/>
            <a:ext cx="396875" cy="882650"/>
          </a:xfrm>
          <a:custGeom>
            <a:avLst/>
            <a:gdLst>
              <a:gd name="T0" fmla="*/ 2147483647 w 250"/>
              <a:gd name="T1" fmla="*/ 2147483647 h 556"/>
              <a:gd name="T2" fmla="*/ 2147483647 w 250"/>
              <a:gd name="T3" fmla="*/ 2147483647 h 556"/>
              <a:gd name="T4" fmla="*/ 2147483647 w 250"/>
              <a:gd name="T5" fmla="*/ 2147483647 h 556"/>
              <a:gd name="T6" fmla="*/ 2147483647 w 250"/>
              <a:gd name="T7" fmla="*/ 2147483647 h 556"/>
              <a:gd name="T8" fmla="*/ 2147483647 w 250"/>
              <a:gd name="T9" fmla="*/ 2147483647 h 556"/>
              <a:gd name="T10" fmla="*/ 2147483647 w 250"/>
              <a:gd name="T11" fmla="*/ 2147483647 h 556"/>
              <a:gd name="T12" fmla="*/ 2147483647 w 250"/>
              <a:gd name="T13" fmla="*/ 2147483647 h 556"/>
              <a:gd name="T14" fmla="*/ 2147483647 w 250"/>
              <a:gd name="T15" fmla="*/ 2147483647 h 556"/>
              <a:gd name="T16" fmla="*/ 2147483647 w 250"/>
              <a:gd name="T17" fmla="*/ 2147483647 h 556"/>
              <a:gd name="T18" fmla="*/ 2147483647 w 250"/>
              <a:gd name="T19" fmla="*/ 2147483647 h 556"/>
              <a:gd name="T20" fmla="*/ 2147483647 w 250"/>
              <a:gd name="T21" fmla="*/ 2147483647 h 556"/>
              <a:gd name="T22" fmla="*/ 2147483647 w 250"/>
              <a:gd name="T23" fmla="*/ 2147483647 h 55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50" h="556">
                <a:moveTo>
                  <a:pt x="14" y="142"/>
                </a:moveTo>
                <a:cubicBezTo>
                  <a:pt x="16" y="262"/>
                  <a:pt x="0" y="322"/>
                  <a:pt x="8" y="442"/>
                </a:cubicBezTo>
                <a:cubicBezTo>
                  <a:pt x="9" y="451"/>
                  <a:pt x="51" y="517"/>
                  <a:pt x="56" y="520"/>
                </a:cubicBezTo>
                <a:cubicBezTo>
                  <a:pt x="73" y="529"/>
                  <a:pt x="140" y="532"/>
                  <a:pt x="140" y="532"/>
                </a:cubicBezTo>
                <a:cubicBezTo>
                  <a:pt x="215" y="527"/>
                  <a:pt x="182" y="556"/>
                  <a:pt x="224" y="514"/>
                </a:cubicBezTo>
                <a:cubicBezTo>
                  <a:pt x="248" y="492"/>
                  <a:pt x="246" y="477"/>
                  <a:pt x="248" y="418"/>
                </a:cubicBezTo>
                <a:cubicBezTo>
                  <a:pt x="250" y="314"/>
                  <a:pt x="240" y="264"/>
                  <a:pt x="236" y="160"/>
                </a:cubicBezTo>
                <a:cubicBezTo>
                  <a:pt x="235" y="121"/>
                  <a:pt x="215" y="74"/>
                  <a:pt x="182" y="52"/>
                </a:cubicBezTo>
                <a:cubicBezTo>
                  <a:pt x="188" y="40"/>
                  <a:pt x="151" y="21"/>
                  <a:pt x="134" y="4"/>
                </a:cubicBezTo>
                <a:cubicBezTo>
                  <a:pt x="111" y="6"/>
                  <a:pt x="75" y="0"/>
                  <a:pt x="56" y="22"/>
                </a:cubicBezTo>
                <a:cubicBezTo>
                  <a:pt x="47" y="33"/>
                  <a:pt x="40" y="46"/>
                  <a:pt x="32" y="58"/>
                </a:cubicBezTo>
                <a:cubicBezTo>
                  <a:pt x="25" y="78"/>
                  <a:pt x="16" y="68"/>
                  <a:pt x="14" y="142"/>
                </a:cubicBezTo>
                <a:close/>
              </a:path>
            </a:pathLst>
          </a:custGeom>
          <a:noFill/>
          <a:ln w="19050" cap="flat" cmpd="sng">
            <a:solidFill>
              <a:srgbClr val="003399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00044" name="Freeform 12"/>
          <p:cNvSpPr>
            <a:spLocks/>
          </p:cNvSpPr>
          <p:nvPr/>
        </p:nvSpPr>
        <p:spPr bwMode="auto">
          <a:xfrm>
            <a:off x="4257675" y="5157788"/>
            <a:ext cx="942975" cy="692150"/>
          </a:xfrm>
          <a:custGeom>
            <a:avLst/>
            <a:gdLst>
              <a:gd name="T0" fmla="*/ 2147483647 w 594"/>
              <a:gd name="T1" fmla="*/ 2147483647 h 436"/>
              <a:gd name="T2" fmla="*/ 2147483647 w 594"/>
              <a:gd name="T3" fmla="*/ 2147483647 h 436"/>
              <a:gd name="T4" fmla="*/ 2147483647 w 594"/>
              <a:gd name="T5" fmla="*/ 2147483647 h 436"/>
              <a:gd name="T6" fmla="*/ 2147483647 w 594"/>
              <a:gd name="T7" fmla="*/ 2147483647 h 436"/>
              <a:gd name="T8" fmla="*/ 2147483647 w 594"/>
              <a:gd name="T9" fmla="*/ 2147483647 h 436"/>
              <a:gd name="T10" fmla="*/ 2147483647 w 594"/>
              <a:gd name="T11" fmla="*/ 2147483647 h 436"/>
              <a:gd name="T12" fmla="*/ 2147483647 w 594"/>
              <a:gd name="T13" fmla="*/ 2147483647 h 436"/>
              <a:gd name="T14" fmla="*/ 2147483647 w 594"/>
              <a:gd name="T15" fmla="*/ 2147483647 h 436"/>
              <a:gd name="T16" fmla="*/ 2147483647 w 594"/>
              <a:gd name="T17" fmla="*/ 2147483647 h 436"/>
              <a:gd name="T18" fmla="*/ 2147483647 w 594"/>
              <a:gd name="T19" fmla="*/ 2147483647 h 4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94" h="436">
                <a:moveTo>
                  <a:pt x="48" y="264"/>
                </a:moveTo>
                <a:cubicBezTo>
                  <a:pt x="82" y="436"/>
                  <a:pt x="276" y="381"/>
                  <a:pt x="414" y="384"/>
                </a:cubicBezTo>
                <a:cubicBezTo>
                  <a:pt x="423" y="383"/>
                  <a:pt x="500" y="393"/>
                  <a:pt x="522" y="366"/>
                </a:cubicBezTo>
                <a:cubicBezTo>
                  <a:pt x="535" y="350"/>
                  <a:pt x="552" y="312"/>
                  <a:pt x="552" y="312"/>
                </a:cubicBezTo>
                <a:cubicBezTo>
                  <a:pt x="560" y="281"/>
                  <a:pt x="568" y="251"/>
                  <a:pt x="582" y="222"/>
                </a:cubicBezTo>
                <a:cubicBezTo>
                  <a:pt x="594" y="150"/>
                  <a:pt x="584" y="83"/>
                  <a:pt x="522" y="42"/>
                </a:cubicBezTo>
                <a:cubicBezTo>
                  <a:pt x="451" y="2"/>
                  <a:pt x="381" y="13"/>
                  <a:pt x="306" y="6"/>
                </a:cubicBezTo>
                <a:cubicBezTo>
                  <a:pt x="283" y="7"/>
                  <a:pt x="141" y="0"/>
                  <a:pt x="120" y="12"/>
                </a:cubicBezTo>
                <a:cubicBezTo>
                  <a:pt x="107" y="19"/>
                  <a:pt x="60" y="84"/>
                  <a:pt x="60" y="84"/>
                </a:cubicBezTo>
                <a:cubicBezTo>
                  <a:pt x="38" y="151"/>
                  <a:pt x="0" y="216"/>
                  <a:pt x="48" y="264"/>
                </a:cubicBezTo>
                <a:close/>
              </a:path>
            </a:pathLst>
          </a:custGeom>
          <a:noFill/>
          <a:ln w="19050" cap="flat" cmpd="sng">
            <a:solidFill>
              <a:srgbClr val="FFCC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00045" name="Freeform 13"/>
          <p:cNvSpPr>
            <a:spLocks/>
          </p:cNvSpPr>
          <p:nvPr/>
        </p:nvSpPr>
        <p:spPr bwMode="auto">
          <a:xfrm>
            <a:off x="5272088" y="5429250"/>
            <a:ext cx="1262062" cy="387350"/>
          </a:xfrm>
          <a:custGeom>
            <a:avLst/>
            <a:gdLst>
              <a:gd name="T0" fmla="*/ 2147483647 w 795"/>
              <a:gd name="T1" fmla="*/ 2147483647 h 244"/>
              <a:gd name="T2" fmla="*/ 2147483647 w 795"/>
              <a:gd name="T3" fmla="*/ 2147483647 h 244"/>
              <a:gd name="T4" fmla="*/ 2147483647 w 795"/>
              <a:gd name="T5" fmla="*/ 2147483647 h 244"/>
              <a:gd name="T6" fmla="*/ 2147483647 w 795"/>
              <a:gd name="T7" fmla="*/ 2147483647 h 244"/>
              <a:gd name="T8" fmla="*/ 2147483647 w 795"/>
              <a:gd name="T9" fmla="*/ 2147483647 h 244"/>
              <a:gd name="T10" fmla="*/ 2147483647 w 795"/>
              <a:gd name="T11" fmla="*/ 2147483647 h 244"/>
              <a:gd name="T12" fmla="*/ 2147483647 w 795"/>
              <a:gd name="T13" fmla="*/ 2147483647 h 244"/>
              <a:gd name="T14" fmla="*/ 2147483647 w 795"/>
              <a:gd name="T15" fmla="*/ 2147483647 h 244"/>
              <a:gd name="T16" fmla="*/ 2147483647 w 795"/>
              <a:gd name="T17" fmla="*/ 2147483647 h 244"/>
              <a:gd name="T18" fmla="*/ 2147483647 w 795"/>
              <a:gd name="T19" fmla="*/ 2147483647 h 244"/>
              <a:gd name="T20" fmla="*/ 2147483647 w 795"/>
              <a:gd name="T21" fmla="*/ 2147483647 h 244"/>
              <a:gd name="T22" fmla="*/ 2147483647 w 795"/>
              <a:gd name="T23" fmla="*/ 2147483647 h 244"/>
              <a:gd name="T24" fmla="*/ 2147483647 w 795"/>
              <a:gd name="T25" fmla="*/ 2147483647 h 24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5" h="244">
                <a:moveTo>
                  <a:pt x="579" y="27"/>
                </a:moveTo>
                <a:cubicBezTo>
                  <a:pt x="635" y="46"/>
                  <a:pt x="684" y="42"/>
                  <a:pt x="747" y="45"/>
                </a:cubicBezTo>
                <a:cubicBezTo>
                  <a:pt x="753" y="47"/>
                  <a:pt x="761" y="46"/>
                  <a:pt x="765" y="51"/>
                </a:cubicBezTo>
                <a:cubicBezTo>
                  <a:pt x="782" y="75"/>
                  <a:pt x="790" y="110"/>
                  <a:pt x="795" y="141"/>
                </a:cubicBezTo>
                <a:cubicBezTo>
                  <a:pt x="793" y="149"/>
                  <a:pt x="752" y="201"/>
                  <a:pt x="747" y="207"/>
                </a:cubicBezTo>
                <a:cubicBezTo>
                  <a:pt x="743" y="212"/>
                  <a:pt x="687" y="204"/>
                  <a:pt x="681" y="207"/>
                </a:cubicBezTo>
                <a:cubicBezTo>
                  <a:pt x="609" y="209"/>
                  <a:pt x="444" y="214"/>
                  <a:pt x="363" y="213"/>
                </a:cubicBezTo>
                <a:cubicBezTo>
                  <a:pt x="282" y="212"/>
                  <a:pt x="255" y="207"/>
                  <a:pt x="195" y="201"/>
                </a:cubicBezTo>
                <a:cubicBezTo>
                  <a:pt x="118" y="190"/>
                  <a:pt x="48" y="244"/>
                  <a:pt x="3" y="177"/>
                </a:cubicBezTo>
                <a:cubicBezTo>
                  <a:pt x="5" y="161"/>
                  <a:pt x="0" y="82"/>
                  <a:pt x="9" y="69"/>
                </a:cubicBezTo>
                <a:cubicBezTo>
                  <a:pt x="38" y="51"/>
                  <a:pt x="114" y="46"/>
                  <a:pt x="165" y="33"/>
                </a:cubicBezTo>
                <a:cubicBezTo>
                  <a:pt x="198" y="0"/>
                  <a:pt x="250" y="28"/>
                  <a:pt x="303" y="15"/>
                </a:cubicBezTo>
                <a:cubicBezTo>
                  <a:pt x="539" y="22"/>
                  <a:pt x="447" y="14"/>
                  <a:pt x="579" y="27"/>
                </a:cubicBezTo>
                <a:close/>
              </a:path>
            </a:pathLst>
          </a:custGeom>
          <a:noFill/>
          <a:ln w="19050" cap="flat" cmpd="sng">
            <a:solidFill>
              <a:srgbClr val="6699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00046" name="Freeform 14"/>
          <p:cNvSpPr>
            <a:spLocks/>
          </p:cNvSpPr>
          <p:nvPr/>
        </p:nvSpPr>
        <p:spPr bwMode="auto">
          <a:xfrm>
            <a:off x="5289550" y="4886325"/>
            <a:ext cx="1300163" cy="354013"/>
          </a:xfrm>
          <a:custGeom>
            <a:avLst/>
            <a:gdLst>
              <a:gd name="T0" fmla="*/ 2147483647 w 819"/>
              <a:gd name="T1" fmla="*/ 2147483647 h 223"/>
              <a:gd name="T2" fmla="*/ 2147483647 w 819"/>
              <a:gd name="T3" fmla="*/ 2147483647 h 223"/>
              <a:gd name="T4" fmla="*/ 2147483647 w 819"/>
              <a:gd name="T5" fmla="*/ 2147483647 h 223"/>
              <a:gd name="T6" fmla="*/ 2147483647 w 819"/>
              <a:gd name="T7" fmla="*/ 2147483647 h 223"/>
              <a:gd name="T8" fmla="*/ 2147483647 w 819"/>
              <a:gd name="T9" fmla="*/ 2147483647 h 223"/>
              <a:gd name="T10" fmla="*/ 2147483647 w 819"/>
              <a:gd name="T11" fmla="*/ 2147483647 h 223"/>
              <a:gd name="T12" fmla="*/ 2147483647 w 819"/>
              <a:gd name="T13" fmla="*/ 2147483647 h 223"/>
              <a:gd name="T14" fmla="*/ 2147483647 w 819"/>
              <a:gd name="T15" fmla="*/ 2147483647 h 223"/>
              <a:gd name="T16" fmla="*/ 2147483647 w 819"/>
              <a:gd name="T17" fmla="*/ 2147483647 h 22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819" h="223">
                <a:moveTo>
                  <a:pt x="274" y="21"/>
                </a:moveTo>
                <a:cubicBezTo>
                  <a:pt x="209" y="23"/>
                  <a:pt x="96" y="0"/>
                  <a:pt x="28" y="45"/>
                </a:cubicBezTo>
                <a:cubicBezTo>
                  <a:pt x="0" y="86"/>
                  <a:pt x="21" y="109"/>
                  <a:pt x="10" y="141"/>
                </a:cubicBezTo>
                <a:cubicBezTo>
                  <a:pt x="15" y="175"/>
                  <a:pt x="71" y="199"/>
                  <a:pt x="148" y="213"/>
                </a:cubicBezTo>
                <a:cubicBezTo>
                  <a:pt x="227" y="223"/>
                  <a:pt x="378" y="205"/>
                  <a:pt x="484" y="201"/>
                </a:cubicBezTo>
                <a:cubicBezTo>
                  <a:pt x="533" y="202"/>
                  <a:pt x="728" y="211"/>
                  <a:pt x="784" y="189"/>
                </a:cubicBezTo>
                <a:cubicBezTo>
                  <a:pt x="819" y="175"/>
                  <a:pt x="792" y="78"/>
                  <a:pt x="778" y="69"/>
                </a:cubicBezTo>
                <a:cubicBezTo>
                  <a:pt x="736" y="36"/>
                  <a:pt x="628" y="23"/>
                  <a:pt x="544" y="15"/>
                </a:cubicBezTo>
                <a:cubicBezTo>
                  <a:pt x="460" y="7"/>
                  <a:pt x="330" y="20"/>
                  <a:pt x="274" y="21"/>
                </a:cubicBezTo>
                <a:close/>
              </a:path>
            </a:pathLst>
          </a:custGeom>
          <a:noFill/>
          <a:ln w="19050" cap="flat" cmpd="sng">
            <a:solidFill>
              <a:srgbClr val="6699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00047" name="Freeform 15"/>
          <p:cNvSpPr>
            <a:spLocks/>
          </p:cNvSpPr>
          <p:nvPr/>
        </p:nvSpPr>
        <p:spPr bwMode="auto">
          <a:xfrm>
            <a:off x="5324475" y="4610100"/>
            <a:ext cx="1200150" cy="303213"/>
          </a:xfrm>
          <a:custGeom>
            <a:avLst/>
            <a:gdLst>
              <a:gd name="T0" fmla="*/ 2147483647 w 756"/>
              <a:gd name="T1" fmla="*/ 2147483647 h 191"/>
              <a:gd name="T2" fmla="*/ 2147483647 w 756"/>
              <a:gd name="T3" fmla="*/ 2147483647 h 191"/>
              <a:gd name="T4" fmla="*/ 0 w 756"/>
              <a:gd name="T5" fmla="*/ 2147483647 h 191"/>
              <a:gd name="T6" fmla="*/ 2147483647 w 756"/>
              <a:gd name="T7" fmla="*/ 2147483647 h 191"/>
              <a:gd name="T8" fmla="*/ 2147483647 w 756"/>
              <a:gd name="T9" fmla="*/ 2147483647 h 191"/>
              <a:gd name="T10" fmla="*/ 2147483647 w 756"/>
              <a:gd name="T11" fmla="*/ 2147483647 h 191"/>
              <a:gd name="T12" fmla="*/ 2147483647 w 756"/>
              <a:gd name="T13" fmla="*/ 2147483647 h 191"/>
              <a:gd name="T14" fmla="*/ 2147483647 w 756"/>
              <a:gd name="T15" fmla="*/ 2147483647 h 191"/>
              <a:gd name="T16" fmla="*/ 2147483647 w 756"/>
              <a:gd name="T17" fmla="*/ 2147483647 h 19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56" h="191">
                <a:moveTo>
                  <a:pt x="246" y="9"/>
                </a:moveTo>
                <a:cubicBezTo>
                  <a:pt x="151" y="1"/>
                  <a:pt x="136" y="32"/>
                  <a:pt x="42" y="51"/>
                </a:cubicBezTo>
                <a:cubicBezTo>
                  <a:pt x="13" y="71"/>
                  <a:pt x="9" y="57"/>
                  <a:pt x="0" y="93"/>
                </a:cubicBezTo>
                <a:cubicBezTo>
                  <a:pt x="12" y="141"/>
                  <a:pt x="7" y="164"/>
                  <a:pt x="60" y="177"/>
                </a:cubicBezTo>
                <a:cubicBezTo>
                  <a:pt x="276" y="175"/>
                  <a:pt x="493" y="191"/>
                  <a:pt x="708" y="171"/>
                </a:cubicBezTo>
                <a:cubicBezTo>
                  <a:pt x="726" y="169"/>
                  <a:pt x="752" y="135"/>
                  <a:pt x="756" y="117"/>
                </a:cubicBezTo>
                <a:cubicBezTo>
                  <a:pt x="753" y="93"/>
                  <a:pt x="743" y="46"/>
                  <a:pt x="690" y="27"/>
                </a:cubicBezTo>
                <a:cubicBezTo>
                  <a:pt x="642" y="14"/>
                  <a:pt x="512" y="6"/>
                  <a:pt x="438" y="3"/>
                </a:cubicBezTo>
                <a:cubicBezTo>
                  <a:pt x="364" y="0"/>
                  <a:pt x="312" y="1"/>
                  <a:pt x="246" y="9"/>
                </a:cubicBezTo>
                <a:close/>
              </a:path>
            </a:pathLst>
          </a:custGeom>
          <a:noFill/>
          <a:ln w="19050" cap="flat" cmpd="sng">
            <a:solidFill>
              <a:srgbClr val="FF66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00048" name="Freeform 16"/>
          <p:cNvSpPr>
            <a:spLocks/>
          </p:cNvSpPr>
          <p:nvPr/>
        </p:nvSpPr>
        <p:spPr bwMode="auto">
          <a:xfrm>
            <a:off x="5267325" y="5099050"/>
            <a:ext cx="1317625" cy="442913"/>
          </a:xfrm>
          <a:custGeom>
            <a:avLst/>
            <a:gdLst>
              <a:gd name="T0" fmla="*/ 2147483647 w 830"/>
              <a:gd name="T1" fmla="*/ 2147483647 h 279"/>
              <a:gd name="T2" fmla="*/ 2147483647 w 830"/>
              <a:gd name="T3" fmla="*/ 2147483647 h 279"/>
              <a:gd name="T4" fmla="*/ 2147483647 w 830"/>
              <a:gd name="T5" fmla="*/ 2147483647 h 279"/>
              <a:gd name="T6" fmla="*/ 2147483647 w 830"/>
              <a:gd name="T7" fmla="*/ 2147483647 h 279"/>
              <a:gd name="T8" fmla="*/ 2147483647 w 830"/>
              <a:gd name="T9" fmla="*/ 2147483647 h 279"/>
              <a:gd name="T10" fmla="*/ 2147483647 w 830"/>
              <a:gd name="T11" fmla="*/ 2147483647 h 279"/>
              <a:gd name="T12" fmla="*/ 2147483647 w 830"/>
              <a:gd name="T13" fmla="*/ 2147483647 h 279"/>
              <a:gd name="T14" fmla="*/ 2147483647 w 830"/>
              <a:gd name="T15" fmla="*/ 2147483647 h 279"/>
              <a:gd name="T16" fmla="*/ 2147483647 w 830"/>
              <a:gd name="T17" fmla="*/ 2147483647 h 279"/>
              <a:gd name="T18" fmla="*/ 2147483647 w 830"/>
              <a:gd name="T19" fmla="*/ 2147483647 h 279"/>
              <a:gd name="T20" fmla="*/ 0 w 830"/>
              <a:gd name="T21" fmla="*/ 2147483647 h 279"/>
              <a:gd name="T22" fmla="*/ 2147483647 w 830"/>
              <a:gd name="T23" fmla="*/ 2147483647 h 27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830" h="279">
                <a:moveTo>
                  <a:pt x="6" y="157"/>
                </a:moveTo>
                <a:cubicBezTo>
                  <a:pt x="18" y="216"/>
                  <a:pt x="21" y="205"/>
                  <a:pt x="90" y="211"/>
                </a:cubicBezTo>
                <a:cubicBezTo>
                  <a:pt x="149" y="231"/>
                  <a:pt x="214" y="243"/>
                  <a:pt x="276" y="253"/>
                </a:cubicBezTo>
                <a:cubicBezTo>
                  <a:pt x="314" y="279"/>
                  <a:pt x="477" y="243"/>
                  <a:pt x="522" y="247"/>
                </a:cubicBezTo>
                <a:cubicBezTo>
                  <a:pt x="587" y="250"/>
                  <a:pt x="624" y="237"/>
                  <a:pt x="672" y="229"/>
                </a:cubicBezTo>
                <a:cubicBezTo>
                  <a:pt x="720" y="221"/>
                  <a:pt x="792" y="227"/>
                  <a:pt x="810" y="199"/>
                </a:cubicBezTo>
                <a:cubicBezTo>
                  <a:pt x="825" y="155"/>
                  <a:pt x="830" y="83"/>
                  <a:pt x="780" y="61"/>
                </a:cubicBezTo>
                <a:cubicBezTo>
                  <a:pt x="637" y="0"/>
                  <a:pt x="312" y="43"/>
                  <a:pt x="312" y="43"/>
                </a:cubicBezTo>
                <a:cubicBezTo>
                  <a:pt x="239" y="28"/>
                  <a:pt x="164" y="41"/>
                  <a:pt x="90" y="49"/>
                </a:cubicBezTo>
                <a:cubicBezTo>
                  <a:pt x="72" y="55"/>
                  <a:pt x="52" y="64"/>
                  <a:pt x="36" y="73"/>
                </a:cubicBezTo>
                <a:cubicBezTo>
                  <a:pt x="23" y="80"/>
                  <a:pt x="0" y="97"/>
                  <a:pt x="0" y="97"/>
                </a:cubicBezTo>
                <a:cubicBezTo>
                  <a:pt x="8" y="137"/>
                  <a:pt x="6" y="117"/>
                  <a:pt x="6" y="157"/>
                </a:cubicBezTo>
                <a:close/>
              </a:path>
            </a:pathLst>
          </a:custGeom>
          <a:noFill/>
          <a:ln w="19050" cap="flat" cmpd="sng">
            <a:solidFill>
              <a:srgbClr val="FF66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t-EE"/>
          </a:p>
        </p:txBody>
      </p:sp>
      <p:sp>
        <p:nvSpPr>
          <p:cNvPr id="300049" name="Oval 17"/>
          <p:cNvSpPr>
            <a:spLocks noChangeArrowheads="1"/>
          </p:cNvSpPr>
          <p:nvPr/>
        </p:nvSpPr>
        <p:spPr bwMode="auto">
          <a:xfrm>
            <a:off x="6946900" y="2141538"/>
            <a:ext cx="577850" cy="288925"/>
          </a:xfrm>
          <a:prstGeom prst="ellipse">
            <a:avLst/>
          </a:prstGeom>
          <a:noFill/>
          <a:ln w="190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Verdana" panose="020B0604030504040204" pitchFamily="34" charset="0"/>
            </a:endParaRPr>
          </a:p>
        </p:txBody>
      </p:sp>
      <p:sp>
        <p:nvSpPr>
          <p:cNvPr id="300050" name="Oval 18"/>
          <p:cNvSpPr>
            <a:spLocks noChangeArrowheads="1"/>
          </p:cNvSpPr>
          <p:nvPr/>
        </p:nvSpPr>
        <p:spPr bwMode="auto">
          <a:xfrm>
            <a:off x="6938963" y="2708275"/>
            <a:ext cx="577850" cy="288925"/>
          </a:xfrm>
          <a:prstGeom prst="ellipse">
            <a:avLst/>
          </a:prstGeom>
          <a:noFill/>
          <a:ln w="190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Verdana" panose="020B0604030504040204" pitchFamily="34" charset="0"/>
            </a:endParaRPr>
          </a:p>
        </p:txBody>
      </p:sp>
      <p:sp>
        <p:nvSpPr>
          <p:cNvPr id="300052" name="Oval 20"/>
          <p:cNvSpPr>
            <a:spLocks noChangeArrowheads="1"/>
          </p:cNvSpPr>
          <p:nvPr/>
        </p:nvSpPr>
        <p:spPr bwMode="auto">
          <a:xfrm>
            <a:off x="7019925" y="2141538"/>
            <a:ext cx="577850" cy="288925"/>
          </a:xfrm>
          <a:prstGeom prst="ellipse">
            <a:avLst/>
          </a:prstGeom>
          <a:noFill/>
          <a:ln w="1905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Verdana" panose="020B0604030504040204" pitchFamily="34" charset="0"/>
            </a:endParaRPr>
          </a:p>
        </p:txBody>
      </p:sp>
      <p:sp>
        <p:nvSpPr>
          <p:cNvPr id="300053" name="Oval 21"/>
          <p:cNvSpPr>
            <a:spLocks noChangeArrowheads="1"/>
          </p:cNvSpPr>
          <p:nvPr/>
        </p:nvSpPr>
        <p:spPr bwMode="auto">
          <a:xfrm>
            <a:off x="7019925" y="2717800"/>
            <a:ext cx="577850" cy="288925"/>
          </a:xfrm>
          <a:prstGeom prst="ellipse">
            <a:avLst/>
          </a:prstGeom>
          <a:noFill/>
          <a:ln w="1905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Verdana" panose="020B0604030504040204" pitchFamily="34" charset="0"/>
            </a:endParaRPr>
          </a:p>
        </p:txBody>
      </p:sp>
      <p:sp>
        <p:nvSpPr>
          <p:cNvPr id="300054" name="Oval 22"/>
          <p:cNvSpPr>
            <a:spLocks noChangeArrowheads="1"/>
          </p:cNvSpPr>
          <p:nvPr/>
        </p:nvSpPr>
        <p:spPr bwMode="auto">
          <a:xfrm>
            <a:off x="5948363" y="2141538"/>
            <a:ext cx="577850" cy="288925"/>
          </a:xfrm>
          <a:prstGeom prst="ellipse">
            <a:avLst/>
          </a:prstGeom>
          <a:noFill/>
          <a:ln w="1905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Verdana" panose="020B0604030504040204" pitchFamily="34" charset="0"/>
            </a:endParaRPr>
          </a:p>
        </p:txBody>
      </p:sp>
      <p:sp>
        <p:nvSpPr>
          <p:cNvPr id="300055" name="Oval 23"/>
          <p:cNvSpPr>
            <a:spLocks noChangeArrowheads="1"/>
          </p:cNvSpPr>
          <p:nvPr/>
        </p:nvSpPr>
        <p:spPr bwMode="auto">
          <a:xfrm>
            <a:off x="5940425" y="2708275"/>
            <a:ext cx="577850" cy="288925"/>
          </a:xfrm>
          <a:prstGeom prst="ellipse">
            <a:avLst/>
          </a:prstGeom>
          <a:noFill/>
          <a:ln w="1905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Verdana" panose="020B0604030504040204" pitchFamily="34" charset="0"/>
            </a:endParaRPr>
          </a:p>
        </p:txBody>
      </p:sp>
      <p:sp>
        <p:nvSpPr>
          <p:cNvPr id="300056" name="Oval 24"/>
          <p:cNvSpPr>
            <a:spLocks noChangeArrowheads="1"/>
          </p:cNvSpPr>
          <p:nvPr/>
        </p:nvSpPr>
        <p:spPr bwMode="auto">
          <a:xfrm>
            <a:off x="6807200" y="1854200"/>
            <a:ext cx="860425" cy="288925"/>
          </a:xfrm>
          <a:prstGeom prst="ellipse">
            <a:avLst/>
          </a:prstGeom>
          <a:noFill/>
          <a:ln w="19050">
            <a:solidFill>
              <a:srgbClr val="66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Verdana" panose="020B0604030504040204" pitchFamily="34" charset="0"/>
            </a:endParaRPr>
          </a:p>
        </p:txBody>
      </p:sp>
      <p:sp>
        <p:nvSpPr>
          <p:cNvPr id="300057" name="Oval 25"/>
          <p:cNvSpPr>
            <a:spLocks noChangeArrowheads="1"/>
          </p:cNvSpPr>
          <p:nvPr/>
        </p:nvSpPr>
        <p:spPr bwMode="auto">
          <a:xfrm>
            <a:off x="5648325" y="2430463"/>
            <a:ext cx="1155700" cy="288925"/>
          </a:xfrm>
          <a:prstGeom prst="ellipse">
            <a:avLst/>
          </a:prstGeom>
          <a:noFill/>
          <a:ln w="19050">
            <a:solidFill>
              <a:srgbClr val="66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Verdana" panose="020B0604030504040204" pitchFamily="34" charset="0"/>
            </a:endParaRPr>
          </a:p>
        </p:txBody>
      </p:sp>
      <p:sp>
        <p:nvSpPr>
          <p:cNvPr id="300058" name="Oval 26"/>
          <p:cNvSpPr>
            <a:spLocks noChangeArrowheads="1"/>
          </p:cNvSpPr>
          <p:nvPr/>
        </p:nvSpPr>
        <p:spPr bwMode="auto">
          <a:xfrm>
            <a:off x="5940425" y="3005138"/>
            <a:ext cx="577850" cy="288925"/>
          </a:xfrm>
          <a:prstGeom prst="ellipse">
            <a:avLst/>
          </a:prstGeom>
          <a:noFill/>
          <a:ln w="19050">
            <a:solidFill>
              <a:srgbClr val="66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Verdana" panose="020B0604030504040204" pitchFamily="34" charset="0"/>
            </a:endParaRPr>
          </a:p>
        </p:txBody>
      </p:sp>
      <p:sp>
        <p:nvSpPr>
          <p:cNvPr id="300062" name="Oval 30"/>
          <p:cNvSpPr>
            <a:spLocks noChangeArrowheads="1"/>
          </p:cNvSpPr>
          <p:nvPr/>
        </p:nvSpPr>
        <p:spPr bwMode="auto">
          <a:xfrm>
            <a:off x="7019925" y="3005138"/>
            <a:ext cx="577850" cy="288925"/>
          </a:xfrm>
          <a:prstGeom prst="ellipse">
            <a:avLst/>
          </a:prstGeom>
          <a:noFill/>
          <a:ln w="1905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Verdana" panose="020B0604030504040204" pitchFamily="34" charset="0"/>
            </a:endParaRPr>
          </a:p>
        </p:txBody>
      </p:sp>
      <p:sp>
        <p:nvSpPr>
          <p:cNvPr id="300059" name="Oval 27"/>
          <p:cNvSpPr>
            <a:spLocks noChangeArrowheads="1"/>
          </p:cNvSpPr>
          <p:nvPr/>
        </p:nvSpPr>
        <p:spPr bwMode="auto">
          <a:xfrm>
            <a:off x="6948488" y="3005138"/>
            <a:ext cx="577850" cy="288925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Verdana" panose="020B0604030504040204" pitchFamily="34" charset="0"/>
            </a:endParaRPr>
          </a:p>
        </p:txBody>
      </p:sp>
      <p:sp>
        <p:nvSpPr>
          <p:cNvPr id="300063" name="Oval 31"/>
          <p:cNvSpPr>
            <a:spLocks noChangeArrowheads="1"/>
          </p:cNvSpPr>
          <p:nvPr/>
        </p:nvSpPr>
        <p:spPr bwMode="auto">
          <a:xfrm>
            <a:off x="5940425" y="1854200"/>
            <a:ext cx="717550" cy="288925"/>
          </a:xfrm>
          <a:prstGeom prst="ellipse">
            <a:avLst/>
          </a:prstGeom>
          <a:noFill/>
          <a:ln w="1905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Verdana" panose="020B0604030504040204" pitchFamily="34" charset="0"/>
            </a:endParaRPr>
          </a:p>
        </p:txBody>
      </p:sp>
      <p:sp>
        <p:nvSpPr>
          <p:cNvPr id="300060" name="Oval 28"/>
          <p:cNvSpPr>
            <a:spLocks noChangeArrowheads="1"/>
          </p:cNvSpPr>
          <p:nvPr/>
        </p:nvSpPr>
        <p:spPr bwMode="auto">
          <a:xfrm>
            <a:off x="5870575" y="1854200"/>
            <a:ext cx="717550" cy="288925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Verdana" panose="020B0604030504040204" pitchFamily="34" charset="0"/>
            </a:endParaRPr>
          </a:p>
        </p:txBody>
      </p:sp>
      <p:sp>
        <p:nvSpPr>
          <p:cNvPr id="300061" name="Oval 29"/>
          <p:cNvSpPr>
            <a:spLocks noChangeArrowheads="1"/>
          </p:cNvSpPr>
          <p:nvPr/>
        </p:nvSpPr>
        <p:spPr bwMode="auto">
          <a:xfrm>
            <a:off x="6807200" y="2428875"/>
            <a:ext cx="860425" cy="288925"/>
          </a:xfrm>
          <a:prstGeom prst="ellips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Verdana" panose="020B0604030504040204" pitchFamily="34" charset="0"/>
            </a:endParaRPr>
          </a:p>
        </p:txBody>
      </p:sp>
      <p:sp>
        <p:nvSpPr>
          <p:cNvPr id="8224" name="Rectangle 35"/>
          <p:cNvSpPr>
            <a:spLocks noChangeAspect="1" noChangeArrowheads="1"/>
          </p:cNvSpPr>
          <p:nvPr/>
        </p:nvSpPr>
        <p:spPr bwMode="auto">
          <a:xfrm>
            <a:off x="3778250" y="3413125"/>
            <a:ext cx="2522538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1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t-EE" altLang="et-EE" sz="1800" i="1">
                <a:solidFill>
                  <a:srgbClr val="000000"/>
                </a:solidFill>
              </a:rPr>
              <a:t>Reordered</a:t>
            </a:r>
            <a:r>
              <a:rPr lang="en-GB" altLang="et-EE" sz="1800" i="1">
                <a:solidFill>
                  <a:srgbClr val="000000"/>
                </a:solidFill>
              </a:rPr>
              <a:t> Data</a:t>
            </a:r>
            <a:r>
              <a:rPr lang="et-EE" altLang="et-EE" sz="1800" i="1">
                <a:solidFill>
                  <a:srgbClr val="000000"/>
                </a:solidFill>
              </a:rPr>
              <a:t> Table</a:t>
            </a:r>
            <a:endParaRPr lang="en-GB" altLang="et-EE" sz="1800" i="1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with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withGroup">
                            <p:stCondLst>
                              <p:cond delay="7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withGroup">
                            <p:stCondLst>
                              <p:cond delay="90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1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49" grpId="0" animBg="1"/>
      <p:bldP spid="300050" grpId="0" animBg="1"/>
      <p:bldP spid="300052" grpId="0" animBg="1"/>
      <p:bldP spid="300053" grpId="0" animBg="1"/>
      <p:bldP spid="300054" grpId="0" animBg="1"/>
      <p:bldP spid="300055" grpId="0" animBg="1"/>
      <p:bldP spid="300056" grpId="0" animBg="1"/>
      <p:bldP spid="300057" grpId="0" animBg="1"/>
      <p:bldP spid="300058" grpId="0" animBg="1"/>
      <p:bldP spid="300062" grpId="0" animBg="1"/>
      <p:bldP spid="300059" grpId="0" animBg="1"/>
      <p:bldP spid="300063" grpId="0" animBg="1"/>
      <p:bldP spid="300060" grpId="0" animBg="1"/>
      <p:bldP spid="30006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altLang="et-EE" i="1" smtClean="0"/>
              <a:t>References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et-EE" sz="2400" dirty="0" err="1" smtClean="0"/>
              <a:t>Выханду</a:t>
            </a:r>
            <a:r>
              <a:rPr lang="ru-RU" altLang="et-EE" sz="2400" dirty="0" smtClean="0"/>
              <a:t>, Л. К. </a:t>
            </a:r>
            <a:r>
              <a:rPr lang="et-EE" altLang="et-EE" sz="2400" dirty="0" smtClean="0"/>
              <a:t>(1979). </a:t>
            </a:r>
            <a:r>
              <a:rPr lang="ru-RU" altLang="et-EE" sz="2400" dirty="0" err="1" smtClean="0"/>
              <a:t>Экспрессметоды</a:t>
            </a:r>
            <a:r>
              <a:rPr lang="ru-RU" altLang="et-EE" sz="2400" dirty="0" smtClean="0"/>
              <a:t> анализа данных. </a:t>
            </a:r>
            <a:r>
              <a:rPr lang="ru-RU" altLang="et-EE" sz="2400" i="1" dirty="0" smtClean="0"/>
              <a:t>Труды </a:t>
            </a:r>
            <a:r>
              <a:rPr lang="ru-RU" altLang="et-EE" sz="2400" i="1" dirty="0" err="1" smtClean="0"/>
              <a:t>Таллинского</a:t>
            </a:r>
            <a:r>
              <a:rPr lang="ru-RU" altLang="et-EE" sz="2400" i="1" dirty="0" smtClean="0"/>
              <a:t> Политехнического Института</a:t>
            </a:r>
            <a:r>
              <a:rPr lang="ru-RU" altLang="et-EE" sz="2400" dirty="0" smtClean="0"/>
              <a:t>, </a:t>
            </a:r>
            <a:r>
              <a:rPr lang="ru-RU" altLang="et-EE" sz="2400" dirty="0" err="1" smtClean="0"/>
              <a:t>No</a:t>
            </a:r>
            <a:r>
              <a:rPr lang="et-EE" altLang="et-EE" sz="2400" dirty="0" smtClean="0"/>
              <a:t>.</a:t>
            </a:r>
            <a:r>
              <a:rPr lang="ru-RU" altLang="et-EE" sz="2400" dirty="0" smtClean="0"/>
              <a:t> 464,</a:t>
            </a:r>
            <a:r>
              <a:rPr lang="ru-RU" altLang="et-EE" sz="2400" b="1" dirty="0" smtClean="0"/>
              <a:t> </a:t>
            </a:r>
            <a:r>
              <a:rPr lang="et-EE" altLang="et-EE" sz="2400" dirty="0" smtClean="0"/>
              <a:t>c</a:t>
            </a:r>
            <a:r>
              <a:rPr lang="ru-RU" altLang="et-EE" sz="2400" dirty="0" err="1" smtClean="0"/>
              <a:t>тр</a:t>
            </a:r>
            <a:r>
              <a:rPr lang="et-EE" altLang="et-EE" sz="2400" dirty="0" smtClean="0"/>
              <a:t>.</a:t>
            </a:r>
            <a:r>
              <a:rPr lang="ru-RU" altLang="et-EE" sz="2400" dirty="0" smtClean="0"/>
              <a:t> 21</a:t>
            </a:r>
            <a:r>
              <a:rPr lang="et-EE" altLang="et-EE" sz="2400" dirty="0"/>
              <a:t>–</a:t>
            </a:r>
            <a:r>
              <a:rPr lang="ru-RU" altLang="et-EE" sz="2400" dirty="0" smtClean="0"/>
              <a:t>37</a:t>
            </a:r>
            <a:endParaRPr lang="et-EE" altLang="et-EE" sz="2400" dirty="0" smtClean="0"/>
          </a:p>
          <a:p>
            <a:pPr eaLnBrk="1" hangingPunct="1"/>
            <a:r>
              <a:rPr lang="en-GB" altLang="et-EE" sz="2400" dirty="0" err="1" smtClean="0"/>
              <a:t>Vyhandu</a:t>
            </a:r>
            <a:r>
              <a:rPr lang="en-GB" altLang="et-EE" sz="2400" dirty="0" smtClean="0"/>
              <a:t>, L. </a:t>
            </a:r>
            <a:r>
              <a:rPr lang="et-EE" altLang="et-EE" sz="2400" dirty="0" smtClean="0"/>
              <a:t>(</a:t>
            </a:r>
            <a:r>
              <a:rPr lang="en-GB" altLang="et-EE" sz="2400" dirty="0" smtClean="0"/>
              <a:t>1989</a:t>
            </a:r>
            <a:r>
              <a:rPr lang="et-EE" altLang="et-EE" sz="2400" dirty="0" smtClean="0"/>
              <a:t>). </a:t>
            </a:r>
            <a:r>
              <a:rPr lang="en-GB" altLang="et-EE" sz="2400" dirty="0" smtClean="0"/>
              <a:t>Fast Methods in Exploratory Data Analysis. </a:t>
            </a:r>
            <a:r>
              <a:rPr lang="en-GB" altLang="et-EE" sz="2400" i="1" dirty="0" smtClean="0"/>
              <a:t>Transactions of Tallinn Technical University</a:t>
            </a:r>
            <a:r>
              <a:rPr lang="en-GB" altLang="et-EE" sz="2400" dirty="0" smtClean="0"/>
              <a:t>, No. 705, </a:t>
            </a:r>
            <a:r>
              <a:rPr lang="et-EE" altLang="et-EE" sz="2400" dirty="0" err="1" smtClean="0"/>
              <a:t>pp</a:t>
            </a:r>
            <a:r>
              <a:rPr lang="et-EE" altLang="et-EE" sz="2400" smtClean="0"/>
              <a:t>.</a:t>
            </a:r>
            <a:r>
              <a:rPr lang="en-GB" altLang="et-EE" sz="2400" smtClean="0"/>
              <a:t> </a:t>
            </a:r>
            <a:r>
              <a:rPr lang="en-GB" altLang="et-EE" sz="2400" dirty="0" smtClean="0"/>
              <a:t>3</a:t>
            </a:r>
            <a:r>
              <a:rPr lang="et-EE" altLang="et-EE" sz="2400" dirty="0" smtClean="0"/>
              <a:t>–</a:t>
            </a:r>
            <a:r>
              <a:rPr lang="en-GB" altLang="et-EE" sz="2400" dirty="0" smtClean="0"/>
              <a:t>3</a:t>
            </a:r>
            <a:endParaRPr lang="et-EE" altLang="et-EE" sz="2400" dirty="0" smtClean="0"/>
          </a:p>
          <a:p>
            <a:pPr eaLnBrk="1" hangingPunct="1"/>
            <a:r>
              <a:rPr lang="et-EE" altLang="et-EE" sz="2400" dirty="0" smtClean="0"/>
              <a:t>Kuusik, R., Lind, G., Võhandu, L. (2004). </a:t>
            </a:r>
            <a:r>
              <a:rPr lang="en-GB" altLang="et-EE" sz="2400" dirty="0" smtClean="0"/>
              <a:t>Frequent pattern mining as a clique extracting task. </a:t>
            </a:r>
            <a:r>
              <a:rPr lang="en-GB" altLang="et-EE" sz="2400" i="1" dirty="0" smtClean="0"/>
              <a:t>The 8th World Multi-Conference on </a:t>
            </a:r>
            <a:r>
              <a:rPr lang="en-GB" altLang="et-EE" sz="2400" i="1" dirty="0" err="1" smtClean="0"/>
              <a:t>Systemics</a:t>
            </a:r>
            <a:r>
              <a:rPr lang="en-GB" altLang="et-EE" sz="2400" i="1" dirty="0" smtClean="0"/>
              <a:t>, Cybernetics and Informatics, July 18</a:t>
            </a:r>
            <a:r>
              <a:rPr lang="et-EE" altLang="et-EE" sz="2400" dirty="0" smtClean="0"/>
              <a:t>–</a:t>
            </a:r>
            <a:r>
              <a:rPr lang="en-GB" altLang="et-EE" sz="2400" i="1" dirty="0" smtClean="0"/>
              <a:t>21, 2004 – Orlando, Florida, USA, SCI 2004 Proceedings</a:t>
            </a:r>
            <a:r>
              <a:rPr lang="en-GB" altLang="et-EE" sz="2400" dirty="0" smtClean="0"/>
              <a:t>, Vol. IV, pp. 425</a:t>
            </a:r>
            <a:r>
              <a:rPr lang="et-EE" altLang="et-EE" sz="2400" dirty="0" smtClean="0"/>
              <a:t>–</a:t>
            </a:r>
            <a:r>
              <a:rPr lang="en-GB" altLang="et-EE" sz="2400" dirty="0" smtClean="0"/>
              <a:t>428</a:t>
            </a:r>
            <a:endParaRPr lang="et-EE" altLang="et-EE" sz="24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7323809F-204E-4FE5-95C7-9EC312C3B3DE}" type="slidenum">
              <a:rPr lang="et-EE" altLang="et-EE">
                <a:latin typeface="Arial" panose="020B0604020202020204" pitchFamily="34" charset="0"/>
              </a:rPr>
              <a:pPr eaLnBrk="1" hangingPunct="1"/>
              <a:t>7</a:t>
            </a:fld>
            <a:endParaRPr lang="et-EE" altLang="et-EE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altLang="et-EE" i="1" smtClean="0"/>
              <a:t>References (2)</a:t>
            </a:r>
            <a:endParaRPr lang="et-EE" altLang="et-EE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t-EE" altLang="et-EE" dirty="0" smtClean="0"/>
              <a:t>Võhandu, L., Kuusik, R., </a:t>
            </a:r>
            <a:r>
              <a:rPr lang="et-EE" altLang="et-EE" dirty="0" err="1" smtClean="0"/>
              <a:t>Torim</a:t>
            </a:r>
            <a:r>
              <a:rPr lang="et-EE" altLang="et-EE" dirty="0" smtClean="0"/>
              <a:t>, A., </a:t>
            </a:r>
            <a:r>
              <a:rPr lang="et-EE" altLang="et-EE" dirty="0" err="1" smtClean="0"/>
              <a:t>Aab</a:t>
            </a:r>
            <a:r>
              <a:rPr lang="et-EE" altLang="et-EE" dirty="0" smtClean="0"/>
              <a:t>, E., Lind, G. (2006). </a:t>
            </a:r>
            <a:r>
              <a:rPr lang="en-US" altLang="et-EE" dirty="0" smtClean="0"/>
              <a:t>Some Monotone Systems Algorithms for Data Mining, </a:t>
            </a:r>
            <a:r>
              <a:rPr lang="en-US" altLang="et-EE" i="1" dirty="0" smtClean="0"/>
              <a:t>WSEAS Transactions on Information Science and Applications</a:t>
            </a:r>
            <a:r>
              <a:rPr lang="en-US" altLang="et-EE" dirty="0" smtClean="0"/>
              <a:t>, </a:t>
            </a:r>
            <a:r>
              <a:rPr lang="et-EE" altLang="et-EE" dirty="0" smtClean="0"/>
              <a:t>3(4)</a:t>
            </a:r>
            <a:r>
              <a:rPr lang="en-US" altLang="et-EE" dirty="0" smtClean="0"/>
              <a:t>, April 2006, pp. 802</a:t>
            </a:r>
            <a:r>
              <a:rPr lang="et-EE" altLang="et-EE" sz="2800" i="1" dirty="0" smtClean="0"/>
              <a:t>–</a:t>
            </a:r>
            <a:r>
              <a:rPr lang="en-US" altLang="et-EE" dirty="0" smtClean="0"/>
              <a:t>809</a:t>
            </a:r>
            <a:endParaRPr lang="et-EE" altLang="et-EE" dirty="0" smtClean="0"/>
          </a:p>
          <a:p>
            <a:pPr eaLnBrk="1" hangingPunct="1"/>
            <a:r>
              <a:rPr lang="en-US" altLang="et-EE" dirty="0" err="1" smtClean="0"/>
              <a:t>Liiv</a:t>
            </a:r>
            <a:r>
              <a:rPr lang="en-US" altLang="et-EE" dirty="0" smtClean="0"/>
              <a:t>, </a:t>
            </a:r>
            <a:r>
              <a:rPr lang="et-EE" altLang="et-EE" dirty="0" smtClean="0"/>
              <a:t>I.,</a:t>
            </a:r>
            <a:r>
              <a:rPr lang="en-US" altLang="et-EE" dirty="0" smtClean="0"/>
              <a:t> </a:t>
            </a:r>
            <a:r>
              <a:rPr lang="en-US" altLang="et-EE" dirty="0" err="1" smtClean="0"/>
              <a:t>Kuusik</a:t>
            </a:r>
            <a:r>
              <a:rPr lang="en-US" altLang="et-EE" dirty="0" smtClean="0"/>
              <a:t>, R.</a:t>
            </a:r>
            <a:r>
              <a:rPr lang="et-EE" altLang="et-EE" dirty="0" smtClean="0"/>
              <a:t>,</a:t>
            </a:r>
            <a:r>
              <a:rPr lang="en-US" altLang="et-EE" dirty="0" smtClean="0"/>
              <a:t> </a:t>
            </a:r>
            <a:r>
              <a:rPr lang="en-US" altLang="et-EE" dirty="0" err="1" smtClean="0"/>
              <a:t>Võhandu</a:t>
            </a:r>
            <a:r>
              <a:rPr lang="et-EE" altLang="et-EE" dirty="0" smtClean="0"/>
              <a:t>, </a:t>
            </a:r>
            <a:r>
              <a:rPr lang="en-US" altLang="et-EE" dirty="0" smtClean="0"/>
              <a:t>L.</a:t>
            </a:r>
            <a:r>
              <a:rPr lang="et-EE" altLang="et-EE" dirty="0" smtClean="0"/>
              <a:t> (2007). </a:t>
            </a:r>
            <a:r>
              <a:rPr lang="en-US" altLang="et-EE" dirty="0" smtClean="0"/>
              <a:t>Conformity analysis with structured query language. </a:t>
            </a:r>
            <a:r>
              <a:rPr lang="en-US" altLang="et-EE" i="1" dirty="0" smtClean="0"/>
              <a:t>Proceedings of the 6th </a:t>
            </a:r>
            <a:r>
              <a:rPr lang="et-EE" altLang="et-EE" i="1" dirty="0" smtClean="0"/>
              <a:t>WSEAS </a:t>
            </a:r>
            <a:r>
              <a:rPr lang="en-US" altLang="et-EE" i="1" dirty="0" smtClean="0"/>
              <a:t>Int. Conf. on Artificial Intelligence, Knowledge Engineering and Data Bases, Corfu Island, Greece, February 16</a:t>
            </a:r>
            <a:r>
              <a:rPr lang="et-EE" altLang="et-EE" i="1" dirty="0" smtClean="0"/>
              <a:t>–</a:t>
            </a:r>
            <a:r>
              <a:rPr lang="en-US" altLang="et-EE" i="1" dirty="0" smtClean="0"/>
              <a:t>9, 2007</a:t>
            </a:r>
            <a:r>
              <a:rPr lang="en-US" altLang="et-EE" dirty="0" smtClean="0"/>
              <a:t>, pp. 187</a:t>
            </a:r>
            <a:r>
              <a:rPr lang="et-EE" altLang="et-EE" dirty="0" smtClean="0"/>
              <a:t>–</a:t>
            </a:r>
            <a:r>
              <a:rPr lang="en-US" altLang="et-EE" dirty="0" smtClean="0"/>
              <a:t>189</a:t>
            </a:r>
            <a:endParaRPr lang="et-EE" altLang="et-EE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t-EE" altLang="et-EE" smtClean="0"/>
              <a:t>R. Kuusik, G. Lind, TTÜ Tarkvarateaduse instituut</a:t>
            </a:r>
            <a:endParaRPr lang="et-EE" alt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EC81E9E9-1867-4A6D-A35E-9CCAA0B3B289}" type="slidenum">
              <a:rPr lang="et-EE" altLang="et-EE">
                <a:latin typeface="Arial" panose="020B0604020202020204" pitchFamily="34" charset="0"/>
              </a:rPr>
              <a:pPr eaLnBrk="1" hangingPunct="1"/>
              <a:t>8</a:t>
            </a:fld>
            <a:endParaRPr lang="et-EE" altLang="et-EE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oon_ttu20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9A004B"/>
      </a:accent2>
      <a:accent3>
        <a:srgbClr val="FFFFFF"/>
      </a:accent3>
      <a:accent4>
        <a:srgbClr val="000000"/>
      </a:accent4>
      <a:accent5>
        <a:srgbClr val="CED5DD"/>
      </a:accent5>
      <a:accent6>
        <a:srgbClr val="580028"/>
      </a:accent6>
      <a:hlink>
        <a:srgbClr val="336699"/>
      </a:hlink>
      <a:folHlink>
        <a:srgbClr val="003366"/>
      </a:folHlink>
    </a:clrScheme>
    <a:fontScheme name="Joon_ttu2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t-E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t-E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Joon_ttu20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oon_ttu20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oon_ttu20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oon_ttu20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oon_ttu20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oon_ttu20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oon_ttu20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oon_ttu20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oon_ttu20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Joon_ttu20gr</Template>
  <TotalTime>6911</TotalTime>
  <Words>358</Words>
  <Application>Microsoft Office PowerPoint</Application>
  <PresentationFormat>Ekraaniseanss (4:3)</PresentationFormat>
  <Paragraphs>43</Paragraphs>
  <Slides>8</Slides>
  <Notes>5</Notes>
  <HiddenSlides>0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Slaidipealkirjad</vt:lpstr>
      </vt:variant>
      <vt:variant>
        <vt:i4>8</vt:i4>
      </vt:variant>
    </vt:vector>
  </HeadingPairs>
  <TitlesOfParts>
    <vt:vector size="9" baseType="lpstr">
      <vt:lpstr>Joon_ttu20</vt:lpstr>
      <vt:lpstr>Andmetabelite korrastamine  – konformismiskaala: näide Data Table Reordering/Seriation   – Scale of Conformity: example </vt:lpstr>
      <vt:lpstr>Initial Data</vt:lpstr>
      <vt:lpstr>Rows</vt:lpstr>
      <vt:lpstr>Columns</vt:lpstr>
      <vt:lpstr>Reordering</vt:lpstr>
      <vt:lpstr>Reordered Data Table</vt:lpstr>
      <vt:lpstr>References</vt:lpstr>
      <vt:lpstr>References (2)</vt:lpstr>
    </vt:vector>
  </TitlesOfParts>
  <Company>TTU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TTU</dc:creator>
  <cp:lastModifiedBy>Heiki Jokk</cp:lastModifiedBy>
  <cp:revision>244</cp:revision>
  <dcterms:created xsi:type="dcterms:W3CDTF">2003-04-07T14:12:11Z</dcterms:created>
  <dcterms:modified xsi:type="dcterms:W3CDTF">2018-03-26T18:26:46Z</dcterms:modified>
</cp:coreProperties>
</file>