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handoutMasterIdLst>
    <p:handoutMasterId r:id="rId31"/>
  </p:handoutMasterIdLst>
  <p:sldIdLst>
    <p:sldId id="256" r:id="rId2"/>
    <p:sldId id="286" r:id="rId3"/>
    <p:sldId id="268" r:id="rId4"/>
    <p:sldId id="271" r:id="rId5"/>
    <p:sldId id="270" r:id="rId6"/>
    <p:sldId id="275" r:id="rId7"/>
    <p:sldId id="278" r:id="rId8"/>
    <p:sldId id="276" r:id="rId9"/>
    <p:sldId id="272" r:id="rId10"/>
    <p:sldId id="279" r:id="rId11"/>
    <p:sldId id="261" r:id="rId12"/>
    <p:sldId id="260" r:id="rId13"/>
    <p:sldId id="283" r:id="rId14"/>
    <p:sldId id="284" r:id="rId15"/>
    <p:sldId id="285" r:id="rId16"/>
    <p:sldId id="292" r:id="rId17"/>
    <p:sldId id="291" r:id="rId18"/>
    <p:sldId id="288" r:id="rId19"/>
    <p:sldId id="299" r:id="rId20"/>
    <p:sldId id="298" r:id="rId21"/>
    <p:sldId id="289" r:id="rId22"/>
    <p:sldId id="297" r:id="rId23"/>
    <p:sldId id="301" r:id="rId24"/>
    <p:sldId id="303" r:id="rId25"/>
    <p:sldId id="304" r:id="rId26"/>
    <p:sldId id="302" r:id="rId27"/>
    <p:sldId id="290" r:id="rId28"/>
    <p:sldId id="305" r:id="rId29"/>
  </p:sldIdLst>
  <p:sldSz cx="9144000" cy="6858000" type="screen4x3"/>
  <p:notesSz cx="6797675" cy="9926638"/>
  <p:defaultTextStyle>
    <a:defPPr>
      <a:defRPr lang="et-EE"/>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008000"/>
    <a:srgbClr val="FF0000"/>
    <a:srgbClr val="66FF66"/>
    <a:srgbClr val="008080"/>
    <a:srgbClr val="339966"/>
    <a:srgbClr val="00CC66"/>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30" autoAdjust="0"/>
    <p:restoredTop sz="66151" autoAdjust="0"/>
  </p:normalViewPr>
  <p:slideViewPr>
    <p:cSldViewPr>
      <p:cViewPr varScale="1">
        <p:scale>
          <a:sx n="60" d="100"/>
          <a:sy n="60" d="100"/>
        </p:scale>
        <p:origin x="-163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t-EE"/>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6440910235254189"/>
          <c:y val="2.5353085768247977E-2"/>
          <c:w val="0.64630943146989805"/>
          <c:h val="0.75416229793911782"/>
        </c:manualLayout>
      </c:layout>
      <c:lineChart>
        <c:grouping val="standard"/>
        <c:ser>
          <c:idx val="0"/>
          <c:order val="0"/>
          <c:tx>
            <c:strRef>
              <c:f>Sheet1!$B$1</c:f>
              <c:strCache>
                <c:ptCount val="1"/>
                <c:pt idx="0">
                  <c:v>Reseeding</c:v>
                </c:pt>
              </c:strCache>
            </c:strRef>
          </c:tx>
          <c:spPr>
            <a:ln w="50800">
              <a:solidFill>
                <a:schemeClr val="accent2">
                  <a:lumMod val="50000"/>
                </a:schemeClr>
              </a:solidFill>
            </a:ln>
          </c:spPr>
          <c:marker>
            <c:symbol val="circle"/>
            <c:size val="12"/>
            <c:spPr>
              <a:solidFill>
                <a:schemeClr val="accent2">
                  <a:lumMod val="50000"/>
                </a:schemeClr>
              </a:solidFill>
            </c:spPr>
          </c:marker>
          <c:cat>
            <c:numRef>
              <c:f>Sheet1!$D$2:$D$6</c:f>
              <c:numCache>
                <c:formatCode>General</c:formatCode>
                <c:ptCount val="5"/>
                <c:pt idx="0">
                  <c:v>8</c:v>
                </c:pt>
                <c:pt idx="1">
                  <c:v>10</c:v>
                </c:pt>
                <c:pt idx="2">
                  <c:v>12</c:v>
                </c:pt>
                <c:pt idx="3">
                  <c:v>14</c:v>
                </c:pt>
                <c:pt idx="4">
                  <c:v>15</c:v>
                </c:pt>
              </c:numCache>
            </c:numRef>
          </c:cat>
          <c:val>
            <c:numRef>
              <c:f>Sheet1!$B$2:$B$6</c:f>
              <c:numCache>
                <c:formatCode>General</c:formatCode>
                <c:ptCount val="5"/>
                <c:pt idx="0">
                  <c:v>8552</c:v>
                </c:pt>
                <c:pt idx="1">
                  <c:v>8910</c:v>
                </c:pt>
                <c:pt idx="2">
                  <c:v>9348</c:v>
                </c:pt>
                <c:pt idx="3">
                  <c:v>8078</c:v>
                </c:pt>
                <c:pt idx="4">
                  <c:v>8310</c:v>
                </c:pt>
              </c:numCache>
            </c:numRef>
          </c:val>
        </c:ser>
        <c:ser>
          <c:idx val="1"/>
          <c:order val="1"/>
          <c:tx>
            <c:strRef>
              <c:f>Sheet1!$C$1</c:f>
              <c:strCache>
                <c:ptCount val="1"/>
                <c:pt idx="0">
                  <c:v>Hybrid</c:v>
                </c:pt>
              </c:strCache>
            </c:strRef>
          </c:tx>
          <c:spPr>
            <a:ln w="50800">
              <a:solidFill>
                <a:srgbClr val="C00000"/>
              </a:solidFill>
            </a:ln>
          </c:spPr>
          <c:marker>
            <c:spPr>
              <a:solidFill>
                <a:srgbClr val="C00000"/>
              </a:solidFill>
            </c:spPr>
          </c:marker>
          <c:cat>
            <c:numRef>
              <c:f>Sheet1!$D$2:$D$6</c:f>
              <c:numCache>
                <c:formatCode>General</c:formatCode>
                <c:ptCount val="5"/>
                <c:pt idx="0">
                  <c:v>8</c:v>
                </c:pt>
                <c:pt idx="1">
                  <c:v>10</c:v>
                </c:pt>
                <c:pt idx="2">
                  <c:v>12</c:v>
                </c:pt>
                <c:pt idx="3">
                  <c:v>14</c:v>
                </c:pt>
                <c:pt idx="4">
                  <c:v>15</c:v>
                </c:pt>
              </c:numCache>
            </c:numRef>
          </c:cat>
          <c:val>
            <c:numRef>
              <c:f>Sheet1!$C$2:$C$6</c:f>
              <c:numCache>
                <c:formatCode>General</c:formatCode>
                <c:ptCount val="5"/>
                <c:pt idx="0">
                  <c:v>6715</c:v>
                </c:pt>
                <c:pt idx="1">
                  <c:v>7418</c:v>
                </c:pt>
                <c:pt idx="2">
                  <c:v>7973</c:v>
                </c:pt>
                <c:pt idx="3">
                  <c:v>8748</c:v>
                </c:pt>
                <c:pt idx="4">
                  <c:v>9133</c:v>
                </c:pt>
              </c:numCache>
            </c:numRef>
          </c:val>
        </c:ser>
        <c:dropLines/>
        <c:marker val="1"/>
        <c:axId val="91842816"/>
        <c:axId val="98849152"/>
      </c:lineChart>
      <c:catAx>
        <c:axId val="91842816"/>
        <c:scaling>
          <c:orientation val="minMax"/>
        </c:scaling>
        <c:axPos val="b"/>
        <c:title>
          <c:tx>
            <c:rich>
              <a:bodyPr/>
              <a:lstStyle/>
              <a:p>
                <a:pPr>
                  <a:defRPr sz="2000"/>
                </a:pPr>
                <a:r>
                  <a:rPr lang="en-GB" sz="2000"/>
                  <a:t>Memory</a:t>
                </a:r>
                <a:r>
                  <a:rPr lang="en-GB" sz="2000" baseline="0"/>
                  <a:t> (vectors)</a:t>
                </a:r>
                <a:endParaRPr lang="et-EE" sz="2000"/>
              </a:p>
            </c:rich>
          </c:tx>
          <c:layout/>
        </c:title>
        <c:numFmt formatCode="General" sourceLinked="1"/>
        <c:majorTickMark val="none"/>
        <c:tickLblPos val="low"/>
        <c:txPr>
          <a:bodyPr/>
          <a:lstStyle/>
          <a:p>
            <a:pPr>
              <a:defRPr sz="1600" b="1"/>
            </a:pPr>
            <a:endParaRPr lang="et-EE"/>
          </a:p>
        </c:txPr>
        <c:crossAx val="98849152"/>
        <c:crosses val="autoZero"/>
        <c:lblAlgn val="ctr"/>
        <c:lblOffset val="100"/>
        <c:tickMarkSkip val="2"/>
      </c:catAx>
      <c:valAx>
        <c:axId val="98849152"/>
        <c:scaling>
          <c:orientation val="minMax"/>
        </c:scaling>
        <c:axPos val="l"/>
        <c:majorGridlines/>
        <c:title>
          <c:tx>
            <c:rich>
              <a:bodyPr/>
              <a:lstStyle/>
              <a:p>
                <a:pPr>
                  <a:defRPr sz="2000"/>
                </a:pPr>
                <a:r>
                  <a:rPr lang="en-GB" sz="2000"/>
                  <a:t>Cost</a:t>
                </a:r>
                <a:endParaRPr lang="et-EE" sz="2000"/>
              </a:p>
            </c:rich>
          </c:tx>
          <c:layout/>
        </c:title>
        <c:numFmt formatCode="General" sourceLinked="1"/>
        <c:tickLblPos val="nextTo"/>
        <c:txPr>
          <a:bodyPr/>
          <a:lstStyle/>
          <a:p>
            <a:pPr>
              <a:defRPr sz="1600" b="1"/>
            </a:pPr>
            <a:endParaRPr lang="et-EE"/>
          </a:p>
        </c:txPr>
        <c:crossAx val="91842816"/>
        <c:crosses val="autoZero"/>
        <c:crossBetween val="between"/>
      </c:valAx>
    </c:plotArea>
    <c:legend>
      <c:legendPos val="r"/>
      <c:layout/>
      <c:txPr>
        <a:bodyPr/>
        <a:lstStyle/>
        <a:p>
          <a:pPr>
            <a:defRPr sz="1800"/>
          </a:pPr>
          <a:endParaRPr lang="et-EE"/>
        </a:p>
      </c:txPr>
    </c:legend>
    <c:plotVisOnly val="1"/>
  </c:chart>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5562" tIns="47781" rIns="95562" bIns="47781" rtlCol="0"/>
          <a:lstStyle>
            <a:lvl1pPr algn="l">
              <a:defRPr sz="1300"/>
            </a:lvl1pPr>
          </a:lstStyle>
          <a:p>
            <a:pPr>
              <a:defRPr/>
            </a:pPr>
            <a:endParaRPr lang="et-EE"/>
          </a:p>
        </p:txBody>
      </p:sp>
      <p:sp>
        <p:nvSpPr>
          <p:cNvPr id="3" name="Date Placeholder 2"/>
          <p:cNvSpPr>
            <a:spLocks noGrp="1"/>
          </p:cNvSpPr>
          <p:nvPr>
            <p:ph type="dt" sz="quarter" idx="1"/>
          </p:nvPr>
        </p:nvSpPr>
        <p:spPr>
          <a:xfrm>
            <a:off x="3849688" y="0"/>
            <a:ext cx="2946400" cy="496888"/>
          </a:xfrm>
          <a:prstGeom prst="rect">
            <a:avLst/>
          </a:prstGeom>
        </p:spPr>
        <p:txBody>
          <a:bodyPr vert="horz" lIns="95562" tIns="47781" rIns="95562" bIns="47781" rtlCol="0"/>
          <a:lstStyle>
            <a:lvl1pPr algn="r">
              <a:defRPr sz="1300"/>
            </a:lvl1pPr>
          </a:lstStyle>
          <a:p>
            <a:pPr>
              <a:defRPr/>
            </a:pPr>
            <a:fld id="{BD24F6DC-3BE4-490D-8BF0-6BE980CCE90A}" type="datetimeFigureOut">
              <a:rPr lang="et-EE"/>
              <a:pPr>
                <a:defRPr/>
              </a:pPr>
              <a:t>14.10.2010</a:t>
            </a:fld>
            <a:endParaRPr lang="et-EE"/>
          </a:p>
        </p:txBody>
      </p:sp>
      <p:sp>
        <p:nvSpPr>
          <p:cNvPr id="4" name="Footer Placeholder 3"/>
          <p:cNvSpPr>
            <a:spLocks noGrp="1"/>
          </p:cNvSpPr>
          <p:nvPr>
            <p:ph type="ftr" sz="quarter" idx="2"/>
          </p:nvPr>
        </p:nvSpPr>
        <p:spPr>
          <a:xfrm>
            <a:off x="0" y="9428163"/>
            <a:ext cx="2946400" cy="496887"/>
          </a:xfrm>
          <a:prstGeom prst="rect">
            <a:avLst/>
          </a:prstGeom>
        </p:spPr>
        <p:txBody>
          <a:bodyPr vert="horz" lIns="95562" tIns="47781" rIns="95562" bIns="47781" rtlCol="0" anchor="b"/>
          <a:lstStyle>
            <a:lvl1pPr algn="l">
              <a:defRPr sz="1300"/>
            </a:lvl1pPr>
          </a:lstStyle>
          <a:p>
            <a:pPr>
              <a:defRPr/>
            </a:pPr>
            <a:endParaRPr lang="et-EE"/>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5562" tIns="47781" rIns="95562" bIns="47781" rtlCol="0" anchor="b"/>
          <a:lstStyle>
            <a:lvl1pPr algn="r">
              <a:defRPr sz="1300"/>
            </a:lvl1pPr>
          </a:lstStyle>
          <a:p>
            <a:pPr>
              <a:defRPr/>
            </a:pPr>
            <a:fld id="{14195A76-5615-4E4C-96CA-23A794BD89E1}" type="slidenum">
              <a:rPr lang="et-EE"/>
              <a:pPr>
                <a:defRPr/>
              </a:pPr>
              <a:t>‹#›</a:t>
            </a:fld>
            <a:endParaRPr lang="et-E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5562" tIns="47781" rIns="95562" bIns="47781" numCol="1" anchor="t" anchorCtr="0" compatLnSpc="1">
            <a:prstTxWarp prst="textNoShape">
              <a:avLst/>
            </a:prstTxWarp>
          </a:bodyPr>
          <a:lstStyle>
            <a:lvl1pPr algn="l">
              <a:defRPr sz="1300">
                <a:latin typeface="Arial" pitchFamily="34" charset="0"/>
              </a:defRPr>
            </a:lvl1pPr>
          </a:lstStyle>
          <a:p>
            <a:pPr>
              <a:defRPr/>
            </a:pPr>
            <a:endParaRPr lang="et-EE"/>
          </a:p>
        </p:txBody>
      </p:sp>
      <p:sp>
        <p:nvSpPr>
          <p:cNvPr id="1126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5562" tIns="47781" rIns="95562" bIns="47781" numCol="1" anchor="t" anchorCtr="0" compatLnSpc="1">
            <a:prstTxWarp prst="textNoShape">
              <a:avLst/>
            </a:prstTxWarp>
          </a:bodyPr>
          <a:lstStyle>
            <a:lvl1pPr algn="r">
              <a:defRPr sz="1300">
                <a:latin typeface="Arial" pitchFamily="34" charset="0"/>
              </a:defRPr>
            </a:lvl1pPr>
          </a:lstStyle>
          <a:p>
            <a:pPr>
              <a:defRPr/>
            </a:pPr>
            <a:endParaRPr lang="et-EE"/>
          </a:p>
        </p:txBody>
      </p:sp>
      <p:sp>
        <p:nvSpPr>
          <p:cNvPr id="31748"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5562" tIns="47781" rIns="95562" bIns="47781" numCol="1" anchor="t" anchorCtr="0" compatLnSpc="1">
            <a:prstTxWarp prst="textNoShape">
              <a:avLst/>
            </a:prstTxWarp>
          </a:bodyPr>
          <a:lstStyle/>
          <a:p>
            <a:pPr lvl="0"/>
            <a:r>
              <a:rPr lang="et-EE" noProof="0" smtClean="0"/>
              <a:t>Click to edit Master text styles</a:t>
            </a:r>
          </a:p>
          <a:p>
            <a:pPr lvl="1"/>
            <a:r>
              <a:rPr lang="et-EE" noProof="0" smtClean="0"/>
              <a:t>Second level</a:t>
            </a:r>
          </a:p>
          <a:p>
            <a:pPr lvl="2"/>
            <a:r>
              <a:rPr lang="et-EE" noProof="0" smtClean="0"/>
              <a:t>Third level</a:t>
            </a:r>
          </a:p>
          <a:p>
            <a:pPr lvl="3"/>
            <a:r>
              <a:rPr lang="et-EE" noProof="0" smtClean="0"/>
              <a:t>Fourth level</a:t>
            </a:r>
          </a:p>
          <a:p>
            <a:pPr lvl="4"/>
            <a:r>
              <a:rPr lang="et-EE" noProof="0" smtClean="0"/>
              <a:t>Fifth level</a:t>
            </a:r>
          </a:p>
        </p:txBody>
      </p:sp>
      <p:sp>
        <p:nvSpPr>
          <p:cNvPr id="1127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5562" tIns="47781" rIns="95562" bIns="47781" numCol="1" anchor="b" anchorCtr="0" compatLnSpc="1">
            <a:prstTxWarp prst="textNoShape">
              <a:avLst/>
            </a:prstTxWarp>
          </a:bodyPr>
          <a:lstStyle>
            <a:lvl1pPr algn="l">
              <a:defRPr sz="1300">
                <a:latin typeface="Arial" pitchFamily="34" charset="0"/>
              </a:defRPr>
            </a:lvl1pPr>
          </a:lstStyle>
          <a:p>
            <a:pPr>
              <a:defRPr/>
            </a:pPr>
            <a:endParaRPr lang="et-EE"/>
          </a:p>
        </p:txBody>
      </p:sp>
      <p:sp>
        <p:nvSpPr>
          <p:cNvPr id="1127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5562" tIns="47781" rIns="95562" bIns="47781" numCol="1" anchor="b" anchorCtr="0" compatLnSpc="1">
            <a:prstTxWarp prst="textNoShape">
              <a:avLst/>
            </a:prstTxWarp>
          </a:bodyPr>
          <a:lstStyle>
            <a:lvl1pPr algn="r">
              <a:defRPr sz="1300">
                <a:latin typeface="Arial" pitchFamily="34" charset="0"/>
              </a:defRPr>
            </a:lvl1pPr>
          </a:lstStyle>
          <a:p>
            <a:pPr>
              <a:defRPr/>
            </a:pPr>
            <a:fld id="{258066C6-881B-4008-9C38-4F3E98833321}" type="slidenum">
              <a:rPr lang="et-EE"/>
              <a:pPr>
                <a:defRPr/>
              </a:pPr>
              <a:t>‹#›</a:t>
            </a:fld>
            <a:endParaRPr lang="et-E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88B4625-8BD1-4DB7-B3AC-C9B519EECA02}" type="slidenum">
              <a:rPr lang="et-EE" smtClean="0">
                <a:latin typeface="Arial" charset="0"/>
              </a:rPr>
              <a:pPr/>
              <a:t>1</a:t>
            </a:fld>
            <a:endParaRPr lang="et-EE" smtClean="0">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t-EE" smtClean="0">
                <a:latin typeface="Arial" charset="0"/>
              </a:rPr>
              <a:t>1. Tere päevast! Täna räägin teisest laborist, ehk BISTi optimeerimine. Ülesande põhieesmärkide seletamiseks tegin slaidid: mõned ise, teised  võtsin aga Raimund Ubari loengust, link nendele on olemas edu-keskkonnas Lingikogus (loengukilede all). Seal on päris palju slaide,  rohkem kui sada, ja enamus neist on tihedalt seotud laboriga 2. Seega vaadake ise läbi kodus, see on kasulik selle teema, ehk </a:t>
            </a:r>
            <a:r>
              <a:rPr lang="et-EE" altLang="ja-JP" sz="1100" i="1" smtClean="0">
                <a:solidFill>
                  <a:schemeClr val="tx2"/>
                </a:solidFill>
                <a:latin typeface="Arial" charset="0"/>
              </a:rPr>
              <a:t>sisseehitatud isetestimise </a:t>
            </a:r>
            <a:r>
              <a:rPr lang="et-EE" altLang="ja-JP" sz="1100" smtClean="0">
                <a:solidFill>
                  <a:schemeClr val="tx2"/>
                </a:solidFill>
                <a:latin typeface="Arial" charset="0"/>
              </a:rPr>
              <a:t> probleemide </a:t>
            </a:r>
            <a:r>
              <a:rPr lang="et-EE" smtClean="0">
                <a:latin typeface="Arial" charset="0"/>
              </a:rPr>
              <a:t>arusaamiseks.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78A56E6E-1019-4EB3-8E80-D24ACDB64130}" type="slidenum">
              <a:rPr lang="et-EE" smtClean="0">
                <a:latin typeface="Arial" charset="0"/>
              </a:rPr>
              <a:pPr/>
              <a:t>10</a:t>
            </a:fld>
            <a:endParaRPr lang="et-EE" smtClean="0">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t-EE" smtClean="0">
                <a:latin typeface="Arial" charset="0"/>
              </a:rPr>
              <a:t>10. Hübriid test sisaldab nii pseudojuhuslikud kui ka deterministlikud testvektorid. Ehk pseudojuhuslik test on parandatud testvektoritega, mis hoitakse mälus ja mis on suunatud nende raskesti testitavatele riketele, teist sõnadega random resistant faults. Aga me saame ju kasutada ainult need deterministlikud testid, kuid selleks meil on vaja mälu, ja kui skeem kasvab suuremaks, skeemi keerukus kasvab , suureneb sisendite arv siis on vaja päris suurt mälu. Aga meie eesmärk on mälu kokkuhoid, ehk lisariistvara vähendamine, nii et optimeerimise ülesanne on kuhu panna see breakpoint(</a:t>
            </a:r>
            <a:r>
              <a:rPr lang="ru-RU" smtClean="0">
                <a:latin typeface="Arial" charset="0"/>
              </a:rPr>
              <a:t>murdepunkt</a:t>
            </a:r>
            <a:r>
              <a:rPr lang="et-EE" smtClean="0">
                <a:latin typeface="Arial" charset="0"/>
              </a:rPr>
              <a:t>)?</a:t>
            </a:r>
          </a:p>
          <a:p>
            <a:pPr eaLnBrk="1" hangingPunct="1"/>
            <a:r>
              <a:rPr lang="et-EE" smtClean="0">
                <a:latin typeface="Arial" charset="0"/>
              </a:rPr>
              <a:t>Selleks tuleb arvutada testi maksumus! Sellest natukene hiljem.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1A1D2772-8DD4-4CF9-A34B-FACF3EA589EE}" type="slidenum">
              <a:rPr lang="et-EE" smtClean="0">
                <a:latin typeface="Arial" charset="0"/>
              </a:rPr>
              <a:pPr/>
              <a:t>11</a:t>
            </a:fld>
            <a:endParaRPr lang="et-EE" smtClean="0">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t-EE" dirty="0" smtClean="0">
                <a:latin typeface="Arial" charset="0"/>
              </a:rPr>
              <a:t>11. Nüüd vaatleme klassikalise hübriid BISTi tehnikat. Näiteks meil on olemas seed ja polünoom, mis annab 100% rikete katet näiteks konstant rikete </a:t>
            </a:r>
            <a:r>
              <a:rPr lang="et-EE" dirty="0" smtClean="0">
                <a:latin typeface="Arial" charset="0"/>
              </a:rPr>
              <a:t>ja</a:t>
            </a:r>
            <a:r>
              <a:rPr lang="en-GB" dirty="0" smtClean="0">
                <a:latin typeface="Arial" charset="0"/>
              </a:rPr>
              <a:t>o</a:t>
            </a:r>
            <a:r>
              <a:rPr lang="et-EE" dirty="0" smtClean="0">
                <a:latin typeface="Arial" charset="0"/>
              </a:rPr>
              <a:t>ks</a:t>
            </a:r>
            <a:r>
              <a:rPr lang="et-EE" dirty="0" smtClean="0">
                <a:latin typeface="Arial" charset="0"/>
              </a:rPr>
              <a:t>. Kuid see pikkus meid ei rahulda, liiga pikk on testi rakenduse aeg, sest aeg on proportsionaalne testi pikkusega, ei saa lubada, aga meil on mälu, kus saame hoida kaks deterministlikud testvektorit, mis on genereeritud mingi automaatse tööriistaga, näiteks Turbotestriga, kasutades käsku generate või genetic, mis annab väiksema testvektorite arvu. Nüüd aga lisame need kaks vektorit preudojuhusliku vektorite jada lõppu selliselt, et uus pikkus oleks eelmisest väiksem kui rikete kate on sama. Kuidas aga on valitud need deterministlikud vektorid ja kuidas on arvutatud koht, see on selle algoritmi oma probleem. Põhimõtte on aga selline.        </a:t>
            </a:r>
            <a:endParaRPr lang="ru-RU" dirty="0"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A421C84C-59FE-427E-B885-233652B38348}" type="slidenum">
              <a:rPr lang="et-EE" smtClean="0">
                <a:latin typeface="Arial" charset="0"/>
              </a:rPr>
              <a:pPr/>
              <a:t>12</a:t>
            </a:fld>
            <a:endParaRPr lang="et-EE" smtClean="0">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t-EE" smtClean="0">
                <a:latin typeface="Arial" charset="0"/>
              </a:rPr>
              <a:t>12. Kui nüüd vaatame graafikut, kus on näidatud kuidas rikete kate suureneb testvektorite suurenemisega. Punane kõver näitab puhta deterministliku testi, roheline ja roos – puhas preudojuhuslik test, ning roos kõver näitab et rikete kate suureneb väga vähe. Sinisega on aga näidatud need deterministlikud vektorid, mis me kasutasime meie preudojuhusliku testi parandamiseks. Lõpuks saime lühemat testi võrreldes esialgse testiga.   </a:t>
            </a:r>
            <a:endParaRPr lang="ru-RU"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D84AD766-D62F-4B3E-85E5-8DAAA86340AB}" type="slidenum">
              <a:rPr lang="et-EE" smtClean="0">
                <a:latin typeface="Arial" charset="0"/>
              </a:rPr>
              <a:pPr/>
              <a:t>13</a:t>
            </a:fld>
            <a:endParaRPr lang="et-EE" smtClean="0">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t-EE" dirty="0" smtClean="0">
                <a:latin typeface="Arial" charset="0"/>
              </a:rPr>
              <a:t>13. Enne vaatlesime klassikalist hübriid testi, nüüd aga reseedingut. Erinevus nende vahel seisneb selles, et klassikalise hübriid testi puhul me rakendasime esmalt preudojuhuslikud vektorid, mis oli genereeritud antud polünoomi poolt ja pärast seda laadisime skeemi sisendid mälus hoidvate vektoritega. Reseedingu puhul meil on kasutusel see sama polünoom, aga selleks et saada väiksemat jada me hüppame üle need regioonid, mis ei testi raskesti testitavad rikked</a:t>
            </a:r>
            <a:r>
              <a:rPr lang="et-EE" dirty="0" smtClean="0">
                <a:latin typeface="Arial" charset="0"/>
              </a:rPr>
              <a:t>,</a:t>
            </a:r>
            <a:r>
              <a:rPr lang="en-GB" dirty="0" smtClean="0">
                <a:latin typeface="Arial" charset="0"/>
              </a:rPr>
              <a:t> </a:t>
            </a:r>
            <a:r>
              <a:rPr lang="en-GB" dirty="0" err="1" smtClean="0">
                <a:latin typeface="Arial" charset="0"/>
              </a:rPr>
              <a:t>ei</a:t>
            </a:r>
            <a:r>
              <a:rPr lang="en-GB" dirty="0" smtClean="0">
                <a:latin typeface="Arial" charset="0"/>
              </a:rPr>
              <a:t> </a:t>
            </a:r>
            <a:r>
              <a:rPr lang="en-GB" dirty="0" err="1" smtClean="0">
                <a:latin typeface="Arial" charset="0"/>
              </a:rPr>
              <a:t>anna</a:t>
            </a:r>
            <a:r>
              <a:rPr lang="en-GB" baseline="0" dirty="0" smtClean="0">
                <a:latin typeface="Arial" charset="0"/>
              </a:rPr>
              <a:t> </a:t>
            </a:r>
            <a:r>
              <a:rPr lang="en-GB" baseline="0" dirty="0" err="1" smtClean="0">
                <a:latin typeface="Arial" charset="0"/>
              </a:rPr>
              <a:t>lisa</a:t>
            </a:r>
            <a:r>
              <a:rPr lang="en-GB" baseline="0" dirty="0" smtClean="0">
                <a:latin typeface="Arial" charset="0"/>
              </a:rPr>
              <a:t> </a:t>
            </a:r>
            <a:r>
              <a:rPr lang="en-GB" baseline="0" dirty="0" err="1" smtClean="0">
                <a:latin typeface="Arial" charset="0"/>
              </a:rPr>
              <a:t>katet</a:t>
            </a:r>
            <a:r>
              <a:rPr lang="en-GB" baseline="0" dirty="0" smtClean="0">
                <a:latin typeface="Arial" charset="0"/>
              </a:rPr>
              <a:t>,</a:t>
            </a:r>
            <a:r>
              <a:rPr lang="et-EE" dirty="0" smtClean="0">
                <a:latin typeface="Arial" charset="0"/>
              </a:rPr>
              <a:t> </a:t>
            </a:r>
            <a:r>
              <a:rPr lang="et-EE" dirty="0" smtClean="0">
                <a:latin typeface="Arial" charset="0"/>
              </a:rPr>
              <a:t>laadides LFSRS sisse uued seeded. Seepärastki meil tuleb niisugene graafik hüpetega. Algselt kate kasvab kiiresti, pärast aga aeglustub, ja me võtame uus seed , siis jälle kiiresti kasvab ja aeglustub see järel.   </a:t>
            </a:r>
            <a:endParaRPr lang="ru-RU" dirty="0"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649693AC-EF7E-42F2-A358-54DB89D5A438}" type="slidenum">
              <a:rPr lang="et-EE" smtClean="0">
                <a:latin typeface="Arial" charset="0"/>
              </a:rPr>
              <a:pPr/>
              <a:t>14</a:t>
            </a:fld>
            <a:endParaRPr lang="et-EE" smtClean="0">
              <a:latin typeface="Arial"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t-EE" smtClean="0">
                <a:latin typeface="Arial" charset="0"/>
              </a:rPr>
              <a:t>14. Reseedingu väljakutsed on järgmised, Kuidas arvutada need testvektorite blokkide arv ja suurus, Ning millised seeded on vaja mälus hoida? </a:t>
            </a:r>
          </a:p>
          <a:p>
            <a:pPr eaLnBrk="1" hangingPunct="1"/>
            <a:endParaRPr lang="et-EE" smtClean="0">
              <a:latin typeface="Arial" charset="0"/>
            </a:endParaRPr>
          </a:p>
          <a:p>
            <a:pPr eaLnBrk="1" hangingPunct="1"/>
            <a:r>
              <a:rPr lang="et-EE" smtClean="0">
                <a:latin typeface="Arial" charset="0"/>
              </a:rPr>
              <a:t>Meie laboris on implementeeritud nii klassikaline hübriid algoritm kui ka reseeding. Teil aga tuleb välja selgitada millene algoritm on parim? Selleks on vaja teha teste skeemide jaoks ning arvutada testide maksumust ja võrrelda need oma vahel</a:t>
            </a:r>
            <a:endParaRPr lang="ru-RU"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2D14D020-3A14-4AB5-89F4-6998B0C01108}" type="slidenum">
              <a:rPr lang="et-EE" smtClean="0">
                <a:latin typeface="Arial" charset="0"/>
              </a:rPr>
              <a:pPr/>
              <a:t>15</a:t>
            </a:fld>
            <a:endParaRPr lang="et-EE" smtClean="0">
              <a:latin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t-EE" smtClean="0">
                <a:latin typeface="Arial" charset="0"/>
              </a:rPr>
              <a:t>15. Y telg on testi maksumus, X telg – pseudojuhusliku testi pikkus. Punane sirge näitab, et testi maskumus on proportsionaalne testi pikkusega, roheline kõver näitab kuidas rikete arv , mis ei ole veel testitud, väheneb testipikkuse suurenemisega.</a:t>
            </a:r>
          </a:p>
          <a:p>
            <a:pPr eaLnBrk="1" hangingPunct="1"/>
            <a:r>
              <a:rPr lang="et-EE" smtClean="0">
                <a:latin typeface="Arial" charset="0"/>
              </a:rPr>
              <a:t>Ning sinine, deterministlikute vektorite maksumus on pöördproportsionaalne pseudojuhusliku testipikkusega. Nii, et testi minimaalne maksumus oleks musta parabooli miinimum. Nüüd aga otseselt räägin, mis on vaja teha laboris.</a:t>
            </a:r>
            <a:endParaRPr lang="ru-RU"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A904AE89-EF0A-460D-821C-16ED2DA5B7BB}" type="slidenum">
              <a:rPr lang="et-EE" smtClean="0">
                <a:latin typeface="Arial" charset="0"/>
              </a:rPr>
              <a:pPr/>
              <a:t>16</a:t>
            </a:fld>
            <a:endParaRPr lang="et-EE" smtClean="0">
              <a:latin typeface="Arial"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r>
              <a:rPr lang="et-EE" dirty="0" smtClean="0">
                <a:latin typeface="Arial" charset="0"/>
              </a:rPr>
              <a:t>16. </a:t>
            </a:r>
            <a:r>
              <a:rPr lang="en-US" dirty="0" err="1" smtClean="0">
                <a:latin typeface="Arial" charset="0"/>
              </a:rPr>
              <a:t>Teil</a:t>
            </a:r>
            <a:r>
              <a:rPr lang="en-US" dirty="0" smtClean="0">
                <a:latin typeface="Arial" charset="0"/>
              </a:rPr>
              <a:t> on </a:t>
            </a:r>
            <a:r>
              <a:rPr lang="en-US" dirty="0" err="1" smtClean="0">
                <a:latin typeface="Arial" charset="0"/>
              </a:rPr>
              <a:t>kokku</a:t>
            </a:r>
            <a:r>
              <a:rPr lang="en-US" dirty="0" smtClean="0">
                <a:latin typeface="Arial" charset="0"/>
              </a:rPr>
              <a:t> 4 </a:t>
            </a:r>
            <a:r>
              <a:rPr lang="et-EE" dirty="0" smtClean="0">
                <a:latin typeface="Arial" charset="0"/>
              </a:rPr>
              <a:t>ülesannet, mis on toodud esimesel lehel, ning vajalikud vormid täitmiseks on toodud pöördlehel. Nüüd enne tegemist tuleb valida õiged skeemid vastavalt oma vari</a:t>
            </a:r>
            <a:r>
              <a:rPr lang="en-GB" dirty="0" smtClean="0">
                <a:latin typeface="Arial" charset="0"/>
              </a:rPr>
              <a:t>a</a:t>
            </a:r>
            <a:r>
              <a:rPr lang="et-EE" dirty="0" smtClean="0">
                <a:latin typeface="Arial" charset="0"/>
              </a:rPr>
              <a:t>ndile, kui variant on viis siis vastavad skeemid on c1908, </a:t>
            </a:r>
            <a:r>
              <a:rPr lang="et-EE" dirty="0" smtClean="0">
                <a:latin typeface="Arial" charset="0"/>
              </a:rPr>
              <a:t>c3540</a:t>
            </a:r>
            <a:r>
              <a:rPr lang="et-EE" dirty="0" smtClean="0">
                <a:latin typeface="Arial" charset="0"/>
              </a:rPr>
              <a:t>. (tabel 1) ning </a:t>
            </a:r>
            <a:r>
              <a:rPr lang="et-EE" dirty="0" smtClean="0">
                <a:latin typeface="Arial" charset="0"/>
              </a:rPr>
              <a:t>tabelis</a:t>
            </a:r>
            <a:r>
              <a:rPr lang="en-GB" dirty="0" smtClean="0">
                <a:latin typeface="Arial" charset="0"/>
              </a:rPr>
              <a:t> 2 </a:t>
            </a:r>
            <a:r>
              <a:rPr lang="en-GB" dirty="0" err="1" smtClean="0">
                <a:latin typeface="Arial" charset="0"/>
              </a:rPr>
              <a:t>skeemi</a:t>
            </a:r>
            <a:r>
              <a:rPr lang="en-GB" baseline="0" dirty="0" smtClean="0">
                <a:latin typeface="Arial" charset="0"/>
              </a:rPr>
              <a:t> c1908</a:t>
            </a:r>
            <a:r>
              <a:rPr lang="et-EE" dirty="0" smtClean="0">
                <a:latin typeface="Arial" charset="0"/>
              </a:rPr>
              <a:t> puhul </a:t>
            </a:r>
            <a:r>
              <a:rPr lang="et-EE" dirty="0" smtClean="0">
                <a:latin typeface="Arial" charset="0"/>
              </a:rPr>
              <a:t>kriteeriumiks on Memory, mälu ehk deterministlikud testvektorite arv</a:t>
            </a:r>
            <a:r>
              <a:rPr lang="en-GB" dirty="0" smtClean="0">
                <a:latin typeface="Arial" charset="0"/>
              </a:rPr>
              <a:t> (</a:t>
            </a:r>
            <a:r>
              <a:rPr lang="et-EE" dirty="0" smtClean="0">
                <a:latin typeface="Arial" charset="0"/>
              </a:rPr>
              <a:t>Ehk saab kasutada mitte rohkem kui 15 </a:t>
            </a:r>
            <a:r>
              <a:rPr lang="et-EE" dirty="0" smtClean="0">
                <a:latin typeface="Arial" charset="0"/>
              </a:rPr>
              <a:t>deterministliku </a:t>
            </a:r>
            <a:r>
              <a:rPr lang="et-EE" dirty="0" smtClean="0">
                <a:latin typeface="Arial" charset="0"/>
              </a:rPr>
              <a:t>testvektorit</a:t>
            </a:r>
            <a:r>
              <a:rPr lang="en-GB" dirty="0" smtClean="0">
                <a:latin typeface="Arial" charset="0"/>
              </a:rPr>
              <a:t>) </a:t>
            </a:r>
            <a:r>
              <a:rPr lang="en-GB" dirty="0" err="1" smtClean="0">
                <a:latin typeface="Arial" charset="0"/>
              </a:rPr>
              <a:t>ning</a:t>
            </a:r>
            <a:r>
              <a:rPr lang="en-GB" dirty="0" smtClean="0">
                <a:latin typeface="Arial" charset="0"/>
              </a:rPr>
              <a:t> </a:t>
            </a:r>
            <a:r>
              <a:rPr lang="en-GB" dirty="0" smtClean="0">
                <a:latin typeface="Arial" charset="0"/>
              </a:rPr>
              <a:t>c3540 </a:t>
            </a:r>
            <a:r>
              <a:rPr lang="en-GB" dirty="0" err="1" smtClean="0">
                <a:latin typeface="Arial" charset="0"/>
              </a:rPr>
              <a:t>skeemi</a:t>
            </a:r>
            <a:r>
              <a:rPr lang="en-GB" dirty="0" smtClean="0">
                <a:latin typeface="Arial" charset="0"/>
              </a:rPr>
              <a:t> </a:t>
            </a:r>
            <a:r>
              <a:rPr lang="en-GB" dirty="0" err="1" smtClean="0">
                <a:latin typeface="Arial" charset="0"/>
              </a:rPr>
              <a:t>puhul</a:t>
            </a:r>
            <a:r>
              <a:rPr lang="en-GB" dirty="0" smtClean="0">
                <a:latin typeface="Arial" charset="0"/>
              </a:rPr>
              <a:t> </a:t>
            </a:r>
            <a:r>
              <a:rPr lang="en-GB" dirty="0" smtClean="0">
                <a:latin typeface="Arial" charset="0"/>
              </a:rPr>
              <a:t>– </a:t>
            </a:r>
            <a:r>
              <a:rPr lang="en-GB" dirty="0" smtClean="0">
                <a:latin typeface="Arial" charset="0"/>
              </a:rPr>
              <a:t>Time</a:t>
            </a:r>
            <a:r>
              <a:rPr lang="en-GB" dirty="0" smtClean="0">
                <a:latin typeface="Arial" charset="0"/>
              </a:rPr>
              <a:t>, </a:t>
            </a:r>
            <a:r>
              <a:rPr lang="en-GB" dirty="0" err="1" smtClean="0">
                <a:latin typeface="Arial" charset="0"/>
              </a:rPr>
              <a:t>aeg</a:t>
            </a:r>
            <a:r>
              <a:rPr lang="en-GB" dirty="0" smtClean="0">
                <a:latin typeface="Arial" charset="0"/>
              </a:rPr>
              <a:t> </a:t>
            </a:r>
            <a:r>
              <a:rPr lang="en-GB" dirty="0" err="1" smtClean="0">
                <a:latin typeface="Arial" charset="0"/>
              </a:rPr>
              <a:t>ehk</a:t>
            </a:r>
            <a:r>
              <a:rPr lang="en-GB" dirty="0" smtClean="0">
                <a:latin typeface="Arial" charset="0"/>
              </a:rPr>
              <a:t> </a:t>
            </a:r>
            <a:r>
              <a:rPr lang="en-GB" dirty="0" err="1" smtClean="0">
                <a:latin typeface="Arial" charset="0"/>
              </a:rPr>
              <a:t>testi</a:t>
            </a:r>
            <a:r>
              <a:rPr lang="en-GB" dirty="0" smtClean="0">
                <a:latin typeface="Arial" charset="0"/>
              </a:rPr>
              <a:t> </a:t>
            </a:r>
            <a:r>
              <a:rPr lang="en-GB" dirty="0" err="1" smtClean="0">
                <a:latin typeface="Arial" charset="0"/>
              </a:rPr>
              <a:t>pikkus</a:t>
            </a:r>
            <a:r>
              <a:rPr lang="en-GB" dirty="0" smtClean="0">
                <a:latin typeface="Arial" charset="0"/>
              </a:rPr>
              <a:t> – </a:t>
            </a:r>
            <a:r>
              <a:rPr lang="en-GB" dirty="0" err="1" smtClean="0">
                <a:latin typeface="Arial" charset="0"/>
              </a:rPr>
              <a:t>pseudojuhusliku</a:t>
            </a:r>
            <a:r>
              <a:rPr lang="en-GB" dirty="0" smtClean="0">
                <a:latin typeface="Arial" charset="0"/>
              </a:rPr>
              <a:t> </a:t>
            </a:r>
            <a:r>
              <a:rPr lang="en-GB" dirty="0" err="1" smtClean="0">
                <a:latin typeface="Arial" charset="0"/>
              </a:rPr>
              <a:t>testvektorite</a:t>
            </a:r>
            <a:r>
              <a:rPr lang="en-GB" dirty="0" smtClean="0">
                <a:latin typeface="Arial" charset="0"/>
              </a:rPr>
              <a:t> </a:t>
            </a:r>
            <a:r>
              <a:rPr lang="en-GB" dirty="0" err="1" smtClean="0">
                <a:latin typeface="Arial" charset="0"/>
              </a:rPr>
              <a:t>arv</a:t>
            </a:r>
            <a:r>
              <a:rPr lang="en-GB" dirty="0" smtClean="0">
                <a:latin typeface="Arial" charset="0"/>
              </a:rPr>
              <a:t>. </a:t>
            </a:r>
            <a:endParaRPr lang="ru-RU" dirty="0"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r>
              <a:rPr lang="et-EE" smtClean="0">
                <a:latin typeface="Arial" charset="0"/>
              </a:rPr>
              <a:t>Siin tabelis on loetletud ISCAS’85 skeemid, nende funktsionaalsus, sisendite ja väljundite arv,  loogika elementide arv. See on selleks, et oleks ettekujutus mis skeemidega on tegemist.  </a:t>
            </a:r>
          </a:p>
        </p:txBody>
      </p:sp>
      <p:sp>
        <p:nvSpPr>
          <p:cNvPr id="49156" name="Slide Number Placeholder 3"/>
          <p:cNvSpPr>
            <a:spLocks noGrp="1"/>
          </p:cNvSpPr>
          <p:nvPr>
            <p:ph type="sldNum" sz="quarter" idx="5"/>
          </p:nvPr>
        </p:nvSpPr>
        <p:spPr>
          <a:noFill/>
        </p:spPr>
        <p:txBody>
          <a:bodyPr/>
          <a:lstStyle/>
          <a:p>
            <a:fld id="{5494E330-288F-4F47-BB1B-B323249BBFE1}" type="slidenum">
              <a:rPr lang="et-EE" smtClean="0">
                <a:latin typeface="Arial" charset="0"/>
              </a:rPr>
              <a:pPr/>
              <a:t>17</a:t>
            </a:fld>
            <a:endParaRPr lang="et-EE"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22945D1-35E8-4C63-9348-6ACE9904A1D8}" type="slidenum">
              <a:rPr lang="et-EE" smtClean="0">
                <a:latin typeface="Arial" charset="0"/>
              </a:rPr>
              <a:pPr/>
              <a:t>18</a:t>
            </a:fld>
            <a:endParaRPr lang="et-EE" smtClean="0">
              <a:latin typeface="Arial"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r>
              <a:rPr lang="et-EE" sz="1100" dirty="0" smtClean="0">
                <a:latin typeface="Arial" charset="0"/>
              </a:rPr>
              <a:t>Selleks</a:t>
            </a:r>
            <a:r>
              <a:rPr lang="et-EE" sz="1100" dirty="0" smtClean="0">
                <a:latin typeface="Arial" charset="0"/>
              </a:rPr>
              <a:t>, et leida skeemi maksimaalne võimalik konstants rikete kate, tuleb kasutada üks Turbotestri algoritmidest, genetic, deterministic või juhuslik. </a:t>
            </a:r>
          </a:p>
          <a:p>
            <a:r>
              <a:rPr lang="et-EE" sz="1100" dirty="0" smtClean="0">
                <a:latin typeface="Arial" charset="0"/>
              </a:rPr>
              <a:t>Allpool on toodud lingid, kus on kirjeldatud algoritmide omadused ning kriteeriumid.</a:t>
            </a:r>
          </a:p>
          <a:p>
            <a:r>
              <a:rPr lang="et-EE" sz="1100" dirty="0" smtClean="0">
                <a:latin typeface="Arial" charset="0"/>
              </a:rPr>
              <a:t>ATPG-st saadud deterministlikud vektorid saab kasutada ka LFSR algolekuna (seede’na)  </a:t>
            </a:r>
          </a:p>
          <a:p>
            <a:pPr eaLnBrk="1" hangingPunct="1"/>
            <a:r>
              <a:rPr lang="et-EE" sz="1100" dirty="0" smtClean="0">
                <a:latin typeface="Arial" charset="0"/>
              </a:rPr>
              <a:t>          </a:t>
            </a:r>
            <a:endParaRPr lang="ru-RU" sz="1100" dirty="0"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0A3F9DD9-1EBD-4EFE-B078-CB7AEF8870F8}" type="slidenum">
              <a:rPr lang="et-EE" smtClean="0">
                <a:latin typeface="Arial" charset="0"/>
              </a:rPr>
              <a:pPr/>
              <a:t>19</a:t>
            </a:fld>
            <a:endParaRPr lang="et-EE" smtClean="0">
              <a:latin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r>
              <a:rPr lang="et-EE" sz="1100" smtClean="0">
                <a:latin typeface="Arial" charset="0"/>
              </a:rPr>
              <a:t>Selleks, et leida head seed’i antud test vektoridest tuleb algul valida kiire, kesmise ja põhjaliku analüsaatori vahel, Põhjalikum analüsaator võtab kõige rohkem aega kuna genereerib ja analüseerib suurem hulk vektorid. Pärast valikut vajutame nuppu “Find HTTF” mis leiab antud raskesti testitavad riked, riked, mis on testitavad ainult ühe või mõne test vektoritega, seejärel vajutame nuppu “Cover HTTF” mis eristab vektorite hulgast need, mis testivad need HTTF. Nüüd saab need vektorid salvestada vajutades nuppu “Save selection” ning kasutada seed’ina või isegi polünoomina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01ED3E1-9E10-4A86-BED9-A1286D559F25}" type="slidenum">
              <a:rPr lang="et-EE" smtClean="0">
                <a:latin typeface="Arial" charset="0"/>
              </a:rPr>
              <a:pPr/>
              <a:t>2</a:t>
            </a:fld>
            <a:endParaRPr lang="et-EE" smtClean="0">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t-EE" smtClean="0">
                <a:latin typeface="Arial" charset="0"/>
              </a:rPr>
              <a:t>2. Sama slaid, mis oli eelmisel korral, ehk mis on sisseehitatud isetestimine, ning tüüpiline BIST arhitektuur, mis koosneb test vektorite generaatorist, väljundsignaalide analüsaatorist, ning BIST protsessi juhtimisüksus, millel on mälu. See juhtimisüksus käivitab test vektorite generaatorit, mis oma poolt annab impulsse skeemi sisendisse, ehk test vektorid, seejärel analüsaator võtab väljundsignaalid vastu, surub kokku, pakib neid ja see järel saadab pakitud väljund ehk lõplik signatuur juhtimisüksusele, mis aga võrdleb saadud signatuur korrektse signatuuriga, mis paikneb mälus, ja annab vastus – kas test on läbitud, ehk skeem on korras (kui signatuurid on võrdsed või ei) </a:t>
            </a:r>
            <a:endParaRPr lang="ru-RU"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B8DD85A5-C673-467F-B3CC-A84FF9E8E315}" type="slidenum">
              <a:rPr lang="et-EE" smtClean="0">
                <a:latin typeface="Arial" charset="0"/>
              </a:rPr>
              <a:pPr/>
              <a:t>20</a:t>
            </a:fld>
            <a:endParaRPr lang="et-EE" smtClean="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t-EE" sz="1100" dirty="0" smtClean="0">
                <a:latin typeface="Arial" charset="0"/>
              </a:rPr>
              <a:t>17. Ülesanne 1 – pseudojuhusliku testi genereerimine, see on sama ülesanne, mis oli esimesel laboril, aga nüüd skeemid on suured. Teil tuleb valida head algolekut(seede) ja saavutada maksimaalset katet. Enamus skeemidel 100% kate ei saa saavutada. Nii, et Teil tuleb algul genereerida test</a:t>
            </a:r>
            <a:r>
              <a:rPr lang="en-GB" sz="1100" dirty="0" err="1" smtClean="0">
                <a:latin typeface="Arial" charset="0"/>
              </a:rPr>
              <a:t>i</a:t>
            </a:r>
            <a:r>
              <a:rPr lang="et-EE" sz="1100" dirty="0" smtClean="0">
                <a:latin typeface="Arial" charset="0"/>
              </a:rPr>
              <a:t> kasutades </a:t>
            </a:r>
            <a:r>
              <a:rPr lang="en-GB" sz="1100" dirty="0" err="1" smtClean="0">
                <a:latin typeface="Arial" charset="0"/>
              </a:rPr>
              <a:t>automaatset</a:t>
            </a:r>
            <a:r>
              <a:rPr lang="en-GB" sz="1100" dirty="0" smtClean="0">
                <a:latin typeface="Arial" charset="0"/>
              </a:rPr>
              <a:t> test</a:t>
            </a:r>
            <a:r>
              <a:rPr lang="et-EE" sz="1100" dirty="0" smtClean="0">
                <a:latin typeface="Arial" charset="0"/>
              </a:rPr>
              <a:t>i</a:t>
            </a:r>
            <a:r>
              <a:rPr lang="en-GB" sz="1100" dirty="0" smtClean="0">
                <a:latin typeface="Arial" charset="0"/>
              </a:rPr>
              <a:t> </a:t>
            </a:r>
            <a:r>
              <a:rPr lang="en-GB" sz="1100" dirty="0" err="1" smtClean="0">
                <a:latin typeface="Arial" charset="0"/>
              </a:rPr>
              <a:t>generaatorit</a:t>
            </a:r>
            <a:r>
              <a:rPr lang="et-EE" sz="1100" dirty="0" smtClean="0">
                <a:latin typeface="Arial" charset="0"/>
              </a:rPr>
              <a:t>, selleks lähete Algoritm sisse valite New ning vastav AGM mudel, vajalikud ISCAS skeemid on olemas kataloogis circuit c skeemid – ISCAS 85, s skeemid – ISCAS 89, kasutades genetikut, genereerime testi, saadav katte on 93.019. Nii, et see on piir – nüüd teate maksimaalsed katet selle skeemi jaoks. Saate siia ka laadida mingi teine, teie poolt või PRPG poolt genereeritud test, Selleks et leida head seedi võib võtta näiteks keskmine, või isegi through(põhjalik) ning vajutada FHTTF peale, siis ta leiab need rikked, vajutades (kata) Cover HTTF, ta näitab vektorit mis katavad need riked. Neid saab salvestada, kuid selleks tuleb need eristada hiire paremnupuga ja salvestada. Pärast seda avada see tst fail, kopeerida see seed ja panna PRPG seediks. Ning genereerida test. Selleks saab kasutada primitivsed polünoomi, või isegi suvalist polünoomi tingimusega, et ta annaks genereerida vajalik testivektorite </a:t>
            </a:r>
            <a:r>
              <a:rPr lang="en-GB" sz="1100" dirty="0" err="1" smtClean="0">
                <a:latin typeface="Arial" charset="0"/>
              </a:rPr>
              <a:t>arv</a:t>
            </a:r>
            <a:r>
              <a:rPr lang="et-EE" sz="1100" dirty="0" smtClean="0">
                <a:latin typeface="Arial" charset="0"/>
              </a:rPr>
              <a:t>, et soovitud kate oleks saavutatud. Paneme suvalise sammu arvu, tegelikult Aja </a:t>
            </a:r>
            <a:r>
              <a:rPr lang="ru-RU" sz="1100" dirty="0" smtClean="0">
                <a:latin typeface="Arial" charset="0"/>
              </a:rPr>
              <a:t>kitsendus</a:t>
            </a:r>
            <a:r>
              <a:rPr lang="et-EE" sz="1100" dirty="0" smtClean="0">
                <a:latin typeface="Arial" charset="0"/>
              </a:rPr>
              <a:t> näitab pseudojuhuslike testvektorite arvu, aga see võib olla natukene suurem. Kui on genereeritud tuleb pärast lõigata välja need viimased vektorid, mis ei suurenda rikete katet, leida üles viimase vektori number ning genereerida uuesti, väiksema arvu, kuid sama kattega. Alles nüüd tuleb salvestada. Faili suurus võib ületada isegi 100 MBaiti suure skeemi jaoks. Siin klassides Teil on ainult 200 MBaiti kettaruum. Võib juhtuda, et teie mälu on täis, siis saate salvestada oma tst failid temp kataloogi (mitte oma kettal), aga pärast laborit palun kustutage neid, saate hoida mälus ainult seed ja polünoom, et taastada olev tst  fail.</a:t>
            </a:r>
          </a:p>
          <a:p>
            <a:pPr eaLnBrk="1" hangingPunct="1"/>
            <a:r>
              <a:rPr lang="et-EE" sz="1100" dirty="0" smtClean="0">
                <a:latin typeface="Arial" charset="0"/>
              </a:rPr>
              <a:t>Pärast seda kui pseudojuhuslik test on genereeritud saate vaadata kuidas kasvab rikete kate, selleks vajutage chart nupule. Avaneb graafik mida saab suurendada ning salvestada png. </a:t>
            </a:r>
            <a:r>
              <a:rPr lang="en-GB" sz="1100" dirty="0" smtClean="0">
                <a:latin typeface="Arial" charset="0"/>
              </a:rPr>
              <a:t>f</a:t>
            </a:r>
            <a:r>
              <a:rPr lang="et-EE" sz="1100" dirty="0" smtClean="0">
                <a:latin typeface="Arial" charset="0"/>
              </a:rPr>
              <a:t>ormaa</a:t>
            </a:r>
            <a:r>
              <a:rPr lang="en-GB" sz="1100" dirty="0" smtClean="0">
                <a:latin typeface="Arial" charset="0"/>
              </a:rPr>
              <a:t>d</a:t>
            </a:r>
            <a:r>
              <a:rPr lang="et-EE" sz="1100" dirty="0" smtClean="0">
                <a:latin typeface="Arial" charset="0"/>
              </a:rPr>
              <a:t>i</a:t>
            </a:r>
            <a:r>
              <a:rPr lang="en-GB" sz="1100" dirty="0" smtClean="0">
                <a:latin typeface="Arial" charset="0"/>
              </a:rPr>
              <a:t>s</a:t>
            </a:r>
            <a:r>
              <a:rPr lang="et-EE" sz="1100" dirty="0" smtClean="0">
                <a:latin typeface="Arial" charset="0"/>
              </a:rPr>
              <a:t> ja pärast välja printida ja tuua kaitsmisele. </a:t>
            </a:r>
            <a:endParaRPr lang="en-GB" sz="1100" dirty="0" smtClean="0">
              <a:latin typeface="Arial" charset="0"/>
            </a:endParaRPr>
          </a:p>
          <a:p>
            <a:pPr eaLnBrk="1" hangingPunct="1"/>
            <a:endParaRPr lang="ru-RU" sz="1100" dirty="0"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B591EEEA-1F8E-4AC7-9981-662516726619}" type="slidenum">
              <a:rPr lang="et-EE" smtClean="0">
                <a:latin typeface="Arial" charset="0"/>
              </a:rPr>
              <a:pPr/>
              <a:t>21</a:t>
            </a:fld>
            <a:endParaRPr lang="et-EE" smtClean="0">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t-EE" smtClean="0">
                <a:latin typeface="Arial" charset="0"/>
              </a:rPr>
              <a:t>18. Need kaks ülesanded on sarnased, tegu ainult erinevate algoritmitega. Valite Algoritm ning Reseeding. Tuleb laadida agm mudel, teie poolt genereeritud ja salvestatud testi jada või PRPG’s olev jada. Siis tuleb genereerid ka deterministlik test, kuna sealt reseeding võtab need  mälu seeded, mis hoitakse mälus. Nüüd paneme kitsendus näiteks 10 – deterministliku vektorit saab kasutada. Nüüd tuleb oodata, kahjuks meie ei näidata progressbari, kuna tegelik vajalik aeg ei ole enne teda. Olge kannatlikud, võib juhtuda et tuleb oodata isegi kuni 5 minutit suurte skeemide puhul. Nüüd saime graafikut, kõvera nimetuses BS29 tähendab et bloki suurus on 29 vektorit, ehk ühe seediga on genereeritud 29 vektorit, pärast seda on valitud uus seed. Nüüd tuleb arvutada testi maskumus, selleks on vaja teada testipikkus ja kate, selleks suurendame graafikut selles punktis kus on viimane vektor. Arvutame nüüd maksumus. Kui ta on väiksem kui antud kitsendus 550, siis saame see tulemus salvestada. Vastasel juhul mitte. Proovime teise vektori arvuga, kui jälle ei saa, siis on probleem pseudojuhusliku testi sees, ehk ta on liiga pikk, siis tuleb otsida mingi uus , lühem ning korrata kõik sammud.  </a:t>
            </a:r>
          </a:p>
          <a:p>
            <a:pPr eaLnBrk="1" hangingPunct="1"/>
            <a:endParaRPr lang="et-EE" smtClean="0">
              <a:latin typeface="Arial" charset="0"/>
            </a:endParaRPr>
          </a:p>
          <a:p>
            <a:pPr eaLnBrk="1" hangingPunct="1"/>
            <a:r>
              <a:rPr lang="et-EE" smtClean="0">
                <a:latin typeface="Arial" charset="0"/>
              </a:rPr>
              <a:t>Saate käsitsi valida deterministlikud vektorid, ilma ATPG – võtab vektorid preusdojuhuslikute vektorite jadast. Kiirem ja olemas ka progress bar.</a:t>
            </a:r>
            <a:endParaRPr lang="ru-RU"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r>
              <a:rPr lang="et-EE" smtClean="0">
                <a:latin typeface="Arial" charset="0"/>
              </a:rPr>
              <a:t>Selleks, et rakendada kas Reseeding’ut või Hybrid algoritme teil peab olema salvestatud pseudojuhuslikude test vektoride jada, siis saate need laadida kasutades “Load” nuppu või kasutada juba olemas olevat testi jada PRPG panelist, vajutades nuppu Sync. Siis programm väljastab teade “internal”. Soovitus on mitte salvestada need PRPG poolt genereeritud testi jadad vaid salvestada ainult seed’i, polünoomi ja vektorite arv, kuna Teile on eraldatud kettal 200 MB ruumi, aga mõnede skeemide jaoks tst fail võib isegi ületada 200 MB ja teil ei õnnestu seda faili salvestada.</a:t>
            </a:r>
          </a:p>
          <a:p>
            <a:r>
              <a:rPr lang="et-EE" smtClean="0">
                <a:latin typeface="Arial" charset="0"/>
              </a:rPr>
              <a:t>Kitsenduste valik – Time, aeg, ehk pseudojuhuslikute test vektorite arv. Memory – deterministlikute vektorite arv, mis hoitakse mälus.</a:t>
            </a:r>
          </a:p>
        </p:txBody>
      </p:sp>
      <p:sp>
        <p:nvSpPr>
          <p:cNvPr id="54276" name="Slide Number Placeholder 3"/>
          <p:cNvSpPr>
            <a:spLocks noGrp="1"/>
          </p:cNvSpPr>
          <p:nvPr>
            <p:ph type="sldNum" sz="quarter" idx="5"/>
          </p:nvPr>
        </p:nvSpPr>
        <p:spPr>
          <a:noFill/>
        </p:spPr>
        <p:txBody>
          <a:bodyPr/>
          <a:lstStyle/>
          <a:p>
            <a:fld id="{616F737B-98A2-473E-9023-257344916197}" type="slidenum">
              <a:rPr lang="et-EE" smtClean="0">
                <a:latin typeface="Arial" charset="0"/>
              </a:rPr>
              <a:pPr/>
              <a:t>22</a:t>
            </a:fld>
            <a:endParaRPr lang="et-EE"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r>
              <a:rPr lang="et-EE" smtClean="0">
                <a:latin typeface="Arial" charset="0"/>
              </a:rPr>
              <a:t>Selleks, et rakendada kas Reseeding’ut või Hybrid algoritme teil peab olema salvestatud pseudojuhuslikude test vektoride jada, siis saate need laadida kasutades “Load” nuppu või kasutada juba olemas olevat testi jada PRPG panelist, vajutades nuppu Sync. Siis programm väljastab teade “internal”. Soovitus on mitte salvestada need PRPG poolt genereeritud testi jadad vaid salvestada ainult seed’i, polünoomi ja vektorite arv, kuna Teile on eraldatud kettal 200 MB ruumi, aga mõnede skeemide jaoks tst fail võib isegi ületada 200 MB ja teil ei õnnestu seda faili salvestada.</a:t>
            </a:r>
          </a:p>
          <a:p>
            <a:r>
              <a:rPr lang="et-EE" smtClean="0">
                <a:latin typeface="Arial" charset="0"/>
              </a:rPr>
              <a:t>Kitsenduste valik – Time, aeg, ehk pseudojuhuslikute test vektorite arv. Memory – deterministlikute vektorite arv, mis hoitakse mälus.</a:t>
            </a:r>
          </a:p>
        </p:txBody>
      </p:sp>
      <p:sp>
        <p:nvSpPr>
          <p:cNvPr id="55300" name="Slide Number Placeholder 3"/>
          <p:cNvSpPr>
            <a:spLocks noGrp="1"/>
          </p:cNvSpPr>
          <p:nvPr>
            <p:ph type="sldNum" sz="quarter" idx="5"/>
          </p:nvPr>
        </p:nvSpPr>
        <p:spPr>
          <a:noFill/>
        </p:spPr>
        <p:txBody>
          <a:bodyPr/>
          <a:lstStyle/>
          <a:p>
            <a:fld id="{024BF2E0-54C9-47BE-A084-10F76ED794DF}" type="slidenum">
              <a:rPr lang="et-EE" smtClean="0">
                <a:latin typeface="Arial" charset="0"/>
              </a:rPr>
              <a:pPr/>
              <a:t>23</a:t>
            </a:fld>
            <a:endParaRPr lang="et-EE" smtClean="0">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t-EE" smtClean="0">
              <a:latin typeface="Arial" charset="0"/>
            </a:endParaRPr>
          </a:p>
        </p:txBody>
      </p:sp>
      <p:sp>
        <p:nvSpPr>
          <p:cNvPr id="56324" name="Slide Number Placeholder 3"/>
          <p:cNvSpPr>
            <a:spLocks noGrp="1"/>
          </p:cNvSpPr>
          <p:nvPr>
            <p:ph type="sldNum" sz="quarter" idx="5"/>
          </p:nvPr>
        </p:nvSpPr>
        <p:spPr>
          <a:noFill/>
        </p:spPr>
        <p:txBody>
          <a:bodyPr/>
          <a:lstStyle/>
          <a:p>
            <a:fld id="{447F9F9D-8905-470B-9D5B-207789FAF484}" type="slidenum">
              <a:rPr lang="et-EE" smtClean="0">
                <a:latin typeface="Arial" charset="0"/>
              </a:rPr>
              <a:pPr/>
              <a:t>24</a:t>
            </a:fld>
            <a:endParaRPr lang="et-EE" smtClean="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t-EE" smtClean="0">
              <a:latin typeface="Arial" charset="0"/>
            </a:endParaRPr>
          </a:p>
        </p:txBody>
      </p:sp>
      <p:sp>
        <p:nvSpPr>
          <p:cNvPr id="57348" name="Slide Number Placeholder 3"/>
          <p:cNvSpPr>
            <a:spLocks noGrp="1"/>
          </p:cNvSpPr>
          <p:nvPr>
            <p:ph type="sldNum" sz="quarter" idx="5"/>
          </p:nvPr>
        </p:nvSpPr>
        <p:spPr>
          <a:noFill/>
        </p:spPr>
        <p:txBody>
          <a:bodyPr/>
          <a:lstStyle/>
          <a:p>
            <a:fld id="{AF60FB1E-7673-41C6-BF4D-5703E200F31D}" type="slidenum">
              <a:rPr lang="et-EE" smtClean="0">
                <a:latin typeface="Arial" charset="0"/>
              </a:rPr>
              <a:pPr/>
              <a:t>25</a:t>
            </a:fld>
            <a:endParaRPr lang="et-EE" smtClean="0">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t-EE" smtClean="0">
              <a:latin typeface="Arial" charset="0"/>
            </a:endParaRPr>
          </a:p>
        </p:txBody>
      </p:sp>
      <p:sp>
        <p:nvSpPr>
          <p:cNvPr id="58372" name="Slide Number Placeholder 3"/>
          <p:cNvSpPr>
            <a:spLocks noGrp="1"/>
          </p:cNvSpPr>
          <p:nvPr>
            <p:ph type="sldNum" sz="quarter" idx="5"/>
          </p:nvPr>
        </p:nvSpPr>
        <p:spPr>
          <a:noFill/>
        </p:spPr>
        <p:txBody>
          <a:bodyPr/>
          <a:lstStyle/>
          <a:p>
            <a:fld id="{4556BC75-6ADD-4557-A322-7CF1AEE616D5}" type="slidenum">
              <a:rPr lang="et-EE" smtClean="0">
                <a:latin typeface="Arial" charset="0"/>
              </a:rPr>
              <a:pPr/>
              <a:t>26</a:t>
            </a:fld>
            <a:endParaRPr lang="et-EE" smtClean="0">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D93B9BA-5FE9-416B-A217-07EA753D567F}" type="slidenum">
              <a:rPr lang="et-EE" smtClean="0">
                <a:latin typeface="Arial" charset="0"/>
              </a:rPr>
              <a:pPr/>
              <a:t>27</a:t>
            </a:fld>
            <a:endParaRPr lang="et-EE" smtClean="0">
              <a:latin typeface="Arial"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t-EE" smtClean="0">
                <a:latin typeface="Arial" charset="0"/>
              </a:rPr>
              <a:t>19. Saadud tulemuste alusel tuleb joonistada 2 ligikaudsed testi maksumus graafikud (iga skeemi jaoks), </a:t>
            </a:r>
          </a:p>
          <a:p>
            <a:pPr eaLnBrk="1" hangingPunct="1"/>
            <a:r>
              <a:rPr lang="en-GB" smtClean="0">
                <a:latin typeface="Arial" charset="0"/>
              </a:rPr>
              <a:t>Y teljel on testi maksumus, esimese skeemi jaoks </a:t>
            </a:r>
            <a:r>
              <a:rPr lang="et-EE" smtClean="0">
                <a:latin typeface="Arial" charset="0"/>
              </a:rPr>
              <a:t>X teljel on PRPG testi pikkus, </a:t>
            </a:r>
            <a:r>
              <a:rPr lang="en-GB" smtClean="0">
                <a:latin typeface="Arial" charset="0"/>
              </a:rPr>
              <a:t>teise skeemi jaoks X teljel </a:t>
            </a:r>
            <a:r>
              <a:rPr lang="et-EE" smtClean="0">
                <a:latin typeface="Arial" charset="0"/>
              </a:rPr>
              <a:t> on deterministliku </a:t>
            </a:r>
            <a:r>
              <a:rPr lang="en-GB" smtClean="0">
                <a:latin typeface="Arial" charset="0"/>
              </a:rPr>
              <a:t>vektorite arv</a:t>
            </a:r>
            <a:r>
              <a:rPr lang="et-EE" smtClean="0">
                <a:latin typeface="Arial" charset="0"/>
              </a:rPr>
              <a:t>. Iga algoritmi jaoks tule</a:t>
            </a:r>
            <a:r>
              <a:rPr lang="en-GB" smtClean="0">
                <a:latin typeface="Arial" charset="0"/>
              </a:rPr>
              <a:t>b</a:t>
            </a:r>
            <a:r>
              <a:rPr lang="et-EE" smtClean="0">
                <a:latin typeface="Arial" charset="0"/>
              </a:rPr>
              <a:t> võt</a:t>
            </a:r>
            <a:r>
              <a:rPr lang="en-GB" smtClean="0">
                <a:latin typeface="Arial" charset="0"/>
              </a:rPr>
              <a:t>ta</a:t>
            </a:r>
            <a:r>
              <a:rPr lang="et-EE" smtClean="0">
                <a:latin typeface="Arial" charset="0"/>
              </a:rPr>
              <a:t> tabelist</a:t>
            </a:r>
            <a:r>
              <a:rPr lang="en-GB" smtClean="0">
                <a:latin typeface="Arial" charset="0"/>
              </a:rPr>
              <a:t> </a:t>
            </a:r>
            <a:r>
              <a:rPr lang="et-EE" smtClean="0">
                <a:latin typeface="Arial" charset="0"/>
              </a:rPr>
              <a:t>5 punkti ühendada kõver</a:t>
            </a:r>
            <a:r>
              <a:rPr lang="en-GB" smtClean="0">
                <a:latin typeface="Arial" charset="0"/>
              </a:rPr>
              <a:t>aks</a:t>
            </a:r>
            <a:r>
              <a:rPr lang="et-EE" smtClean="0">
                <a:latin typeface="Arial" charset="0"/>
              </a:rPr>
              <a:t>, ehk ühe skeemi jaoks kaks kõverat mis tuleb omavahel võrrelda.      </a:t>
            </a:r>
            <a:endParaRPr lang="ru-RU" smtClean="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t-EE" smtClean="0">
              <a:latin typeface="Arial" charset="0"/>
            </a:endParaRPr>
          </a:p>
        </p:txBody>
      </p:sp>
      <p:sp>
        <p:nvSpPr>
          <p:cNvPr id="60420" name="Slide Number Placeholder 3"/>
          <p:cNvSpPr>
            <a:spLocks noGrp="1"/>
          </p:cNvSpPr>
          <p:nvPr>
            <p:ph type="sldNum" sz="quarter" idx="5"/>
          </p:nvPr>
        </p:nvSpPr>
        <p:spPr>
          <a:noFill/>
        </p:spPr>
        <p:txBody>
          <a:bodyPr/>
          <a:lstStyle/>
          <a:p>
            <a:fld id="{AFB76536-24DB-4957-8742-344E5B07B840}" type="slidenum">
              <a:rPr lang="et-EE" smtClean="0">
                <a:latin typeface="Arial" charset="0"/>
              </a:rPr>
              <a:pPr/>
              <a:t>28</a:t>
            </a:fld>
            <a:endParaRPr lang="et-EE"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E97C257-B0EE-4779-81D2-DBB57674F093}" type="slidenum">
              <a:rPr lang="et-EE" smtClean="0">
                <a:latin typeface="Arial" charset="0"/>
              </a:rPr>
              <a:pPr/>
              <a:t>3</a:t>
            </a:fld>
            <a:endParaRPr lang="et-EE" smtClean="0">
              <a:latin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t-EE" smtClean="0">
                <a:latin typeface="Arial" charset="0"/>
              </a:rPr>
              <a:t>3. Edasi on mainitud peamised põhjused, miks BIST on vajalik ning ka tema puudused. Vajadus testida efektiivselt minimaalse kuludega, mis on tingitud automaatse test seade suure maksumusest, vähendada testi rakenduse aja, suurendada testi kiirust jne.  Puudused:  ristvara lisakulud, mida püüakse vähendada nii palju kui võimalik, optimeerides testide genereerimist. Raimund räägib nendest loengus põhjalikumalt. </a:t>
            </a:r>
            <a:endParaRPr lang="ru-RU"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C88B8CA-8787-472D-9FF5-3C97F4855873}" type="slidenum">
              <a:rPr lang="et-EE" smtClean="0">
                <a:latin typeface="Arial" charset="0"/>
              </a:rPr>
              <a:pPr/>
              <a:t>4</a:t>
            </a:fld>
            <a:endParaRPr lang="et-EE" smtClean="0">
              <a:latin typeface="Arial"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t-EE" smtClean="0">
                <a:latin typeface="Arial" charset="0"/>
              </a:rPr>
              <a:t>4. Sisseehitatud isetestimise eelised ja puudused põhjalikumalt.</a:t>
            </a:r>
            <a:endParaRPr lang="ru-RU"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t-EE" smtClean="0">
              <a:latin typeface="Arial" charset="0"/>
            </a:endParaRPr>
          </a:p>
        </p:txBody>
      </p:sp>
      <p:sp>
        <p:nvSpPr>
          <p:cNvPr id="36868" name="Slide Number Placeholder 3"/>
          <p:cNvSpPr>
            <a:spLocks noGrp="1"/>
          </p:cNvSpPr>
          <p:nvPr>
            <p:ph type="sldNum" sz="quarter" idx="5"/>
          </p:nvPr>
        </p:nvSpPr>
        <p:spPr>
          <a:noFill/>
        </p:spPr>
        <p:txBody>
          <a:bodyPr/>
          <a:lstStyle/>
          <a:p>
            <a:fld id="{E5794CEB-E54E-4DF9-B8DB-3469118CD776}" type="slidenum">
              <a:rPr lang="et-EE" smtClean="0">
                <a:latin typeface="Arial" charset="0"/>
              </a:rPr>
              <a:pPr/>
              <a:t>5</a:t>
            </a:fld>
            <a:endParaRPr lang="et-EE"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E2DE1245-A9E3-4F3C-B885-9788D6D35502}" type="slidenum">
              <a:rPr lang="et-EE" smtClean="0">
                <a:latin typeface="Arial" charset="0"/>
              </a:rPr>
              <a:pPr/>
              <a:t>6</a:t>
            </a:fld>
            <a:endParaRPr lang="et-EE" smtClean="0">
              <a:latin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t-EE" smtClean="0">
                <a:latin typeface="Arial" charset="0"/>
              </a:rPr>
              <a:t>6. Esimeses laboris me püüdsime genereerida teste kasutades ainult LFSRd t-skeemide jaoks ja sellest piisas. Saame ka näiteks LFSR asemel kasutada ammendavat testi, ehk kõik võimalikud test vektorid. Siis meil on vaja ainult loendurit mis annab genereerida vajalikud teste, siis me teame et kõik võimalikud rikked on kajatud. Aga kui vaadata 32(kolmekümne kahe bitise summaatori, Selleks et kindlaks teha, kas summaator töötab õigesti , tuleks summeerida 2 astems 64 arvupaari ehk 10 astmes 19. Selle sooritamiseks kuluks 1GHz summeerimisesageduse juures kolm sajandit. Aga isegi sellest ei piisa, kui on tegu viite riketega. Nii, et ammendav test ei sobi.</a:t>
            </a:r>
            <a:endParaRPr lang="ru-RU"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4378380-4EC4-495E-ABCB-F094A9302D48}" type="slidenum">
              <a:rPr lang="et-EE" smtClean="0">
                <a:latin typeface="Arial" charset="0"/>
              </a:rPr>
              <a:pPr/>
              <a:t>7</a:t>
            </a:fld>
            <a:endParaRPr lang="et-EE" smtClean="0">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t-EE" smtClean="0">
                <a:latin typeface="Arial" charset="0"/>
              </a:rPr>
              <a:t>7. Isegi puhas LFSR ei anna head tulemust kui vaadata suure skeemi. P</a:t>
            </a:r>
            <a:r>
              <a:rPr lang="en-US" smtClean="0">
                <a:latin typeface="Arial" charset="0"/>
              </a:rPr>
              <a:t>eamised </a:t>
            </a:r>
            <a:r>
              <a:rPr lang="et-EE" smtClean="0">
                <a:latin typeface="Arial" charset="0"/>
              </a:rPr>
              <a:t>põhjused LFSR kasutamiseks, on testi genereerimise madal maksumus (lihtne arhitektuur) ning suur algne efektiivsus, kuid vaatamata sellele üsna madal rikete kate,  raskesti testitavate rikete tõttu. Need on sellised rikked, mis on testitavad ainult mõne testvektoriga, näide on toodud järgmisel slaidil. Ideaalne lahendus oleks selline pseudojuhuslik vektorite jada, et kõik rikked oleksid kaetud minimaalse vektorite jadaga. Selleks aga tuleb otsida sobiv polünoom ja seed, mida oleme teinud esimesel laboril väikse skeemi jaoks.  </a:t>
            </a:r>
            <a:endParaRPr lang="ru-RU" smtClean="0">
              <a:latin typeface="Arial" charset="0"/>
            </a:endParaRPr>
          </a:p>
          <a:p>
            <a:pPr eaLnBrk="1" hangingPunct="1"/>
            <a:endParaRPr lang="ru-RU"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675988BA-D7E5-4D79-9BA3-D7A608001D92}" type="slidenum">
              <a:rPr lang="et-EE" smtClean="0">
                <a:latin typeface="Arial" charset="0"/>
              </a:rPr>
              <a:pPr/>
              <a:t>8</a:t>
            </a:fld>
            <a:endParaRPr lang="et-EE" smtClean="0">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t-EE" smtClean="0">
                <a:latin typeface="Arial" charset="0"/>
              </a:rPr>
              <a:t>8. Siin on toodud näide puhta LFSR puuduse kohta. Kui on olemas mingi suur kombinatoorne skeem, mille väljund läheb kahe sisendiga JA-element sisse, siis selleks et testitav rike selle skeemi sees oleks jälgitav peaväljundil, peab teine sisend olema 1, ehk näiteks Reset peab olema võrdne ühega. Kui aga LFSR genereerib test vektori, millel Reset sisendil on väärtus üks tõenäosusega 0.5, siis sellest järeldub, et ainult pool genereeritud vektoritest on kasulikud selle skeemi testimiseks. Kui lugeda ühtesid ja nullid testvektorites, siis nende arv on peaaegu võrdne, ehk tõepoolest: tõenäosus, et tuleb 1 Resetil on 0.5.  </a:t>
            </a:r>
            <a:endParaRPr lang="ru-RU"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143B749-DA1A-4C2D-BE33-2B3785E78251}" type="slidenum">
              <a:rPr lang="et-EE" smtClean="0">
                <a:latin typeface="Arial" charset="0"/>
              </a:rPr>
              <a:pPr/>
              <a:t>9</a:t>
            </a:fld>
            <a:endParaRPr lang="et-EE" smtClean="0">
              <a:latin typeface="Arial"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t-EE" smtClean="0">
                <a:latin typeface="Arial" charset="0"/>
              </a:rPr>
              <a:t>9. Seepärastki kasutatakse teisi lahendusi, näiteks kaalutud (weighted) testvektorid, kus väärtuse 1 tõenäosuse tõstmiseks sisendil kasutatakse loogika elemendid, antud juhul näiteks Reset sisendiks on VÕI- elemendi väljund kolme sisendiga. Kui iga sisendil 1 väärtuse tõenäosus on 0.5 siis väljundil on ühe tõenäosus 7/8 . Või kasutades Hübriid teste, kus on kombineeritud pseudojuhuslikud(by LFSR) vektorid deterministlikutega (neid hoitakse mälus). Nendest kahest räägime pikemalt  </a:t>
            </a:r>
            <a:endParaRPr lang="ru-RU"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p:cNvPicPr>
            <a:picLocks noChangeAspect="1" noChangeArrowheads="1"/>
          </p:cNvPicPr>
          <p:nvPr userDrawn="1"/>
        </p:nvPicPr>
        <p:blipFill>
          <a:blip r:embed="rId2" cstate="print"/>
          <a:srcRect/>
          <a:stretch>
            <a:fillRect/>
          </a:stretch>
        </p:blipFill>
        <p:spPr bwMode="auto">
          <a:xfrm>
            <a:off x="0" y="0"/>
            <a:ext cx="7596188" cy="6858000"/>
          </a:xfrm>
          <a:prstGeom prst="rect">
            <a:avLst/>
          </a:prstGeom>
          <a:noFill/>
          <a:ln w="9525">
            <a:noFill/>
            <a:miter lim="800000"/>
            <a:headEnd/>
            <a:tailEnd/>
          </a:ln>
        </p:spPr>
      </p:pic>
      <p:pic>
        <p:nvPicPr>
          <p:cNvPr id="5" name="Picture 8"/>
          <p:cNvPicPr>
            <a:picLocks noChangeAspect="1" noChangeArrowheads="1"/>
          </p:cNvPicPr>
          <p:nvPr/>
        </p:nvPicPr>
        <p:blipFill>
          <a:blip r:embed="rId3" cstate="print"/>
          <a:srcRect/>
          <a:stretch>
            <a:fillRect/>
          </a:stretch>
        </p:blipFill>
        <p:spPr bwMode="auto">
          <a:xfrm>
            <a:off x="3779838" y="549275"/>
            <a:ext cx="4464050" cy="581025"/>
          </a:xfrm>
          <a:prstGeom prst="rect">
            <a:avLst/>
          </a:prstGeom>
          <a:noFill/>
          <a:ln w="9525">
            <a:noFill/>
            <a:miter lim="800000"/>
            <a:headEnd/>
            <a:tailEnd/>
          </a:ln>
        </p:spPr>
      </p:pic>
      <p:sp>
        <p:nvSpPr>
          <p:cNvPr id="6" name="Rectangle 13"/>
          <p:cNvSpPr>
            <a:spLocks noChangeArrowheads="1"/>
          </p:cNvSpPr>
          <p:nvPr userDrawn="1"/>
        </p:nvSpPr>
        <p:spPr bwMode="auto">
          <a:xfrm>
            <a:off x="0" y="6524625"/>
            <a:ext cx="9144000" cy="333375"/>
          </a:xfrm>
          <a:prstGeom prst="rect">
            <a:avLst/>
          </a:prstGeom>
          <a:solidFill>
            <a:srgbClr val="800040"/>
          </a:solidFill>
          <a:ln w="9525">
            <a:solidFill>
              <a:srgbClr val="800040"/>
            </a:solidFill>
            <a:miter lim="800000"/>
            <a:headEnd/>
            <a:tailEnd/>
          </a:ln>
          <a:effectLst/>
        </p:spPr>
        <p:txBody>
          <a:bodyPr wrap="none" anchor="ctr"/>
          <a:lstStyle/>
          <a:p>
            <a:pPr>
              <a:defRPr/>
            </a:pPr>
            <a:endParaRPr lang="et-EE">
              <a:latin typeface="Arial" pitchFamily="34" charset="0"/>
            </a:endParaRPr>
          </a:p>
        </p:txBody>
      </p:sp>
      <p:sp>
        <p:nvSpPr>
          <p:cNvPr id="4099" name="Rectangle 3"/>
          <p:cNvSpPr>
            <a:spLocks noGrp="1" noChangeArrowheads="1"/>
          </p:cNvSpPr>
          <p:nvPr>
            <p:ph type="ctrTitle"/>
          </p:nvPr>
        </p:nvSpPr>
        <p:spPr>
          <a:xfrm>
            <a:off x="4211638" y="1628775"/>
            <a:ext cx="4679950" cy="2305050"/>
          </a:xfrm>
        </p:spPr>
        <p:txBody>
          <a:bodyPr/>
          <a:lstStyle>
            <a:lvl1pPr>
              <a:defRPr/>
            </a:lvl1pPr>
          </a:lstStyle>
          <a:p>
            <a:r>
              <a:rPr lang="et-EE"/>
              <a:t>eererererere</a:t>
            </a:r>
          </a:p>
        </p:txBody>
      </p:sp>
      <p:sp>
        <p:nvSpPr>
          <p:cNvPr id="4100" name="Rectangle 4"/>
          <p:cNvSpPr>
            <a:spLocks noGrp="1" noChangeArrowheads="1"/>
          </p:cNvSpPr>
          <p:nvPr>
            <p:ph type="subTitle" idx="1"/>
          </p:nvPr>
        </p:nvSpPr>
        <p:spPr>
          <a:xfrm>
            <a:off x="5580063" y="4437063"/>
            <a:ext cx="3344862" cy="1414462"/>
          </a:xfrm>
        </p:spPr>
        <p:txBody>
          <a:bodyPr/>
          <a:lstStyle>
            <a:lvl1pPr marL="0" indent="0" algn="ctr">
              <a:buFont typeface="Wingdings" pitchFamily="2" charset="2"/>
              <a:buNone/>
              <a:defRPr sz="3000">
                <a:solidFill>
                  <a:schemeClr val="bg2"/>
                </a:solidFill>
                <a:latin typeface="Baskerville Old Face" pitchFamily="18" charset="0"/>
              </a:defRPr>
            </a:lvl1pPr>
          </a:lstStyle>
          <a:p>
            <a:r>
              <a:rPr lang="et-EE"/>
              <a:t>Sergei Kostin</a:t>
            </a:r>
          </a:p>
        </p:txBody>
      </p:sp>
      <p:sp>
        <p:nvSpPr>
          <p:cNvPr id="7" name="Rectangle 7"/>
          <p:cNvSpPr>
            <a:spLocks noGrp="1" noChangeArrowheads="1"/>
          </p:cNvSpPr>
          <p:nvPr>
            <p:ph type="sldNum" sz="quarter" idx="10"/>
          </p:nvPr>
        </p:nvSpPr>
        <p:spPr>
          <a:xfrm>
            <a:off x="8604250" y="6534150"/>
            <a:ext cx="539750" cy="647700"/>
          </a:xfrm>
        </p:spPr>
        <p:txBody>
          <a:bodyPr/>
          <a:lstStyle>
            <a:lvl1pPr>
              <a:defRPr>
                <a:latin typeface="Arial" pitchFamily="34" charset="0"/>
              </a:defRPr>
            </a:lvl1pPr>
          </a:lstStyle>
          <a:p>
            <a:pPr>
              <a:defRPr/>
            </a:pPr>
            <a:fld id="{BEA090D5-0EA4-48EC-B628-1ECD4ED92A9C}" type="slidenum">
              <a:rPr lang="et-EE"/>
              <a:pPr>
                <a:defRPr/>
              </a:pPr>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6"/>
          <p:cNvSpPr>
            <a:spLocks noGrp="1" noChangeArrowheads="1"/>
          </p:cNvSpPr>
          <p:nvPr>
            <p:ph type="sldNum" sz="quarter" idx="10"/>
          </p:nvPr>
        </p:nvSpPr>
        <p:spPr>
          <a:ln/>
        </p:spPr>
        <p:txBody>
          <a:bodyPr/>
          <a:lstStyle>
            <a:lvl1pPr>
              <a:defRPr/>
            </a:lvl1pPr>
          </a:lstStyle>
          <a:p>
            <a:pPr>
              <a:defRPr/>
            </a:pPr>
            <a:fld id="{379FA574-EAF0-4FE1-80FD-A23F16418A4C}" type="slidenum">
              <a:rPr lang="et-EE"/>
              <a:pPr>
                <a:defRPr/>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0"/>
            <a:ext cx="2057400" cy="6308725"/>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684213" y="0"/>
            <a:ext cx="6019800" cy="6308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6"/>
          <p:cNvSpPr>
            <a:spLocks noGrp="1" noChangeArrowheads="1"/>
          </p:cNvSpPr>
          <p:nvPr>
            <p:ph type="sldNum" sz="quarter" idx="10"/>
          </p:nvPr>
        </p:nvSpPr>
        <p:spPr>
          <a:ln/>
        </p:spPr>
        <p:txBody>
          <a:bodyPr/>
          <a:lstStyle>
            <a:lvl1pPr>
              <a:defRPr/>
            </a:lvl1pPr>
          </a:lstStyle>
          <a:p>
            <a:pPr>
              <a:defRPr/>
            </a:pPr>
            <a:fld id="{151E98CE-080E-4EAE-81E0-CE703E8DC970}" type="slidenum">
              <a:rPr lang="et-EE"/>
              <a:pPr>
                <a:defRPr/>
              </a:pPr>
              <a:t>‹#›</a:t>
            </a:fld>
            <a:endParaRPr lang="et-E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4213" y="0"/>
            <a:ext cx="8229600" cy="922338"/>
          </a:xfrm>
        </p:spPr>
        <p:txBody>
          <a:bodyPr/>
          <a:lstStyle/>
          <a:p>
            <a:r>
              <a:rPr lang="en-US" smtClean="0"/>
              <a:t>Click to edit Master title style</a:t>
            </a:r>
            <a:endParaRPr lang="et-EE"/>
          </a:p>
        </p:txBody>
      </p:sp>
      <p:sp>
        <p:nvSpPr>
          <p:cNvPr id="3" name="Table Placeholder 2"/>
          <p:cNvSpPr>
            <a:spLocks noGrp="1"/>
          </p:cNvSpPr>
          <p:nvPr>
            <p:ph type="tbl" idx="1"/>
          </p:nvPr>
        </p:nvSpPr>
        <p:spPr>
          <a:xfrm>
            <a:off x="684213" y="1557338"/>
            <a:ext cx="8229600" cy="4751387"/>
          </a:xfrm>
        </p:spPr>
        <p:txBody>
          <a:bodyPr/>
          <a:lstStyle/>
          <a:p>
            <a:pPr lvl="0"/>
            <a:endParaRPr lang="et-EE" noProof="0" smtClean="0"/>
          </a:p>
        </p:txBody>
      </p:sp>
      <p:sp>
        <p:nvSpPr>
          <p:cNvPr id="4" name="Rectangle 6"/>
          <p:cNvSpPr>
            <a:spLocks noGrp="1" noChangeArrowheads="1"/>
          </p:cNvSpPr>
          <p:nvPr>
            <p:ph type="sldNum" sz="quarter" idx="10"/>
          </p:nvPr>
        </p:nvSpPr>
        <p:spPr>
          <a:ln/>
        </p:spPr>
        <p:txBody>
          <a:bodyPr/>
          <a:lstStyle>
            <a:lvl1pPr>
              <a:defRPr/>
            </a:lvl1pPr>
          </a:lstStyle>
          <a:p>
            <a:pPr>
              <a:defRPr/>
            </a:pPr>
            <a:fld id="{F5FC8CFD-94B3-442A-A478-87831EE405BB}" type="slidenum">
              <a:rPr lang="et-EE"/>
              <a:pPr>
                <a:defRPr/>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6"/>
          <p:cNvSpPr>
            <a:spLocks noGrp="1" noChangeArrowheads="1"/>
          </p:cNvSpPr>
          <p:nvPr>
            <p:ph type="sldNum" sz="quarter" idx="10"/>
          </p:nvPr>
        </p:nvSpPr>
        <p:spPr>
          <a:ln/>
        </p:spPr>
        <p:txBody>
          <a:bodyPr/>
          <a:lstStyle>
            <a:lvl1pPr>
              <a:defRPr/>
            </a:lvl1pPr>
          </a:lstStyle>
          <a:p>
            <a:pPr>
              <a:defRPr/>
            </a:pPr>
            <a:fld id="{21811187-455C-4A5E-9E1B-C00DB0EBF7A5}" type="slidenum">
              <a:rPr lang="et-EE"/>
              <a:pPr>
                <a:defRPr/>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C991C17-8C5C-4018-961C-238021953A1D}" type="slidenum">
              <a:rPr lang="et-EE"/>
              <a:pPr>
                <a:defRPr/>
              </a:pPr>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684213" y="1557338"/>
            <a:ext cx="4038600" cy="4751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875213" y="1557338"/>
            <a:ext cx="4038600" cy="4751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Rectangle 6"/>
          <p:cNvSpPr>
            <a:spLocks noGrp="1" noChangeArrowheads="1"/>
          </p:cNvSpPr>
          <p:nvPr>
            <p:ph type="sldNum" sz="quarter" idx="10"/>
          </p:nvPr>
        </p:nvSpPr>
        <p:spPr>
          <a:ln/>
        </p:spPr>
        <p:txBody>
          <a:bodyPr/>
          <a:lstStyle>
            <a:lvl1pPr>
              <a:defRPr/>
            </a:lvl1pPr>
          </a:lstStyle>
          <a:p>
            <a:pPr>
              <a:defRPr/>
            </a:pPr>
            <a:fld id="{C390108D-3F65-4998-8218-5472F86A586B}" type="slidenum">
              <a:rPr lang="et-EE"/>
              <a:pPr>
                <a:defRPr/>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Rectangle 6"/>
          <p:cNvSpPr>
            <a:spLocks noGrp="1" noChangeArrowheads="1"/>
          </p:cNvSpPr>
          <p:nvPr>
            <p:ph type="sldNum" sz="quarter" idx="10"/>
          </p:nvPr>
        </p:nvSpPr>
        <p:spPr>
          <a:ln/>
        </p:spPr>
        <p:txBody>
          <a:bodyPr/>
          <a:lstStyle>
            <a:lvl1pPr>
              <a:defRPr/>
            </a:lvl1pPr>
          </a:lstStyle>
          <a:p>
            <a:pPr>
              <a:defRPr/>
            </a:pPr>
            <a:fld id="{D1416EB2-0005-490A-A92B-9A3508E98473}" type="slidenum">
              <a:rPr lang="et-EE"/>
              <a:pPr>
                <a:defRPr/>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Rectangle 6"/>
          <p:cNvSpPr>
            <a:spLocks noGrp="1" noChangeArrowheads="1"/>
          </p:cNvSpPr>
          <p:nvPr>
            <p:ph type="sldNum" sz="quarter" idx="10"/>
          </p:nvPr>
        </p:nvSpPr>
        <p:spPr>
          <a:ln/>
        </p:spPr>
        <p:txBody>
          <a:bodyPr/>
          <a:lstStyle>
            <a:lvl1pPr>
              <a:defRPr/>
            </a:lvl1pPr>
          </a:lstStyle>
          <a:p>
            <a:pPr>
              <a:defRPr/>
            </a:pPr>
            <a:fld id="{1C6893D8-DE0E-4F4A-AC59-187D3E95BF7A}" type="slidenum">
              <a:rPr lang="et-EE"/>
              <a:pPr>
                <a:defRPr/>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33239D30-0321-474C-9045-EBEFE4BB8EE9}" type="slidenum">
              <a:rPr lang="et-EE"/>
              <a:pPr>
                <a:defRPr/>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95377A4F-BC3A-4598-AB07-3D20E65FEA30}" type="slidenum">
              <a:rPr lang="et-EE"/>
              <a:pPr>
                <a:defRPr/>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B8F6768-14D6-43B0-9C96-9F4C1F1F1BC2}" type="slidenum">
              <a:rPr lang="et-EE"/>
              <a:pPr>
                <a:defRPr/>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7"/>
          <p:cNvPicPr>
            <a:picLocks noChangeAspect="1" noChangeArrowheads="1"/>
          </p:cNvPicPr>
          <p:nvPr/>
        </p:nvPicPr>
        <p:blipFill>
          <a:blip r:embed="rId14" cstate="print">
            <a:lum bright="18000" contrast="-6000"/>
            <a:grayscl/>
          </a:blip>
          <a:srcRect/>
          <a:stretch>
            <a:fillRect/>
          </a:stretch>
        </p:blipFill>
        <p:spPr bwMode="auto">
          <a:xfrm>
            <a:off x="0" y="65088"/>
            <a:ext cx="9144000" cy="6819900"/>
          </a:xfrm>
          <a:prstGeom prst="rect">
            <a:avLst/>
          </a:prstGeom>
          <a:noFill/>
          <a:ln w="9525">
            <a:noFill/>
            <a:miter lim="800000"/>
            <a:headEnd/>
            <a:tailEnd/>
          </a:ln>
        </p:spPr>
      </p:pic>
      <p:sp>
        <p:nvSpPr>
          <p:cNvPr id="3074" name="Rectangle 2"/>
          <p:cNvSpPr>
            <a:spLocks noGrp="1" noChangeArrowheads="1"/>
          </p:cNvSpPr>
          <p:nvPr>
            <p:ph type="title"/>
          </p:nvPr>
        </p:nvSpPr>
        <p:spPr bwMode="auto">
          <a:xfrm>
            <a:off x="684213" y="0"/>
            <a:ext cx="8229600" cy="9223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t-EE" dirty="0" smtClean="0"/>
              <a:t>Click to edit Master title style</a:t>
            </a:r>
          </a:p>
        </p:txBody>
      </p:sp>
      <p:sp>
        <p:nvSpPr>
          <p:cNvPr id="4100" name="Rectangle 3"/>
          <p:cNvSpPr>
            <a:spLocks noGrp="1" noChangeArrowheads="1"/>
          </p:cNvSpPr>
          <p:nvPr>
            <p:ph type="body" idx="1"/>
          </p:nvPr>
        </p:nvSpPr>
        <p:spPr bwMode="auto">
          <a:xfrm>
            <a:off x="684213" y="1557338"/>
            <a:ext cx="8229600" cy="47513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t-EE" smtClean="0"/>
              <a:t>  Click to edit Master text styles</a:t>
            </a:r>
          </a:p>
          <a:p>
            <a:pPr lvl="1"/>
            <a:r>
              <a:rPr lang="et-EE" smtClean="0"/>
              <a:t>Second level</a:t>
            </a:r>
          </a:p>
          <a:p>
            <a:pPr lvl="2"/>
            <a:r>
              <a:rPr lang="et-EE" smtClean="0"/>
              <a:t>Third level</a:t>
            </a:r>
          </a:p>
          <a:p>
            <a:pPr lvl="3"/>
            <a:r>
              <a:rPr lang="et-EE" smtClean="0"/>
              <a:t>Fourth level</a:t>
            </a:r>
          </a:p>
          <a:p>
            <a:pPr lvl="4"/>
            <a:r>
              <a:rPr lang="et-EE" smtClean="0"/>
              <a:t>Fifth level</a:t>
            </a:r>
          </a:p>
        </p:txBody>
      </p:sp>
      <p:sp>
        <p:nvSpPr>
          <p:cNvPr id="3086" name="Line 14"/>
          <p:cNvSpPr>
            <a:spLocks noChangeShapeType="1"/>
          </p:cNvSpPr>
          <p:nvPr/>
        </p:nvSpPr>
        <p:spPr bwMode="auto">
          <a:xfrm>
            <a:off x="1042988" y="836613"/>
            <a:ext cx="7705725" cy="0"/>
          </a:xfrm>
          <a:prstGeom prst="line">
            <a:avLst/>
          </a:prstGeom>
          <a:noFill/>
          <a:ln w="50800">
            <a:solidFill>
              <a:srgbClr val="800040"/>
            </a:solidFill>
            <a:round/>
            <a:headEnd/>
            <a:tailEnd type="diamond" w="med" len="med"/>
          </a:ln>
          <a:effectLst/>
        </p:spPr>
        <p:txBody>
          <a:bodyPr/>
          <a:lstStyle/>
          <a:p>
            <a:pPr>
              <a:defRPr/>
            </a:pPr>
            <a:endParaRPr lang="et-EE">
              <a:latin typeface="Arial" pitchFamily="34" charset="0"/>
            </a:endParaRPr>
          </a:p>
        </p:txBody>
      </p:sp>
      <p:sp>
        <p:nvSpPr>
          <p:cNvPr id="3087" name="Line 15"/>
          <p:cNvSpPr>
            <a:spLocks noChangeShapeType="1"/>
          </p:cNvSpPr>
          <p:nvPr/>
        </p:nvSpPr>
        <p:spPr bwMode="auto">
          <a:xfrm>
            <a:off x="1046163" y="884238"/>
            <a:ext cx="7705725" cy="0"/>
          </a:xfrm>
          <a:prstGeom prst="line">
            <a:avLst/>
          </a:prstGeom>
          <a:noFill/>
          <a:ln w="50800">
            <a:solidFill>
              <a:srgbClr val="9B9A98"/>
            </a:solidFill>
            <a:round/>
            <a:headEnd/>
            <a:tailEnd type="diamond" w="med" len="med"/>
          </a:ln>
          <a:effectLst/>
        </p:spPr>
        <p:txBody>
          <a:bodyPr/>
          <a:lstStyle/>
          <a:p>
            <a:pPr>
              <a:defRPr/>
            </a:pPr>
            <a:endParaRPr lang="et-EE">
              <a:latin typeface="Arial" pitchFamily="34" charset="0"/>
            </a:endParaRPr>
          </a:p>
        </p:txBody>
      </p:sp>
      <p:pic>
        <p:nvPicPr>
          <p:cNvPr id="4103" name="Picture 16"/>
          <p:cNvPicPr>
            <a:picLocks noChangeAspect="1" noChangeArrowheads="1"/>
          </p:cNvPicPr>
          <p:nvPr/>
        </p:nvPicPr>
        <p:blipFill>
          <a:blip r:embed="rId15" cstate="print"/>
          <a:srcRect/>
          <a:stretch>
            <a:fillRect/>
          </a:stretch>
        </p:blipFill>
        <p:spPr bwMode="auto">
          <a:xfrm>
            <a:off x="468313" y="549275"/>
            <a:ext cx="581025" cy="600075"/>
          </a:xfrm>
          <a:prstGeom prst="rect">
            <a:avLst/>
          </a:prstGeom>
          <a:noFill/>
          <a:ln w="9525">
            <a:noFill/>
            <a:miter lim="800000"/>
            <a:headEnd/>
            <a:tailEnd/>
          </a:ln>
        </p:spPr>
      </p:pic>
      <p:sp>
        <p:nvSpPr>
          <p:cNvPr id="3089" name="Rectangle 17"/>
          <p:cNvSpPr>
            <a:spLocks noChangeArrowheads="1"/>
          </p:cNvSpPr>
          <p:nvPr userDrawn="1"/>
        </p:nvSpPr>
        <p:spPr bwMode="auto">
          <a:xfrm>
            <a:off x="0" y="6538913"/>
            <a:ext cx="9144000" cy="333375"/>
          </a:xfrm>
          <a:prstGeom prst="rect">
            <a:avLst/>
          </a:prstGeom>
          <a:solidFill>
            <a:srgbClr val="800040"/>
          </a:solidFill>
          <a:ln w="9525">
            <a:solidFill>
              <a:srgbClr val="800040"/>
            </a:solidFill>
            <a:miter lim="800000"/>
            <a:headEnd/>
            <a:tailEnd/>
          </a:ln>
          <a:effectLst/>
        </p:spPr>
        <p:txBody>
          <a:bodyPr wrap="none" anchor="ctr"/>
          <a:lstStyle/>
          <a:p>
            <a:pPr>
              <a:defRPr/>
            </a:pPr>
            <a:endParaRPr lang="et-EE">
              <a:latin typeface="Arial" pitchFamily="34" charset="0"/>
            </a:endParaRPr>
          </a:p>
        </p:txBody>
      </p:sp>
      <p:sp>
        <p:nvSpPr>
          <p:cNvPr id="3078" name="Rectangle 6"/>
          <p:cNvSpPr>
            <a:spLocks noGrp="1" noChangeArrowheads="1"/>
          </p:cNvSpPr>
          <p:nvPr>
            <p:ph type="sldNum" sz="quarter" idx="4"/>
          </p:nvPr>
        </p:nvSpPr>
        <p:spPr bwMode="auto">
          <a:xfrm>
            <a:off x="7885113" y="6524625"/>
            <a:ext cx="116205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latin typeface="+mn-lt"/>
              </a:defRPr>
            </a:lvl1pPr>
          </a:lstStyle>
          <a:p>
            <a:pPr>
              <a:defRPr/>
            </a:pPr>
            <a:fld id="{925DB269-D7AA-46A4-8DD3-09AD10EC68EF}" type="slidenum">
              <a:rPr lang="et-EE"/>
              <a:pPr>
                <a:defRPr/>
              </a:pPr>
              <a:t>‹#›</a:t>
            </a:fld>
            <a:endParaRPr lang="et-EE"/>
          </a:p>
        </p:txBody>
      </p:sp>
    </p:spTree>
  </p:cSld>
  <p:clrMap bg1="lt1" tx1="dk1" bg2="lt2" tx2="dk2" accent1="accent1" accent2="accent2" accent3="accent3" accent4="accent4" accent5="accent5" accent6="accent6" hlink="hlink" folHlink="folHlink"/>
  <p:sldLayoutIdLst>
    <p:sldLayoutId id="2147483752"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ctr" rtl="0" eaLnBrk="0" fontAlgn="base" hangingPunct="0">
        <a:spcBef>
          <a:spcPct val="0"/>
        </a:spcBef>
        <a:spcAft>
          <a:spcPct val="0"/>
        </a:spcAft>
        <a:defRPr sz="32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chemeClr val="tx2"/>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sz="3200" b="1">
          <a:solidFill>
            <a:schemeClr val="tx2"/>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sz="3200" b="1">
          <a:solidFill>
            <a:schemeClr val="tx2"/>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sz="3200" b="1">
          <a:solidFill>
            <a:schemeClr val="tx2"/>
          </a:solidFill>
          <a:effectLst>
            <a:outerShdw blurRad="38100" dist="38100" dir="2700000" algn="tl">
              <a:srgbClr val="C0C0C0"/>
            </a:outerShdw>
          </a:effectLst>
          <a:latin typeface="Times New Roman" pitchFamily="18" charset="0"/>
        </a:defRPr>
      </a:lvl5pPr>
      <a:lvl6pPr marL="457200" algn="ctr" rtl="0" fontAlgn="base">
        <a:spcBef>
          <a:spcPct val="0"/>
        </a:spcBef>
        <a:spcAft>
          <a:spcPct val="0"/>
        </a:spcAft>
        <a:defRPr sz="4000" b="1">
          <a:solidFill>
            <a:schemeClr val="tx2"/>
          </a:solidFill>
          <a:effectLst>
            <a:outerShdw blurRad="38100" dist="38100" dir="2700000" algn="tl">
              <a:srgbClr val="C0C0C0"/>
            </a:outerShdw>
          </a:effectLst>
          <a:latin typeface="Times New Roman" pitchFamily="18" charset="0"/>
        </a:defRPr>
      </a:lvl6pPr>
      <a:lvl7pPr marL="914400" algn="ctr" rtl="0" fontAlgn="base">
        <a:spcBef>
          <a:spcPct val="0"/>
        </a:spcBef>
        <a:spcAft>
          <a:spcPct val="0"/>
        </a:spcAft>
        <a:defRPr sz="4000" b="1">
          <a:solidFill>
            <a:schemeClr val="tx2"/>
          </a:solidFill>
          <a:effectLst>
            <a:outerShdw blurRad="38100" dist="38100" dir="2700000" algn="tl">
              <a:srgbClr val="C0C0C0"/>
            </a:outerShdw>
          </a:effectLst>
          <a:latin typeface="Times New Roman" pitchFamily="18" charset="0"/>
        </a:defRPr>
      </a:lvl7pPr>
      <a:lvl8pPr marL="1371600" algn="ctr" rtl="0" fontAlgn="base">
        <a:spcBef>
          <a:spcPct val="0"/>
        </a:spcBef>
        <a:spcAft>
          <a:spcPct val="0"/>
        </a:spcAft>
        <a:defRPr sz="4000" b="1">
          <a:solidFill>
            <a:schemeClr val="tx2"/>
          </a:solidFill>
          <a:effectLst>
            <a:outerShdw blurRad="38100" dist="38100" dir="2700000" algn="tl">
              <a:srgbClr val="C0C0C0"/>
            </a:outerShdw>
          </a:effectLst>
          <a:latin typeface="Times New Roman" pitchFamily="18" charset="0"/>
        </a:defRPr>
      </a:lvl8pPr>
      <a:lvl9pPr marL="1828800" algn="ctr" rtl="0" fontAlgn="base">
        <a:spcBef>
          <a:spcPct val="0"/>
        </a:spcBef>
        <a:spcAft>
          <a:spcPct val="0"/>
        </a:spcAft>
        <a:defRPr sz="4000" b="1">
          <a:solidFill>
            <a:schemeClr val="tx2"/>
          </a:solidFill>
          <a:effectLst>
            <a:outerShdw blurRad="38100" dist="38100" dir="2700000" algn="tl">
              <a:srgbClr val="C0C0C0"/>
            </a:outerShdw>
          </a:effectLst>
          <a:latin typeface="Times New Roman" pitchFamily="18" charset="0"/>
        </a:defRPr>
      </a:lvl9pPr>
    </p:titleStyle>
    <p:bodyStyle>
      <a:lvl1pPr marL="342900" indent="-342900" algn="l" rtl="0" eaLnBrk="0" fontAlgn="base" hangingPunct="0">
        <a:spcBef>
          <a:spcPct val="20000"/>
        </a:spcBef>
        <a:spcAft>
          <a:spcPct val="0"/>
        </a:spcAft>
        <a:buClr>
          <a:srgbClr val="800040"/>
        </a:buClr>
        <a:buFont typeface="Wingdings" pitchFamily="2" charset="2"/>
        <a:buChar char="Ø"/>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rgbClr val="800040"/>
        </a:buClr>
        <a:buFont typeface="Wingdings" pitchFamily="2" charset="2"/>
        <a:buChar char="§"/>
        <a:defRPr sz="2800" b="1">
          <a:solidFill>
            <a:schemeClr val="tx1"/>
          </a:solidFill>
          <a:latin typeface="+mn-lt"/>
        </a:defRPr>
      </a:lvl2pPr>
      <a:lvl3pPr marL="1143000" indent="-228600" algn="l" rtl="0" eaLnBrk="0" fontAlgn="base" hangingPunct="0">
        <a:spcBef>
          <a:spcPct val="20000"/>
        </a:spcBef>
        <a:spcAft>
          <a:spcPct val="0"/>
        </a:spcAft>
        <a:buClr>
          <a:srgbClr val="800040"/>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97-2003_Worksheet1.xls"/></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oleObject" Target="../embeddings/oleObject2.bin"/><Relationship Id="rId4" Type="http://schemas.openxmlformats.org/officeDocument/2006/relationships/oleObject" Target="../embeddings/Microsoft_Office_Word_97_-_2003_Document2.doc"/></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916238" y="1844675"/>
            <a:ext cx="6696075" cy="2305050"/>
          </a:xfrm>
        </p:spPr>
        <p:txBody>
          <a:bodyPr/>
          <a:lstStyle/>
          <a:p>
            <a:pPr eaLnBrk="1" hangingPunct="1">
              <a:defRPr/>
            </a:pPr>
            <a:r>
              <a:rPr lang="et-EE" sz="3600" dirty="0" smtClean="0"/>
              <a:t>Testimise projekteerimine:</a:t>
            </a:r>
            <a:br>
              <a:rPr lang="et-EE" sz="3600" dirty="0" smtClean="0"/>
            </a:br>
            <a:r>
              <a:rPr lang="et-EE" sz="3600" dirty="0" smtClean="0"/>
              <a:t/>
            </a:r>
            <a:br>
              <a:rPr lang="et-EE" sz="3600" dirty="0" smtClean="0"/>
            </a:br>
            <a:r>
              <a:rPr lang="et-EE" sz="3600" dirty="0" smtClean="0"/>
              <a:t>Labor 2</a:t>
            </a:r>
            <a:br>
              <a:rPr lang="et-EE" sz="3600" dirty="0" smtClean="0"/>
            </a:br>
            <a:r>
              <a:rPr lang="et-EE" sz="3600" dirty="0" smtClean="0"/>
              <a:t>BIST Optimization </a:t>
            </a:r>
          </a:p>
        </p:txBody>
      </p:sp>
      <p:sp>
        <p:nvSpPr>
          <p:cNvPr id="6147" name="Rectangle 3"/>
          <p:cNvSpPr>
            <a:spLocks noGrp="1" noChangeArrowheads="1"/>
          </p:cNvSpPr>
          <p:nvPr>
            <p:ph type="subTitle" idx="1"/>
          </p:nvPr>
        </p:nvSpPr>
        <p:spPr>
          <a:xfrm>
            <a:off x="5580063" y="4581525"/>
            <a:ext cx="3344862" cy="1414463"/>
          </a:xfrm>
        </p:spPr>
        <p:txBody>
          <a:bodyPr/>
          <a:lstStyle/>
          <a:p>
            <a:pPr algn="r" eaLnBrk="1" hangingPunct="1"/>
            <a:endParaRPr lang="et-EE" smtClean="0">
              <a:solidFill>
                <a:srgbClr val="8C8C8C"/>
              </a:solidFill>
            </a:endParaRPr>
          </a:p>
          <a:p>
            <a:pPr algn="r" eaLnBrk="1" hangingPunct="1"/>
            <a:r>
              <a:rPr lang="et-EE" smtClean="0"/>
              <a:t>Sergei Kostin</a:t>
            </a:r>
          </a:p>
          <a:p>
            <a:pPr algn="r" eaLnBrk="1" hangingPunct="1"/>
            <a:endParaRPr lang="et-EE" smtClean="0">
              <a:solidFill>
                <a:srgbClr val="8C8C8C"/>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4"/>
          <p:cNvSpPr>
            <a:spLocks noGrp="1"/>
          </p:cNvSpPr>
          <p:nvPr>
            <p:ph type="sldNum" sz="quarter" idx="10"/>
          </p:nvPr>
        </p:nvSpPr>
        <p:spPr/>
        <p:txBody>
          <a:bodyPr/>
          <a:lstStyle/>
          <a:p>
            <a:pPr>
              <a:defRPr/>
            </a:pPr>
            <a:fld id="{FC30C471-C7AF-4681-9D0C-B5B158031280}" type="slidenum">
              <a:rPr lang="et-EE"/>
              <a:pPr>
                <a:defRPr/>
              </a:pPr>
              <a:t>10</a:t>
            </a:fld>
            <a:endParaRPr lang="et-EE"/>
          </a:p>
        </p:txBody>
      </p:sp>
      <p:sp>
        <p:nvSpPr>
          <p:cNvPr id="133122" name="Rectangle 2"/>
          <p:cNvSpPr>
            <a:spLocks noGrp="1" noChangeArrowheads="1"/>
          </p:cNvSpPr>
          <p:nvPr>
            <p:ph type="title"/>
          </p:nvPr>
        </p:nvSpPr>
        <p:spPr/>
        <p:txBody>
          <a:bodyPr/>
          <a:lstStyle/>
          <a:p>
            <a:pPr eaLnBrk="1" hangingPunct="1">
              <a:defRPr/>
            </a:pPr>
            <a:r>
              <a:rPr lang="en-US" smtClean="0"/>
              <a:t>Hybrid Built-In Self-Test</a:t>
            </a:r>
          </a:p>
        </p:txBody>
      </p:sp>
      <p:graphicFrame>
        <p:nvGraphicFramePr>
          <p:cNvPr id="1026" name="Object 3"/>
          <p:cNvGraphicFramePr>
            <a:graphicFrameLocks noChangeAspect="1"/>
          </p:cNvGraphicFramePr>
          <p:nvPr>
            <p:ph type="body" sz="half" idx="1"/>
          </p:nvPr>
        </p:nvGraphicFramePr>
        <p:xfrm>
          <a:off x="352425" y="1447800"/>
          <a:ext cx="3814763" cy="4019550"/>
        </p:xfrm>
        <a:graphic>
          <a:graphicData uri="http://schemas.openxmlformats.org/presentationml/2006/ole">
            <p:oleObj spid="_x0000_s1026" r:id="rId4" imgW="3172320" imgH="3084120" progId="">
              <p:embed/>
            </p:oleObj>
          </a:graphicData>
        </a:graphic>
      </p:graphicFrame>
      <p:sp>
        <p:nvSpPr>
          <p:cNvPr id="1029" name="Rectangle 4"/>
          <p:cNvSpPr>
            <a:spLocks noGrp="1" noChangeArrowheads="1"/>
          </p:cNvSpPr>
          <p:nvPr>
            <p:ph type="body" sz="half" idx="2"/>
          </p:nvPr>
        </p:nvSpPr>
        <p:spPr>
          <a:xfrm>
            <a:off x="4427538" y="1125538"/>
            <a:ext cx="4097337" cy="3352800"/>
          </a:xfrm>
        </p:spPr>
        <p:txBody>
          <a:bodyPr/>
          <a:lstStyle/>
          <a:p>
            <a:pPr eaLnBrk="1" hangingPunct="1">
              <a:spcAft>
                <a:spcPct val="50000"/>
              </a:spcAft>
              <a:buFont typeface="Wingdings" pitchFamily="2" charset="2"/>
              <a:buNone/>
            </a:pPr>
            <a:r>
              <a:rPr lang="et-EE" sz="2400" smtClean="0"/>
              <a:t>     </a:t>
            </a:r>
            <a:r>
              <a:rPr lang="en-AU" sz="2400" smtClean="0"/>
              <a:t>Hybrid test set contains </a:t>
            </a:r>
            <a:r>
              <a:rPr lang="en-AU" sz="2400" smtClean="0">
                <a:solidFill>
                  <a:schemeClr val="tx2"/>
                </a:solidFill>
              </a:rPr>
              <a:t>pseudo-random</a:t>
            </a:r>
            <a:r>
              <a:rPr lang="en-AU" sz="2400" smtClean="0"/>
              <a:t> and </a:t>
            </a:r>
            <a:r>
              <a:rPr lang="en-AU" sz="2400" smtClean="0">
                <a:solidFill>
                  <a:schemeClr val="tx2"/>
                </a:solidFill>
              </a:rPr>
              <a:t>deterministic</a:t>
            </a:r>
            <a:r>
              <a:rPr lang="en-AU" sz="2400" smtClean="0"/>
              <a:t> vectors </a:t>
            </a:r>
          </a:p>
          <a:p>
            <a:pPr eaLnBrk="1" hangingPunct="1">
              <a:spcAft>
                <a:spcPct val="50000"/>
              </a:spcAft>
              <a:buFont typeface="Wingdings" pitchFamily="2" charset="2"/>
              <a:buNone/>
            </a:pPr>
            <a:r>
              <a:rPr lang="et-EE" sz="2400" smtClean="0"/>
              <a:t>     </a:t>
            </a:r>
            <a:r>
              <a:rPr lang="en-AU" sz="2400" smtClean="0"/>
              <a:t>Pseudo-random test is improved by a stored test set which is specially generated to target the </a:t>
            </a:r>
            <a:r>
              <a:rPr lang="en-AU" sz="2400" smtClean="0">
                <a:solidFill>
                  <a:schemeClr val="tx2"/>
                </a:solidFill>
              </a:rPr>
              <a:t>random resistant faults </a:t>
            </a:r>
            <a:endParaRPr lang="et-EE" sz="2400" smtClean="0">
              <a:solidFill>
                <a:schemeClr val="tx2"/>
              </a:solidFill>
            </a:endParaRPr>
          </a:p>
          <a:p>
            <a:pPr eaLnBrk="1" hangingPunct="1">
              <a:buFont typeface="Wingdings" pitchFamily="2" charset="2"/>
              <a:buNone/>
            </a:pPr>
            <a:r>
              <a:rPr lang="et-EE" sz="3200" i="1" smtClean="0">
                <a:solidFill>
                  <a:schemeClr val="tx2"/>
                </a:solidFill>
              </a:rPr>
              <a:t>Optimi</a:t>
            </a:r>
            <a:r>
              <a:rPr lang="en-GB" sz="3200" i="1" smtClean="0">
                <a:solidFill>
                  <a:schemeClr val="tx2"/>
                </a:solidFill>
              </a:rPr>
              <a:t>z</a:t>
            </a:r>
            <a:r>
              <a:rPr lang="et-EE" sz="3200" i="1" smtClean="0">
                <a:solidFill>
                  <a:schemeClr val="tx2"/>
                </a:solidFill>
              </a:rPr>
              <a:t>ation problem:</a:t>
            </a:r>
            <a:endParaRPr lang="en-US" sz="3200" i="1" smtClean="0">
              <a:solidFill>
                <a:schemeClr val="tx2"/>
              </a:solidFill>
            </a:endParaRPr>
          </a:p>
        </p:txBody>
      </p:sp>
      <p:grpSp>
        <p:nvGrpSpPr>
          <p:cNvPr id="1030" name="Group 5"/>
          <p:cNvGrpSpPr>
            <a:grpSpLocks/>
          </p:cNvGrpSpPr>
          <p:nvPr/>
        </p:nvGrpSpPr>
        <p:grpSpPr bwMode="auto">
          <a:xfrm>
            <a:off x="633413" y="5867400"/>
            <a:ext cx="6810375" cy="381000"/>
            <a:chOff x="432" y="3696"/>
            <a:chExt cx="4648" cy="240"/>
          </a:xfrm>
        </p:grpSpPr>
        <p:sp>
          <p:nvSpPr>
            <p:cNvPr id="1037" name="Rectangle 6"/>
            <p:cNvSpPr>
              <a:spLocks noChangeArrowheads="1"/>
            </p:cNvSpPr>
            <p:nvPr/>
          </p:nvSpPr>
          <p:spPr bwMode="auto">
            <a:xfrm>
              <a:off x="432" y="3696"/>
              <a:ext cx="2976" cy="240"/>
            </a:xfrm>
            <a:prstGeom prst="rect">
              <a:avLst/>
            </a:prstGeom>
            <a:solidFill>
              <a:srgbClr val="99CCFF"/>
            </a:solidFill>
            <a:ln w="12700">
              <a:solidFill>
                <a:schemeClr val="tx1"/>
              </a:solidFill>
              <a:miter lim="800000"/>
              <a:headEnd/>
              <a:tailEnd/>
            </a:ln>
          </p:spPr>
          <p:txBody>
            <a:bodyPr wrap="none" anchor="ctr"/>
            <a:lstStyle/>
            <a:p>
              <a:endParaRPr lang="et-EE"/>
            </a:p>
          </p:txBody>
        </p:sp>
        <p:sp>
          <p:nvSpPr>
            <p:cNvPr id="1038" name="Rectangle 7"/>
            <p:cNvSpPr>
              <a:spLocks noChangeArrowheads="1"/>
            </p:cNvSpPr>
            <p:nvPr/>
          </p:nvSpPr>
          <p:spPr bwMode="auto">
            <a:xfrm>
              <a:off x="3408" y="3696"/>
              <a:ext cx="1344" cy="240"/>
            </a:xfrm>
            <a:prstGeom prst="rect">
              <a:avLst/>
            </a:prstGeom>
            <a:solidFill>
              <a:schemeClr val="accent2"/>
            </a:solidFill>
            <a:ln w="12700">
              <a:solidFill>
                <a:schemeClr val="tx1"/>
              </a:solidFill>
              <a:miter lim="800000"/>
              <a:headEnd/>
              <a:tailEnd/>
            </a:ln>
          </p:spPr>
          <p:txBody>
            <a:bodyPr wrap="none" anchor="ctr"/>
            <a:lstStyle/>
            <a:p>
              <a:endParaRPr lang="et-EE"/>
            </a:p>
          </p:txBody>
        </p:sp>
        <p:sp>
          <p:nvSpPr>
            <p:cNvPr id="1039" name="Text Box 8"/>
            <p:cNvSpPr txBox="1">
              <a:spLocks noChangeArrowheads="1"/>
            </p:cNvSpPr>
            <p:nvPr/>
          </p:nvSpPr>
          <p:spPr bwMode="auto">
            <a:xfrm>
              <a:off x="960" y="3696"/>
              <a:ext cx="1968" cy="231"/>
            </a:xfrm>
            <a:prstGeom prst="rect">
              <a:avLst/>
            </a:prstGeom>
            <a:noFill/>
            <a:ln w="12700">
              <a:noFill/>
              <a:miter lim="800000"/>
              <a:headEnd/>
              <a:tailEnd/>
            </a:ln>
          </p:spPr>
          <p:txBody>
            <a:bodyPr>
              <a:spAutoFit/>
            </a:bodyPr>
            <a:lstStyle/>
            <a:p>
              <a:pPr eaLnBrk="0" hangingPunct="0">
                <a:spcBef>
                  <a:spcPct val="50000"/>
                </a:spcBef>
              </a:pPr>
              <a:r>
                <a:rPr lang="et-EE" b="1"/>
                <a:t>Pseudo</a:t>
              </a:r>
              <a:r>
                <a:rPr lang="en-GB" b="1"/>
                <a:t>-</a:t>
              </a:r>
              <a:r>
                <a:rPr lang="et-EE" b="1"/>
                <a:t>random Test</a:t>
              </a:r>
              <a:endParaRPr lang="en-GB" b="1"/>
            </a:p>
          </p:txBody>
        </p:sp>
        <p:sp>
          <p:nvSpPr>
            <p:cNvPr id="1040" name="Text Box 9"/>
            <p:cNvSpPr txBox="1">
              <a:spLocks noChangeArrowheads="1"/>
            </p:cNvSpPr>
            <p:nvPr/>
          </p:nvSpPr>
          <p:spPr bwMode="auto">
            <a:xfrm>
              <a:off x="3112" y="3696"/>
              <a:ext cx="1968" cy="231"/>
            </a:xfrm>
            <a:prstGeom prst="rect">
              <a:avLst/>
            </a:prstGeom>
            <a:noFill/>
            <a:ln w="12700">
              <a:noFill/>
              <a:miter lim="800000"/>
              <a:headEnd/>
              <a:tailEnd/>
            </a:ln>
          </p:spPr>
          <p:txBody>
            <a:bodyPr>
              <a:spAutoFit/>
            </a:bodyPr>
            <a:lstStyle/>
            <a:p>
              <a:pPr eaLnBrk="0" hangingPunct="0">
                <a:spcBef>
                  <a:spcPct val="50000"/>
                </a:spcBef>
              </a:pPr>
              <a:r>
                <a:rPr lang="et-EE" b="1">
                  <a:solidFill>
                    <a:schemeClr val="bg1"/>
                  </a:solidFill>
                </a:rPr>
                <a:t>Determ. Test</a:t>
              </a:r>
              <a:endParaRPr lang="en-GB" b="1">
                <a:solidFill>
                  <a:schemeClr val="bg1"/>
                </a:solidFill>
              </a:endParaRPr>
            </a:p>
          </p:txBody>
        </p:sp>
      </p:grpSp>
      <p:sp>
        <p:nvSpPr>
          <p:cNvPr id="1031" name="Line 10"/>
          <p:cNvSpPr>
            <a:spLocks noChangeShapeType="1"/>
          </p:cNvSpPr>
          <p:nvPr/>
        </p:nvSpPr>
        <p:spPr bwMode="auto">
          <a:xfrm>
            <a:off x="4994275" y="5410200"/>
            <a:ext cx="0" cy="457200"/>
          </a:xfrm>
          <a:prstGeom prst="line">
            <a:avLst/>
          </a:prstGeom>
          <a:noFill/>
          <a:ln w="12700">
            <a:solidFill>
              <a:schemeClr val="tx2"/>
            </a:solidFill>
            <a:round/>
            <a:headEnd/>
            <a:tailEnd type="triangle" w="med" len="med"/>
          </a:ln>
        </p:spPr>
        <p:txBody>
          <a:bodyPr wrap="none" anchor="ctr"/>
          <a:lstStyle/>
          <a:p>
            <a:endParaRPr lang="et-EE"/>
          </a:p>
        </p:txBody>
      </p:sp>
      <p:sp>
        <p:nvSpPr>
          <p:cNvPr id="1032" name="Text Box 11"/>
          <p:cNvSpPr txBox="1">
            <a:spLocks noChangeArrowheads="1"/>
          </p:cNvSpPr>
          <p:nvPr/>
        </p:nvSpPr>
        <p:spPr bwMode="auto">
          <a:xfrm>
            <a:off x="5064125" y="5257800"/>
            <a:ext cx="3727450" cy="641350"/>
          </a:xfrm>
          <a:prstGeom prst="rect">
            <a:avLst/>
          </a:prstGeom>
          <a:noFill/>
          <a:ln w="12700">
            <a:noFill/>
            <a:miter lim="800000"/>
            <a:headEnd/>
            <a:tailEnd/>
          </a:ln>
        </p:spPr>
        <p:txBody>
          <a:bodyPr>
            <a:spAutoFit/>
          </a:bodyPr>
          <a:lstStyle/>
          <a:p>
            <a:pPr algn="l" eaLnBrk="0" hangingPunct="0">
              <a:spcBef>
                <a:spcPct val="50000"/>
              </a:spcBef>
            </a:pPr>
            <a:r>
              <a:rPr lang="et-EE" b="1">
                <a:solidFill>
                  <a:schemeClr val="tx2"/>
                </a:solidFill>
              </a:rPr>
              <a:t>Where should be this breakpoint?</a:t>
            </a:r>
            <a:endParaRPr lang="en-GB" b="1">
              <a:solidFill>
                <a:schemeClr val="tx2"/>
              </a:solidFill>
            </a:endParaRPr>
          </a:p>
        </p:txBody>
      </p:sp>
      <p:sp>
        <p:nvSpPr>
          <p:cNvPr id="1033" name="Text Box 12"/>
          <p:cNvSpPr txBox="1">
            <a:spLocks noChangeArrowheads="1"/>
          </p:cNvSpPr>
          <p:nvPr/>
        </p:nvSpPr>
        <p:spPr bwMode="auto">
          <a:xfrm>
            <a:off x="809625" y="1473200"/>
            <a:ext cx="2460625" cy="336550"/>
          </a:xfrm>
          <a:prstGeom prst="rect">
            <a:avLst/>
          </a:prstGeom>
          <a:noFill/>
          <a:ln w="12700">
            <a:noFill/>
            <a:miter lim="800000"/>
            <a:headEnd/>
            <a:tailEnd/>
          </a:ln>
        </p:spPr>
        <p:txBody>
          <a:bodyPr>
            <a:spAutoFit/>
          </a:bodyPr>
          <a:lstStyle/>
          <a:p>
            <a:pPr algn="l" eaLnBrk="0" hangingPunct="0">
              <a:spcBef>
                <a:spcPct val="50000"/>
              </a:spcBef>
            </a:pPr>
            <a:r>
              <a:rPr lang="et-EE" sz="1600" b="1"/>
              <a:t>Deterministic patterns</a:t>
            </a:r>
            <a:endParaRPr lang="en-GB" sz="1600" b="1"/>
          </a:p>
        </p:txBody>
      </p:sp>
      <p:sp>
        <p:nvSpPr>
          <p:cNvPr id="1034" name="Text Box 13"/>
          <p:cNvSpPr txBox="1">
            <a:spLocks noChangeArrowheads="1"/>
          </p:cNvSpPr>
          <p:nvPr/>
        </p:nvSpPr>
        <p:spPr bwMode="auto">
          <a:xfrm>
            <a:off x="1957388" y="1885950"/>
            <a:ext cx="2109787" cy="581025"/>
          </a:xfrm>
          <a:prstGeom prst="rect">
            <a:avLst/>
          </a:prstGeom>
          <a:noFill/>
          <a:ln w="12700">
            <a:noFill/>
            <a:miter lim="800000"/>
            <a:headEnd/>
            <a:tailEnd/>
          </a:ln>
        </p:spPr>
        <p:txBody>
          <a:bodyPr>
            <a:spAutoFit/>
          </a:bodyPr>
          <a:lstStyle/>
          <a:p>
            <a:pPr eaLnBrk="0" hangingPunct="0">
              <a:spcBef>
                <a:spcPct val="50000"/>
              </a:spcBef>
            </a:pPr>
            <a:r>
              <a:rPr lang="et-EE" sz="1600" b="1"/>
              <a:t>Pseudo</a:t>
            </a:r>
            <a:r>
              <a:rPr lang="en-GB" sz="1600" b="1"/>
              <a:t>-</a:t>
            </a:r>
            <a:r>
              <a:rPr lang="et-EE" sz="1600" b="1"/>
              <a:t>random patterns</a:t>
            </a:r>
            <a:endParaRPr lang="en-GB" sz="1600" b="1"/>
          </a:p>
        </p:txBody>
      </p:sp>
      <p:sp>
        <p:nvSpPr>
          <p:cNvPr id="1035" name="Line 14"/>
          <p:cNvSpPr>
            <a:spLocks noChangeShapeType="1"/>
          </p:cNvSpPr>
          <p:nvPr/>
        </p:nvSpPr>
        <p:spPr bwMode="auto">
          <a:xfrm>
            <a:off x="1898650" y="1790700"/>
            <a:ext cx="0" cy="381000"/>
          </a:xfrm>
          <a:prstGeom prst="line">
            <a:avLst/>
          </a:prstGeom>
          <a:noFill/>
          <a:ln w="12700">
            <a:solidFill>
              <a:schemeClr val="tx1"/>
            </a:solidFill>
            <a:round/>
            <a:headEnd/>
            <a:tailEnd type="triangle" w="med" len="med"/>
          </a:ln>
        </p:spPr>
        <p:txBody>
          <a:bodyPr wrap="none" anchor="ctr"/>
          <a:lstStyle/>
          <a:p>
            <a:endParaRPr lang="et-EE"/>
          </a:p>
        </p:txBody>
      </p:sp>
      <p:sp>
        <p:nvSpPr>
          <p:cNvPr id="1036" name="Line 15"/>
          <p:cNvSpPr>
            <a:spLocks noChangeShapeType="1"/>
          </p:cNvSpPr>
          <p:nvPr/>
        </p:nvSpPr>
        <p:spPr bwMode="auto">
          <a:xfrm>
            <a:off x="2954338" y="2438400"/>
            <a:ext cx="0" cy="533400"/>
          </a:xfrm>
          <a:prstGeom prst="line">
            <a:avLst/>
          </a:prstGeom>
          <a:noFill/>
          <a:ln w="12700">
            <a:solidFill>
              <a:schemeClr val="tx1"/>
            </a:solidFill>
            <a:round/>
            <a:headEnd/>
            <a:tailEnd type="triangle" w="med" len="med"/>
          </a:ln>
        </p:spPr>
        <p:txBody>
          <a:bodyPr wrap="none" anchor="ctr"/>
          <a:lstStyle/>
          <a:p>
            <a:endParaRPr lang="et-EE"/>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3"/>
          <p:cNvSpPr>
            <a:spLocks noGrp="1"/>
          </p:cNvSpPr>
          <p:nvPr>
            <p:ph type="sldNum" sz="quarter" idx="10"/>
          </p:nvPr>
        </p:nvSpPr>
        <p:spPr/>
        <p:txBody>
          <a:bodyPr/>
          <a:lstStyle/>
          <a:p>
            <a:pPr>
              <a:defRPr/>
            </a:pPr>
            <a:fld id="{7ABC1C20-5EFA-4007-B649-CA9DFBC442C1}" type="slidenum">
              <a:rPr lang="et-EE"/>
              <a:pPr>
                <a:defRPr/>
              </a:pPr>
              <a:t>11</a:t>
            </a:fld>
            <a:endParaRPr lang="et-EE"/>
          </a:p>
        </p:txBody>
      </p:sp>
      <p:sp>
        <p:nvSpPr>
          <p:cNvPr id="111618" name="Rectangle 2"/>
          <p:cNvSpPr>
            <a:spLocks noGrp="1" noChangeArrowheads="1"/>
          </p:cNvSpPr>
          <p:nvPr>
            <p:ph type="title"/>
          </p:nvPr>
        </p:nvSpPr>
        <p:spPr/>
        <p:txBody>
          <a:bodyPr/>
          <a:lstStyle/>
          <a:p>
            <a:pPr eaLnBrk="1" hangingPunct="1">
              <a:defRPr/>
            </a:pPr>
            <a:r>
              <a:rPr lang="en-GB" dirty="0" smtClean="0"/>
              <a:t>Hybrid BIST Technique</a:t>
            </a:r>
            <a:endParaRPr lang="ru-RU" dirty="0" smtClean="0"/>
          </a:p>
        </p:txBody>
      </p:sp>
      <p:grpSp>
        <p:nvGrpSpPr>
          <p:cNvPr id="2" name="Group 4"/>
          <p:cNvGrpSpPr>
            <a:grpSpLocks/>
          </p:cNvGrpSpPr>
          <p:nvPr/>
        </p:nvGrpSpPr>
        <p:grpSpPr bwMode="auto">
          <a:xfrm>
            <a:off x="1619250" y="1700213"/>
            <a:ext cx="3313113" cy="1509712"/>
            <a:chOff x="-159" y="801"/>
            <a:chExt cx="2087" cy="951"/>
          </a:xfrm>
        </p:grpSpPr>
        <p:sp>
          <p:nvSpPr>
            <p:cNvPr id="15397" name="Rectangle 5"/>
            <p:cNvSpPr>
              <a:spLocks noChangeArrowheads="1"/>
            </p:cNvSpPr>
            <p:nvPr/>
          </p:nvSpPr>
          <p:spPr bwMode="auto">
            <a:xfrm>
              <a:off x="818" y="1071"/>
              <a:ext cx="680" cy="136"/>
            </a:xfrm>
            <a:prstGeom prst="rect">
              <a:avLst/>
            </a:prstGeom>
            <a:noFill/>
            <a:ln w="9525">
              <a:solidFill>
                <a:schemeClr val="tx1"/>
              </a:solidFill>
              <a:miter lim="800000"/>
              <a:headEnd/>
              <a:tailEnd/>
            </a:ln>
          </p:spPr>
          <p:txBody>
            <a:bodyPr wrap="none" anchor="ctr"/>
            <a:lstStyle/>
            <a:p>
              <a:endParaRPr lang="et-EE"/>
            </a:p>
          </p:txBody>
        </p:sp>
        <p:sp>
          <p:nvSpPr>
            <p:cNvPr id="15398" name="Rectangle 6"/>
            <p:cNvSpPr>
              <a:spLocks noChangeArrowheads="1"/>
            </p:cNvSpPr>
            <p:nvPr/>
          </p:nvSpPr>
          <p:spPr bwMode="auto">
            <a:xfrm>
              <a:off x="818" y="1207"/>
              <a:ext cx="680" cy="136"/>
            </a:xfrm>
            <a:prstGeom prst="rect">
              <a:avLst/>
            </a:prstGeom>
            <a:noFill/>
            <a:ln w="9525">
              <a:solidFill>
                <a:schemeClr val="tx1"/>
              </a:solidFill>
              <a:miter lim="800000"/>
              <a:headEnd/>
              <a:tailEnd/>
            </a:ln>
          </p:spPr>
          <p:txBody>
            <a:bodyPr wrap="none" anchor="ctr"/>
            <a:lstStyle/>
            <a:p>
              <a:endParaRPr lang="et-EE"/>
            </a:p>
          </p:txBody>
        </p:sp>
        <p:sp>
          <p:nvSpPr>
            <p:cNvPr id="15399" name="Rectangle 7"/>
            <p:cNvSpPr>
              <a:spLocks noChangeArrowheads="1"/>
            </p:cNvSpPr>
            <p:nvPr/>
          </p:nvSpPr>
          <p:spPr bwMode="auto">
            <a:xfrm>
              <a:off x="818" y="1344"/>
              <a:ext cx="680" cy="136"/>
            </a:xfrm>
            <a:prstGeom prst="rect">
              <a:avLst/>
            </a:prstGeom>
            <a:noFill/>
            <a:ln w="9525">
              <a:solidFill>
                <a:schemeClr val="tx1"/>
              </a:solidFill>
              <a:miter lim="800000"/>
              <a:headEnd/>
              <a:tailEnd/>
            </a:ln>
          </p:spPr>
          <p:txBody>
            <a:bodyPr wrap="none" anchor="ctr"/>
            <a:lstStyle/>
            <a:p>
              <a:endParaRPr lang="et-EE"/>
            </a:p>
          </p:txBody>
        </p:sp>
        <p:sp>
          <p:nvSpPr>
            <p:cNvPr id="15400" name="Rectangle 8"/>
            <p:cNvSpPr>
              <a:spLocks noChangeArrowheads="1"/>
            </p:cNvSpPr>
            <p:nvPr/>
          </p:nvSpPr>
          <p:spPr bwMode="auto">
            <a:xfrm>
              <a:off x="818" y="1480"/>
              <a:ext cx="680" cy="136"/>
            </a:xfrm>
            <a:prstGeom prst="rect">
              <a:avLst/>
            </a:prstGeom>
            <a:noFill/>
            <a:ln w="9525">
              <a:solidFill>
                <a:schemeClr val="tx1"/>
              </a:solidFill>
              <a:miter lim="800000"/>
              <a:headEnd/>
              <a:tailEnd/>
            </a:ln>
          </p:spPr>
          <p:txBody>
            <a:bodyPr wrap="none" anchor="ctr"/>
            <a:lstStyle/>
            <a:p>
              <a:endParaRPr lang="et-EE"/>
            </a:p>
          </p:txBody>
        </p:sp>
        <p:sp>
          <p:nvSpPr>
            <p:cNvPr id="15401" name="Rectangle 9"/>
            <p:cNvSpPr>
              <a:spLocks noChangeArrowheads="1"/>
            </p:cNvSpPr>
            <p:nvPr/>
          </p:nvSpPr>
          <p:spPr bwMode="auto">
            <a:xfrm>
              <a:off x="818" y="1616"/>
              <a:ext cx="680" cy="136"/>
            </a:xfrm>
            <a:prstGeom prst="rect">
              <a:avLst/>
            </a:prstGeom>
            <a:noFill/>
            <a:ln w="9525">
              <a:solidFill>
                <a:schemeClr val="tx1"/>
              </a:solidFill>
              <a:miter lim="800000"/>
              <a:headEnd/>
              <a:tailEnd/>
            </a:ln>
          </p:spPr>
          <p:txBody>
            <a:bodyPr wrap="none" anchor="ctr"/>
            <a:lstStyle/>
            <a:p>
              <a:endParaRPr lang="et-EE"/>
            </a:p>
          </p:txBody>
        </p:sp>
        <p:sp>
          <p:nvSpPr>
            <p:cNvPr id="15402" name="Text Box 10"/>
            <p:cNvSpPr txBox="1">
              <a:spLocks noChangeArrowheads="1"/>
            </p:cNvSpPr>
            <p:nvPr/>
          </p:nvSpPr>
          <p:spPr bwMode="auto">
            <a:xfrm>
              <a:off x="-159" y="801"/>
              <a:ext cx="2087" cy="233"/>
            </a:xfrm>
            <a:prstGeom prst="rect">
              <a:avLst/>
            </a:prstGeom>
            <a:noFill/>
            <a:ln w="9525">
              <a:noFill/>
              <a:miter lim="800000"/>
              <a:headEnd/>
              <a:tailEnd/>
            </a:ln>
          </p:spPr>
          <p:txBody>
            <a:bodyPr>
              <a:spAutoFit/>
            </a:bodyPr>
            <a:lstStyle/>
            <a:p>
              <a:pPr algn="l">
                <a:spcBef>
                  <a:spcPct val="50000"/>
                </a:spcBef>
              </a:pPr>
              <a:r>
                <a:rPr lang="en-US"/>
                <a:t>PR (pseudo-random patterns)</a:t>
              </a:r>
              <a:endParaRPr lang="ru-RU"/>
            </a:p>
          </p:txBody>
        </p:sp>
        <p:sp>
          <p:nvSpPr>
            <p:cNvPr id="15403" name="Text Box 11"/>
            <p:cNvSpPr txBox="1">
              <a:spLocks noChangeArrowheads="1"/>
            </p:cNvSpPr>
            <p:nvPr/>
          </p:nvSpPr>
          <p:spPr bwMode="auto">
            <a:xfrm>
              <a:off x="793" y="1026"/>
              <a:ext cx="862" cy="212"/>
            </a:xfrm>
            <a:prstGeom prst="rect">
              <a:avLst/>
            </a:prstGeom>
            <a:noFill/>
            <a:ln w="9525">
              <a:noFill/>
              <a:miter lim="800000"/>
              <a:headEnd/>
              <a:tailEnd/>
            </a:ln>
          </p:spPr>
          <p:txBody>
            <a:bodyPr>
              <a:spAutoFit/>
            </a:bodyPr>
            <a:lstStyle/>
            <a:p>
              <a:pPr algn="l">
                <a:spcBef>
                  <a:spcPct val="50000"/>
                </a:spcBef>
              </a:pPr>
              <a:r>
                <a:rPr lang="en-US" sz="1600"/>
                <a:t>seed / poly</a:t>
              </a:r>
              <a:endParaRPr lang="ru-RU" sz="1600"/>
            </a:p>
          </p:txBody>
        </p:sp>
      </p:grpSp>
      <p:grpSp>
        <p:nvGrpSpPr>
          <p:cNvPr id="3" name="Group 12"/>
          <p:cNvGrpSpPr>
            <a:grpSpLocks/>
          </p:cNvGrpSpPr>
          <p:nvPr/>
        </p:nvGrpSpPr>
        <p:grpSpPr bwMode="auto">
          <a:xfrm>
            <a:off x="3170238" y="3209925"/>
            <a:ext cx="1079500" cy="2376488"/>
            <a:chOff x="818" y="1752"/>
            <a:chExt cx="680" cy="1497"/>
          </a:xfrm>
        </p:grpSpPr>
        <p:sp>
          <p:nvSpPr>
            <p:cNvPr id="15386" name="Rectangle 13"/>
            <p:cNvSpPr>
              <a:spLocks noChangeArrowheads="1"/>
            </p:cNvSpPr>
            <p:nvPr/>
          </p:nvSpPr>
          <p:spPr bwMode="auto">
            <a:xfrm>
              <a:off x="818" y="1752"/>
              <a:ext cx="680" cy="136"/>
            </a:xfrm>
            <a:prstGeom prst="rect">
              <a:avLst/>
            </a:prstGeom>
            <a:noFill/>
            <a:ln w="9525">
              <a:solidFill>
                <a:schemeClr val="tx1"/>
              </a:solidFill>
              <a:miter lim="800000"/>
              <a:headEnd/>
              <a:tailEnd/>
            </a:ln>
          </p:spPr>
          <p:txBody>
            <a:bodyPr wrap="none" anchor="ctr"/>
            <a:lstStyle/>
            <a:p>
              <a:endParaRPr lang="et-EE"/>
            </a:p>
          </p:txBody>
        </p:sp>
        <p:sp>
          <p:nvSpPr>
            <p:cNvPr id="15387" name="Rectangle 14"/>
            <p:cNvSpPr>
              <a:spLocks noChangeArrowheads="1"/>
            </p:cNvSpPr>
            <p:nvPr/>
          </p:nvSpPr>
          <p:spPr bwMode="auto">
            <a:xfrm>
              <a:off x="818" y="1888"/>
              <a:ext cx="680" cy="136"/>
            </a:xfrm>
            <a:prstGeom prst="rect">
              <a:avLst/>
            </a:prstGeom>
            <a:noFill/>
            <a:ln w="9525">
              <a:solidFill>
                <a:schemeClr val="tx1"/>
              </a:solidFill>
              <a:miter lim="800000"/>
              <a:headEnd/>
              <a:tailEnd/>
            </a:ln>
          </p:spPr>
          <p:txBody>
            <a:bodyPr wrap="none" anchor="ctr"/>
            <a:lstStyle/>
            <a:p>
              <a:endParaRPr lang="et-EE"/>
            </a:p>
          </p:txBody>
        </p:sp>
        <p:sp>
          <p:nvSpPr>
            <p:cNvPr id="15388" name="Rectangle 15"/>
            <p:cNvSpPr>
              <a:spLocks noChangeArrowheads="1"/>
            </p:cNvSpPr>
            <p:nvPr/>
          </p:nvSpPr>
          <p:spPr bwMode="auto">
            <a:xfrm>
              <a:off x="818" y="2024"/>
              <a:ext cx="680" cy="136"/>
            </a:xfrm>
            <a:prstGeom prst="rect">
              <a:avLst/>
            </a:prstGeom>
            <a:noFill/>
            <a:ln w="9525">
              <a:solidFill>
                <a:schemeClr val="tx1"/>
              </a:solidFill>
              <a:miter lim="800000"/>
              <a:headEnd/>
              <a:tailEnd/>
            </a:ln>
          </p:spPr>
          <p:txBody>
            <a:bodyPr wrap="none" anchor="ctr"/>
            <a:lstStyle/>
            <a:p>
              <a:endParaRPr lang="et-EE"/>
            </a:p>
          </p:txBody>
        </p:sp>
        <p:sp>
          <p:nvSpPr>
            <p:cNvPr id="15389" name="Rectangle 16"/>
            <p:cNvSpPr>
              <a:spLocks noChangeArrowheads="1"/>
            </p:cNvSpPr>
            <p:nvPr/>
          </p:nvSpPr>
          <p:spPr bwMode="auto">
            <a:xfrm>
              <a:off x="818" y="2160"/>
              <a:ext cx="680" cy="136"/>
            </a:xfrm>
            <a:prstGeom prst="rect">
              <a:avLst/>
            </a:prstGeom>
            <a:noFill/>
            <a:ln w="9525">
              <a:solidFill>
                <a:schemeClr val="tx1"/>
              </a:solidFill>
              <a:miter lim="800000"/>
              <a:headEnd/>
              <a:tailEnd/>
            </a:ln>
          </p:spPr>
          <p:txBody>
            <a:bodyPr wrap="none" anchor="ctr"/>
            <a:lstStyle/>
            <a:p>
              <a:endParaRPr lang="et-EE"/>
            </a:p>
          </p:txBody>
        </p:sp>
        <p:sp>
          <p:nvSpPr>
            <p:cNvPr id="15390" name="Rectangle 17"/>
            <p:cNvSpPr>
              <a:spLocks noChangeArrowheads="1"/>
            </p:cNvSpPr>
            <p:nvPr/>
          </p:nvSpPr>
          <p:spPr bwMode="auto">
            <a:xfrm>
              <a:off x="818" y="2296"/>
              <a:ext cx="680" cy="136"/>
            </a:xfrm>
            <a:prstGeom prst="rect">
              <a:avLst/>
            </a:prstGeom>
            <a:noFill/>
            <a:ln w="9525">
              <a:solidFill>
                <a:schemeClr val="tx1"/>
              </a:solidFill>
              <a:miter lim="800000"/>
              <a:headEnd/>
              <a:tailEnd/>
            </a:ln>
          </p:spPr>
          <p:txBody>
            <a:bodyPr wrap="none" anchor="ctr"/>
            <a:lstStyle/>
            <a:p>
              <a:endParaRPr lang="et-EE"/>
            </a:p>
          </p:txBody>
        </p:sp>
        <p:sp>
          <p:nvSpPr>
            <p:cNvPr id="15391" name="Rectangle 18"/>
            <p:cNvSpPr>
              <a:spLocks noChangeArrowheads="1"/>
            </p:cNvSpPr>
            <p:nvPr/>
          </p:nvSpPr>
          <p:spPr bwMode="auto">
            <a:xfrm>
              <a:off x="818" y="2432"/>
              <a:ext cx="680" cy="136"/>
            </a:xfrm>
            <a:prstGeom prst="rect">
              <a:avLst/>
            </a:prstGeom>
            <a:noFill/>
            <a:ln w="9525">
              <a:solidFill>
                <a:schemeClr val="tx1"/>
              </a:solidFill>
              <a:miter lim="800000"/>
              <a:headEnd/>
              <a:tailEnd/>
            </a:ln>
          </p:spPr>
          <p:txBody>
            <a:bodyPr wrap="none" anchor="ctr"/>
            <a:lstStyle/>
            <a:p>
              <a:endParaRPr lang="et-EE"/>
            </a:p>
          </p:txBody>
        </p:sp>
        <p:sp>
          <p:nvSpPr>
            <p:cNvPr id="15392" name="Rectangle 19"/>
            <p:cNvSpPr>
              <a:spLocks noChangeArrowheads="1"/>
            </p:cNvSpPr>
            <p:nvPr/>
          </p:nvSpPr>
          <p:spPr bwMode="auto">
            <a:xfrm>
              <a:off x="818" y="2568"/>
              <a:ext cx="680" cy="136"/>
            </a:xfrm>
            <a:prstGeom prst="rect">
              <a:avLst/>
            </a:prstGeom>
            <a:noFill/>
            <a:ln w="9525">
              <a:solidFill>
                <a:schemeClr val="tx1"/>
              </a:solidFill>
              <a:miter lim="800000"/>
              <a:headEnd/>
              <a:tailEnd/>
            </a:ln>
          </p:spPr>
          <p:txBody>
            <a:bodyPr wrap="none" anchor="ctr"/>
            <a:lstStyle/>
            <a:p>
              <a:endParaRPr lang="et-EE"/>
            </a:p>
          </p:txBody>
        </p:sp>
        <p:sp>
          <p:nvSpPr>
            <p:cNvPr id="15393" name="Rectangle 20"/>
            <p:cNvSpPr>
              <a:spLocks noChangeArrowheads="1"/>
            </p:cNvSpPr>
            <p:nvPr/>
          </p:nvSpPr>
          <p:spPr bwMode="auto">
            <a:xfrm>
              <a:off x="818" y="2705"/>
              <a:ext cx="680" cy="136"/>
            </a:xfrm>
            <a:prstGeom prst="rect">
              <a:avLst/>
            </a:prstGeom>
            <a:noFill/>
            <a:ln w="9525">
              <a:solidFill>
                <a:schemeClr val="tx1"/>
              </a:solidFill>
              <a:miter lim="800000"/>
              <a:headEnd/>
              <a:tailEnd/>
            </a:ln>
          </p:spPr>
          <p:txBody>
            <a:bodyPr wrap="none" anchor="ctr"/>
            <a:lstStyle/>
            <a:p>
              <a:endParaRPr lang="et-EE"/>
            </a:p>
          </p:txBody>
        </p:sp>
        <p:sp>
          <p:nvSpPr>
            <p:cNvPr id="15394" name="Rectangle 21"/>
            <p:cNvSpPr>
              <a:spLocks noChangeArrowheads="1"/>
            </p:cNvSpPr>
            <p:nvPr/>
          </p:nvSpPr>
          <p:spPr bwMode="auto">
            <a:xfrm>
              <a:off x="818" y="2841"/>
              <a:ext cx="680" cy="136"/>
            </a:xfrm>
            <a:prstGeom prst="rect">
              <a:avLst/>
            </a:prstGeom>
            <a:noFill/>
            <a:ln w="9525">
              <a:solidFill>
                <a:schemeClr val="tx1"/>
              </a:solidFill>
              <a:miter lim="800000"/>
              <a:headEnd/>
              <a:tailEnd/>
            </a:ln>
          </p:spPr>
          <p:txBody>
            <a:bodyPr wrap="none" anchor="ctr"/>
            <a:lstStyle/>
            <a:p>
              <a:endParaRPr lang="et-EE"/>
            </a:p>
          </p:txBody>
        </p:sp>
        <p:sp>
          <p:nvSpPr>
            <p:cNvPr id="15395" name="Rectangle 22"/>
            <p:cNvSpPr>
              <a:spLocks noChangeArrowheads="1"/>
            </p:cNvSpPr>
            <p:nvPr/>
          </p:nvSpPr>
          <p:spPr bwMode="auto">
            <a:xfrm>
              <a:off x="818" y="2977"/>
              <a:ext cx="680" cy="136"/>
            </a:xfrm>
            <a:prstGeom prst="rect">
              <a:avLst/>
            </a:prstGeom>
            <a:noFill/>
            <a:ln w="9525">
              <a:solidFill>
                <a:schemeClr val="tx1"/>
              </a:solidFill>
              <a:miter lim="800000"/>
              <a:headEnd/>
              <a:tailEnd/>
            </a:ln>
          </p:spPr>
          <p:txBody>
            <a:bodyPr wrap="none" anchor="ctr"/>
            <a:lstStyle/>
            <a:p>
              <a:endParaRPr lang="et-EE"/>
            </a:p>
          </p:txBody>
        </p:sp>
        <p:sp>
          <p:nvSpPr>
            <p:cNvPr id="15396" name="Rectangle 23"/>
            <p:cNvSpPr>
              <a:spLocks noChangeArrowheads="1"/>
            </p:cNvSpPr>
            <p:nvPr/>
          </p:nvSpPr>
          <p:spPr bwMode="auto">
            <a:xfrm>
              <a:off x="818" y="3113"/>
              <a:ext cx="680" cy="136"/>
            </a:xfrm>
            <a:prstGeom prst="rect">
              <a:avLst/>
            </a:prstGeom>
            <a:noFill/>
            <a:ln w="9525">
              <a:solidFill>
                <a:schemeClr val="tx1"/>
              </a:solidFill>
              <a:miter lim="800000"/>
              <a:headEnd/>
              <a:tailEnd/>
            </a:ln>
          </p:spPr>
          <p:txBody>
            <a:bodyPr wrap="none" anchor="ctr"/>
            <a:lstStyle/>
            <a:p>
              <a:endParaRPr lang="et-EE"/>
            </a:p>
          </p:txBody>
        </p:sp>
      </p:grpSp>
      <p:grpSp>
        <p:nvGrpSpPr>
          <p:cNvPr id="4" name="Group 24"/>
          <p:cNvGrpSpPr>
            <a:grpSpLocks/>
          </p:cNvGrpSpPr>
          <p:nvPr/>
        </p:nvGrpSpPr>
        <p:grpSpPr bwMode="auto">
          <a:xfrm>
            <a:off x="3170238" y="3209925"/>
            <a:ext cx="1081087" cy="2376488"/>
            <a:chOff x="818" y="1752"/>
            <a:chExt cx="681" cy="1497"/>
          </a:xfrm>
        </p:grpSpPr>
        <p:sp>
          <p:nvSpPr>
            <p:cNvPr id="15384" name="Line 25"/>
            <p:cNvSpPr>
              <a:spLocks noChangeShapeType="1"/>
            </p:cNvSpPr>
            <p:nvPr/>
          </p:nvSpPr>
          <p:spPr bwMode="auto">
            <a:xfrm>
              <a:off x="818" y="1752"/>
              <a:ext cx="681" cy="1497"/>
            </a:xfrm>
            <a:prstGeom prst="line">
              <a:avLst/>
            </a:prstGeom>
            <a:noFill/>
            <a:ln w="57150">
              <a:solidFill>
                <a:srgbClr val="FF0000"/>
              </a:solidFill>
              <a:round/>
              <a:headEnd/>
              <a:tailEnd/>
            </a:ln>
          </p:spPr>
          <p:txBody>
            <a:bodyPr/>
            <a:lstStyle/>
            <a:p>
              <a:endParaRPr lang="et-EE"/>
            </a:p>
          </p:txBody>
        </p:sp>
        <p:sp>
          <p:nvSpPr>
            <p:cNvPr id="15385" name="Line 26"/>
            <p:cNvSpPr>
              <a:spLocks noChangeShapeType="1"/>
            </p:cNvSpPr>
            <p:nvPr/>
          </p:nvSpPr>
          <p:spPr bwMode="auto">
            <a:xfrm flipH="1">
              <a:off x="818" y="1752"/>
              <a:ext cx="681" cy="1497"/>
            </a:xfrm>
            <a:prstGeom prst="line">
              <a:avLst/>
            </a:prstGeom>
            <a:noFill/>
            <a:ln w="57150">
              <a:solidFill>
                <a:srgbClr val="FF0000"/>
              </a:solidFill>
              <a:round/>
              <a:headEnd/>
              <a:tailEnd/>
            </a:ln>
          </p:spPr>
          <p:txBody>
            <a:bodyPr/>
            <a:lstStyle/>
            <a:p>
              <a:endParaRPr lang="et-EE"/>
            </a:p>
          </p:txBody>
        </p:sp>
      </p:grpSp>
      <p:sp>
        <p:nvSpPr>
          <p:cNvPr id="111643" name="AutoShape 27"/>
          <p:cNvSpPr>
            <a:spLocks/>
          </p:cNvSpPr>
          <p:nvPr/>
        </p:nvSpPr>
        <p:spPr bwMode="auto">
          <a:xfrm>
            <a:off x="2770188" y="2128838"/>
            <a:ext cx="358775" cy="3457575"/>
          </a:xfrm>
          <a:prstGeom prst="leftBrace">
            <a:avLst>
              <a:gd name="adj1" fmla="val 80310"/>
              <a:gd name="adj2" fmla="val 50000"/>
            </a:avLst>
          </a:prstGeom>
          <a:noFill/>
          <a:ln w="9525">
            <a:solidFill>
              <a:schemeClr val="tx1"/>
            </a:solidFill>
            <a:round/>
            <a:headEnd/>
            <a:tailEnd/>
          </a:ln>
        </p:spPr>
        <p:txBody>
          <a:bodyPr wrap="none" anchor="ctr"/>
          <a:lstStyle/>
          <a:p>
            <a:endParaRPr lang="et-EE"/>
          </a:p>
        </p:txBody>
      </p:sp>
      <p:sp>
        <p:nvSpPr>
          <p:cNvPr id="111644" name="Text Box 28"/>
          <p:cNvSpPr txBox="1">
            <a:spLocks noChangeArrowheads="1"/>
          </p:cNvSpPr>
          <p:nvPr/>
        </p:nvSpPr>
        <p:spPr bwMode="auto">
          <a:xfrm>
            <a:off x="1978025" y="3641725"/>
            <a:ext cx="792163" cy="366713"/>
          </a:xfrm>
          <a:prstGeom prst="rect">
            <a:avLst/>
          </a:prstGeom>
          <a:noFill/>
          <a:ln w="9525">
            <a:noFill/>
            <a:miter lim="800000"/>
            <a:headEnd/>
            <a:tailEnd/>
          </a:ln>
        </p:spPr>
        <p:txBody>
          <a:bodyPr>
            <a:spAutoFit/>
          </a:bodyPr>
          <a:lstStyle/>
          <a:p>
            <a:pPr algn="l">
              <a:spcBef>
                <a:spcPct val="50000"/>
              </a:spcBef>
            </a:pPr>
            <a:r>
              <a:rPr lang="en-US"/>
              <a:t>100%</a:t>
            </a:r>
            <a:endParaRPr lang="ru-RU"/>
          </a:p>
        </p:txBody>
      </p:sp>
      <p:grpSp>
        <p:nvGrpSpPr>
          <p:cNvPr id="5" name="Group 29"/>
          <p:cNvGrpSpPr>
            <a:grpSpLocks/>
          </p:cNvGrpSpPr>
          <p:nvPr/>
        </p:nvGrpSpPr>
        <p:grpSpPr bwMode="auto">
          <a:xfrm>
            <a:off x="5002213" y="1773238"/>
            <a:ext cx="3208337" cy="1228725"/>
            <a:chOff x="2426" y="847"/>
            <a:chExt cx="2021" cy="774"/>
          </a:xfrm>
        </p:grpSpPr>
        <p:grpSp>
          <p:nvGrpSpPr>
            <p:cNvPr id="15376" name="Group 30"/>
            <p:cNvGrpSpPr>
              <a:grpSpLocks/>
            </p:cNvGrpSpPr>
            <p:nvPr/>
          </p:nvGrpSpPr>
          <p:grpSpPr bwMode="auto">
            <a:xfrm>
              <a:off x="2426" y="847"/>
              <a:ext cx="2021" cy="774"/>
              <a:chOff x="2426" y="847"/>
              <a:chExt cx="2021" cy="774"/>
            </a:xfrm>
          </p:grpSpPr>
          <p:sp>
            <p:nvSpPr>
              <p:cNvPr id="15379" name="Rectangle 31"/>
              <p:cNvSpPr>
                <a:spLocks noChangeArrowheads="1"/>
              </p:cNvSpPr>
              <p:nvPr/>
            </p:nvSpPr>
            <p:spPr bwMode="auto">
              <a:xfrm>
                <a:off x="2427" y="1076"/>
                <a:ext cx="680" cy="136"/>
              </a:xfrm>
              <a:prstGeom prst="rect">
                <a:avLst/>
              </a:prstGeom>
              <a:noFill/>
              <a:ln w="9525">
                <a:solidFill>
                  <a:schemeClr val="tx1"/>
                </a:solidFill>
                <a:miter lim="800000"/>
                <a:headEnd/>
                <a:tailEnd/>
              </a:ln>
            </p:spPr>
            <p:txBody>
              <a:bodyPr wrap="none" anchor="ctr"/>
              <a:lstStyle/>
              <a:p>
                <a:endParaRPr lang="et-EE"/>
              </a:p>
            </p:txBody>
          </p:sp>
          <p:sp>
            <p:nvSpPr>
              <p:cNvPr id="15380" name="Rectangle 32"/>
              <p:cNvSpPr>
                <a:spLocks noChangeArrowheads="1"/>
              </p:cNvSpPr>
              <p:nvPr/>
            </p:nvSpPr>
            <p:spPr bwMode="auto">
              <a:xfrm>
                <a:off x="2427" y="1212"/>
                <a:ext cx="680" cy="136"/>
              </a:xfrm>
              <a:prstGeom prst="rect">
                <a:avLst/>
              </a:prstGeom>
              <a:noFill/>
              <a:ln w="9525">
                <a:solidFill>
                  <a:schemeClr val="tx1"/>
                </a:solidFill>
                <a:miter lim="800000"/>
                <a:headEnd/>
                <a:tailEnd/>
              </a:ln>
            </p:spPr>
            <p:txBody>
              <a:bodyPr wrap="none" anchor="ctr"/>
              <a:lstStyle/>
              <a:p>
                <a:endParaRPr lang="et-EE"/>
              </a:p>
            </p:txBody>
          </p:sp>
          <p:sp>
            <p:nvSpPr>
              <p:cNvPr id="15381" name="Rectangle 33"/>
              <p:cNvSpPr>
                <a:spLocks noChangeArrowheads="1"/>
              </p:cNvSpPr>
              <p:nvPr/>
            </p:nvSpPr>
            <p:spPr bwMode="auto">
              <a:xfrm>
                <a:off x="2427" y="1349"/>
                <a:ext cx="680" cy="136"/>
              </a:xfrm>
              <a:prstGeom prst="rect">
                <a:avLst/>
              </a:prstGeom>
              <a:noFill/>
              <a:ln w="9525">
                <a:solidFill>
                  <a:schemeClr val="tx1"/>
                </a:solidFill>
                <a:miter lim="800000"/>
                <a:headEnd/>
                <a:tailEnd/>
              </a:ln>
            </p:spPr>
            <p:txBody>
              <a:bodyPr wrap="none" anchor="ctr"/>
              <a:lstStyle/>
              <a:p>
                <a:endParaRPr lang="et-EE"/>
              </a:p>
            </p:txBody>
          </p:sp>
          <p:sp>
            <p:nvSpPr>
              <p:cNvPr id="15382" name="Text Box 34"/>
              <p:cNvSpPr txBox="1">
                <a:spLocks noChangeArrowheads="1"/>
              </p:cNvSpPr>
              <p:nvPr/>
            </p:nvSpPr>
            <p:spPr bwMode="auto">
              <a:xfrm>
                <a:off x="2427" y="847"/>
                <a:ext cx="2020" cy="231"/>
              </a:xfrm>
              <a:prstGeom prst="rect">
                <a:avLst/>
              </a:prstGeom>
              <a:noFill/>
              <a:ln w="9525">
                <a:noFill/>
                <a:miter lim="800000"/>
                <a:headEnd/>
                <a:tailEnd/>
              </a:ln>
            </p:spPr>
            <p:txBody>
              <a:bodyPr>
                <a:spAutoFit/>
              </a:bodyPr>
              <a:lstStyle/>
              <a:p>
                <a:pPr algn="l">
                  <a:spcBef>
                    <a:spcPct val="50000"/>
                  </a:spcBef>
                </a:pPr>
                <a:r>
                  <a:rPr lang="en-US"/>
                  <a:t>ATP (deterministic patterns) </a:t>
                </a:r>
                <a:endParaRPr lang="ru-RU"/>
              </a:p>
            </p:txBody>
          </p:sp>
          <p:sp>
            <p:nvSpPr>
              <p:cNvPr id="15383" name="Rectangle 35"/>
              <p:cNvSpPr>
                <a:spLocks noChangeArrowheads="1"/>
              </p:cNvSpPr>
              <p:nvPr/>
            </p:nvSpPr>
            <p:spPr bwMode="auto">
              <a:xfrm>
                <a:off x="2426" y="1485"/>
                <a:ext cx="680" cy="136"/>
              </a:xfrm>
              <a:prstGeom prst="rect">
                <a:avLst/>
              </a:prstGeom>
              <a:noFill/>
              <a:ln w="9525">
                <a:solidFill>
                  <a:schemeClr val="tx1"/>
                </a:solidFill>
                <a:miter lim="800000"/>
                <a:headEnd/>
                <a:tailEnd/>
              </a:ln>
            </p:spPr>
            <p:txBody>
              <a:bodyPr wrap="none" anchor="ctr"/>
              <a:lstStyle/>
              <a:p>
                <a:endParaRPr lang="et-EE"/>
              </a:p>
            </p:txBody>
          </p:sp>
        </p:grpSp>
        <p:sp>
          <p:nvSpPr>
            <p:cNvPr id="15377" name="Text Box 36"/>
            <p:cNvSpPr txBox="1">
              <a:spLocks noChangeArrowheads="1"/>
            </p:cNvSpPr>
            <p:nvPr/>
          </p:nvSpPr>
          <p:spPr bwMode="auto">
            <a:xfrm>
              <a:off x="3334" y="1207"/>
              <a:ext cx="499" cy="231"/>
            </a:xfrm>
            <a:prstGeom prst="rect">
              <a:avLst/>
            </a:prstGeom>
            <a:noFill/>
            <a:ln w="9525">
              <a:noFill/>
              <a:miter lim="800000"/>
              <a:headEnd/>
              <a:tailEnd/>
            </a:ln>
          </p:spPr>
          <p:txBody>
            <a:bodyPr>
              <a:spAutoFit/>
            </a:bodyPr>
            <a:lstStyle/>
            <a:p>
              <a:pPr algn="l">
                <a:spcBef>
                  <a:spcPct val="50000"/>
                </a:spcBef>
              </a:pPr>
              <a:r>
                <a:rPr lang="en-US"/>
                <a:t>100%</a:t>
              </a:r>
              <a:endParaRPr lang="ru-RU"/>
            </a:p>
          </p:txBody>
        </p:sp>
        <p:sp>
          <p:nvSpPr>
            <p:cNvPr id="15378" name="AutoShape 37"/>
            <p:cNvSpPr>
              <a:spLocks/>
            </p:cNvSpPr>
            <p:nvPr/>
          </p:nvSpPr>
          <p:spPr bwMode="auto">
            <a:xfrm>
              <a:off x="3137" y="1071"/>
              <a:ext cx="182" cy="545"/>
            </a:xfrm>
            <a:prstGeom prst="rightBrace">
              <a:avLst>
                <a:gd name="adj1" fmla="val 24954"/>
                <a:gd name="adj2" fmla="val 50000"/>
              </a:avLst>
            </a:prstGeom>
            <a:noFill/>
            <a:ln w="9525">
              <a:solidFill>
                <a:schemeClr val="tx1"/>
              </a:solidFill>
              <a:round/>
              <a:headEnd/>
              <a:tailEnd/>
            </a:ln>
          </p:spPr>
          <p:txBody>
            <a:bodyPr wrap="none" anchor="ctr"/>
            <a:lstStyle/>
            <a:p>
              <a:endParaRPr lang="et-EE"/>
            </a:p>
          </p:txBody>
        </p:sp>
      </p:grpSp>
      <p:sp>
        <p:nvSpPr>
          <p:cNvPr id="111654" name="Rectangle 38" descr="Wide downward diagonal"/>
          <p:cNvSpPr>
            <a:spLocks noChangeArrowheads="1"/>
          </p:cNvSpPr>
          <p:nvPr/>
        </p:nvSpPr>
        <p:spPr bwMode="auto">
          <a:xfrm>
            <a:off x="5003800" y="2562225"/>
            <a:ext cx="1079500" cy="215900"/>
          </a:xfrm>
          <a:prstGeom prst="rect">
            <a:avLst/>
          </a:prstGeom>
          <a:pattFill prst="wdDnDiag">
            <a:fgClr>
              <a:schemeClr val="tx2"/>
            </a:fgClr>
            <a:bgClr>
              <a:schemeClr val="bg1"/>
            </a:bgClr>
          </a:pattFill>
          <a:ln w="9525">
            <a:solidFill>
              <a:schemeClr val="tx1"/>
            </a:solidFill>
            <a:miter lim="800000"/>
            <a:headEnd/>
            <a:tailEnd/>
          </a:ln>
        </p:spPr>
        <p:txBody>
          <a:bodyPr wrap="none" anchor="ctr"/>
          <a:lstStyle/>
          <a:p>
            <a:endParaRPr lang="et-EE"/>
          </a:p>
        </p:txBody>
      </p:sp>
      <p:sp>
        <p:nvSpPr>
          <p:cNvPr id="111655" name="Rectangle 39" descr="Wide upward diagonal"/>
          <p:cNvSpPr>
            <a:spLocks noChangeArrowheads="1"/>
          </p:cNvSpPr>
          <p:nvPr/>
        </p:nvSpPr>
        <p:spPr bwMode="auto">
          <a:xfrm>
            <a:off x="5002213" y="2778125"/>
            <a:ext cx="1079500" cy="215900"/>
          </a:xfrm>
          <a:prstGeom prst="rect">
            <a:avLst/>
          </a:prstGeom>
          <a:pattFill prst="wdUpDiag">
            <a:fgClr>
              <a:schemeClr val="tx2"/>
            </a:fgClr>
            <a:bgClr>
              <a:schemeClr val="bg1"/>
            </a:bgClr>
          </a:pattFill>
          <a:ln w="9525">
            <a:solidFill>
              <a:schemeClr val="tx1"/>
            </a:solidFill>
            <a:miter lim="800000"/>
            <a:headEnd/>
            <a:tailEnd/>
          </a:ln>
        </p:spPr>
        <p:txBody>
          <a:bodyPr wrap="none" anchor="ctr"/>
          <a:lstStyle/>
          <a:p>
            <a:endParaRPr lang="et-EE"/>
          </a:p>
        </p:txBody>
      </p:sp>
      <p:sp>
        <p:nvSpPr>
          <p:cNvPr id="111656" name="Line 40"/>
          <p:cNvSpPr>
            <a:spLocks noChangeShapeType="1"/>
          </p:cNvSpPr>
          <p:nvPr/>
        </p:nvSpPr>
        <p:spPr bwMode="auto">
          <a:xfrm flipH="1">
            <a:off x="4354513" y="2705100"/>
            <a:ext cx="576262" cy="576263"/>
          </a:xfrm>
          <a:prstGeom prst="line">
            <a:avLst/>
          </a:prstGeom>
          <a:noFill/>
          <a:ln w="9525">
            <a:solidFill>
              <a:schemeClr val="tx1"/>
            </a:solidFill>
            <a:round/>
            <a:headEnd/>
            <a:tailEnd type="triangle" w="med" len="med"/>
          </a:ln>
        </p:spPr>
        <p:txBody>
          <a:bodyPr/>
          <a:lstStyle/>
          <a:p>
            <a:endParaRPr lang="et-EE"/>
          </a:p>
        </p:txBody>
      </p:sp>
      <p:sp>
        <p:nvSpPr>
          <p:cNvPr id="111657" name="Line 41"/>
          <p:cNvSpPr>
            <a:spLocks noChangeShapeType="1"/>
          </p:cNvSpPr>
          <p:nvPr/>
        </p:nvSpPr>
        <p:spPr bwMode="auto">
          <a:xfrm flipH="1">
            <a:off x="4354513" y="2921000"/>
            <a:ext cx="576262" cy="576263"/>
          </a:xfrm>
          <a:prstGeom prst="line">
            <a:avLst/>
          </a:prstGeom>
          <a:noFill/>
          <a:ln w="9525">
            <a:solidFill>
              <a:schemeClr val="tx1"/>
            </a:solidFill>
            <a:round/>
            <a:headEnd/>
            <a:tailEnd type="triangle" w="med" len="med"/>
          </a:ln>
        </p:spPr>
        <p:txBody>
          <a:bodyPr/>
          <a:lstStyle/>
          <a:p>
            <a:endParaRPr lang="et-EE"/>
          </a:p>
        </p:txBody>
      </p:sp>
      <p:sp>
        <p:nvSpPr>
          <p:cNvPr id="111658" name="AutoShape 42"/>
          <p:cNvSpPr>
            <a:spLocks/>
          </p:cNvSpPr>
          <p:nvPr/>
        </p:nvSpPr>
        <p:spPr bwMode="auto">
          <a:xfrm>
            <a:off x="2914650" y="2128838"/>
            <a:ext cx="215900" cy="1512887"/>
          </a:xfrm>
          <a:prstGeom prst="leftBrace">
            <a:avLst>
              <a:gd name="adj1" fmla="val 58395"/>
              <a:gd name="adj2" fmla="val 50000"/>
            </a:avLst>
          </a:prstGeom>
          <a:noFill/>
          <a:ln w="9525">
            <a:solidFill>
              <a:schemeClr val="tx1"/>
            </a:solidFill>
            <a:round/>
            <a:headEnd/>
            <a:tailEnd/>
          </a:ln>
        </p:spPr>
        <p:txBody>
          <a:bodyPr wrap="none" anchor="ctr"/>
          <a:lstStyle/>
          <a:p>
            <a:endParaRPr lang="et-EE"/>
          </a:p>
        </p:txBody>
      </p:sp>
      <p:sp>
        <p:nvSpPr>
          <p:cNvPr id="111659" name="Text Box 43"/>
          <p:cNvSpPr txBox="1">
            <a:spLocks noChangeArrowheads="1"/>
          </p:cNvSpPr>
          <p:nvPr/>
        </p:nvSpPr>
        <p:spPr bwMode="auto">
          <a:xfrm>
            <a:off x="2193925" y="2633663"/>
            <a:ext cx="792163" cy="366712"/>
          </a:xfrm>
          <a:prstGeom prst="rect">
            <a:avLst/>
          </a:prstGeom>
          <a:noFill/>
          <a:ln w="9525">
            <a:noFill/>
            <a:miter lim="800000"/>
            <a:headEnd/>
            <a:tailEnd/>
          </a:ln>
        </p:spPr>
        <p:txBody>
          <a:bodyPr>
            <a:spAutoFit/>
          </a:bodyPr>
          <a:lstStyle/>
          <a:p>
            <a:pPr algn="l">
              <a:spcBef>
                <a:spcPct val="50000"/>
              </a:spcBef>
            </a:pPr>
            <a:r>
              <a:rPr lang="en-US"/>
              <a:t>100%</a:t>
            </a: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ssolve">
                                      <p:cBhvr>
                                        <p:cTn id="10" dur="500"/>
                                        <p:tgtEl>
                                          <p:spTgt spid="3"/>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11643"/>
                                        </p:tgtEl>
                                        <p:attrNameLst>
                                          <p:attrName>style.visibility</p:attrName>
                                        </p:attrNameLst>
                                      </p:cBhvr>
                                      <p:to>
                                        <p:strVal val="visible"/>
                                      </p:to>
                                    </p:set>
                                    <p:animEffect transition="in" filter="dissolve">
                                      <p:cBhvr>
                                        <p:cTn id="13" dur="500"/>
                                        <p:tgtEl>
                                          <p:spTgt spid="111643"/>
                                        </p:tgtEl>
                                      </p:cBhvr>
                                    </p:animEffect>
                                  </p:childTnLst>
                                </p:cTn>
                              </p:par>
                              <p:par>
                                <p:cTn id="14" presetID="9" presetClass="entr" presetSubtype="0" fill="hold" nodeType="withEffect">
                                  <p:stCondLst>
                                    <p:cond delay="0"/>
                                  </p:stCondLst>
                                  <p:childTnLst>
                                    <p:set>
                                      <p:cBhvr>
                                        <p:cTn id="15" dur="1" fill="hold">
                                          <p:stCondLst>
                                            <p:cond delay="0"/>
                                          </p:stCondLst>
                                        </p:cTn>
                                        <p:tgtEl>
                                          <p:spTgt spid="111644"/>
                                        </p:tgtEl>
                                        <p:attrNameLst>
                                          <p:attrName>style.visibility</p:attrName>
                                        </p:attrNameLst>
                                      </p:cBhvr>
                                      <p:to>
                                        <p:strVal val="visible"/>
                                      </p:to>
                                    </p:set>
                                    <p:animEffect transition="in" filter="dissolve">
                                      <p:cBhvr>
                                        <p:cTn id="16" dur="500"/>
                                        <p:tgtEl>
                                          <p:spTgt spid="111644"/>
                                        </p:tgtEl>
                                      </p:cBhvr>
                                    </p:animEffect>
                                  </p:childTnLst>
                                </p:cTn>
                              </p:par>
                              <p:par>
                                <p:cTn id="17" presetID="9"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dissolv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1000" fill="hold"/>
                                        <p:tgtEl>
                                          <p:spTgt spid="4"/>
                                        </p:tgtEl>
                                        <p:attrNameLst>
                                          <p:attrName>ppt_w</p:attrName>
                                        </p:attrNameLst>
                                      </p:cBhvr>
                                      <p:tavLst>
                                        <p:tav tm="0">
                                          <p:val>
                                            <p:fltVal val="0"/>
                                          </p:val>
                                        </p:tav>
                                        <p:tav tm="100000">
                                          <p:val>
                                            <p:strVal val="#ppt_w"/>
                                          </p:val>
                                        </p:tav>
                                      </p:tavLst>
                                    </p:anim>
                                    <p:anim calcmode="lin" valueType="num">
                                      <p:cBhvr>
                                        <p:cTn id="25" dur="1000" fill="hold"/>
                                        <p:tgtEl>
                                          <p:spTgt spid="4"/>
                                        </p:tgtEl>
                                        <p:attrNameLst>
                                          <p:attrName>ppt_h</p:attrName>
                                        </p:attrNameLst>
                                      </p:cBhvr>
                                      <p:tavLst>
                                        <p:tav tm="0">
                                          <p:val>
                                            <p:fltVal val="0"/>
                                          </p:val>
                                        </p:tav>
                                        <p:tav tm="100000">
                                          <p:val>
                                            <p:strVal val="#ppt_h"/>
                                          </p:val>
                                        </p:tav>
                                      </p:tavLst>
                                    </p:anim>
                                    <p:animEffect transition="in" filter="fade">
                                      <p:cBhvr>
                                        <p:cTn id="26" dur="1000"/>
                                        <p:tgtEl>
                                          <p:spTgt spid="4"/>
                                        </p:tgtEl>
                                      </p:cBhvr>
                                    </p:animEffect>
                                  </p:childTnLst>
                                </p:cTn>
                              </p:par>
                            </p:childTnLst>
                          </p:cTn>
                        </p:par>
                        <p:par>
                          <p:cTn id="27" fill="hold">
                            <p:stCondLst>
                              <p:cond delay="1000"/>
                            </p:stCondLst>
                            <p:childTnLst>
                              <p:par>
                                <p:cTn id="28" presetID="9" presetClass="exit" presetSubtype="0" fill="hold" nodeType="afterEffect">
                                  <p:stCondLst>
                                    <p:cond delay="0"/>
                                  </p:stCondLst>
                                  <p:childTnLst>
                                    <p:animEffect transition="out" filter="dissolve">
                                      <p:cBhvr>
                                        <p:cTn id="29" dur="1000"/>
                                        <p:tgtEl>
                                          <p:spTgt spid="3"/>
                                        </p:tgtEl>
                                      </p:cBhvr>
                                    </p:animEffect>
                                    <p:set>
                                      <p:cBhvr>
                                        <p:cTn id="30" dur="1" fill="hold">
                                          <p:stCondLst>
                                            <p:cond delay="999"/>
                                          </p:stCondLst>
                                        </p:cTn>
                                        <p:tgtEl>
                                          <p:spTgt spid="3"/>
                                        </p:tgtEl>
                                        <p:attrNameLst>
                                          <p:attrName>style.visibility</p:attrName>
                                        </p:attrNameLst>
                                      </p:cBhvr>
                                      <p:to>
                                        <p:strVal val="hidden"/>
                                      </p:to>
                                    </p:set>
                                  </p:childTnLst>
                                </p:cTn>
                              </p:par>
                            </p:childTnLst>
                          </p:cTn>
                        </p:par>
                        <p:par>
                          <p:cTn id="31" fill="hold">
                            <p:stCondLst>
                              <p:cond delay="2000"/>
                            </p:stCondLst>
                            <p:childTnLst>
                              <p:par>
                                <p:cTn id="32" presetID="9" presetClass="exit" presetSubtype="0" fill="hold" nodeType="afterEffect">
                                  <p:stCondLst>
                                    <p:cond delay="0"/>
                                  </p:stCondLst>
                                  <p:childTnLst>
                                    <p:animEffect transition="out" filter="dissolve">
                                      <p:cBhvr>
                                        <p:cTn id="33" dur="1000"/>
                                        <p:tgtEl>
                                          <p:spTgt spid="4"/>
                                        </p:tgtEl>
                                      </p:cBhvr>
                                    </p:animEffect>
                                    <p:set>
                                      <p:cBhvr>
                                        <p:cTn id="34" dur="1" fill="hold">
                                          <p:stCondLst>
                                            <p:cond delay="999"/>
                                          </p:stCondLst>
                                        </p:cTn>
                                        <p:tgtEl>
                                          <p:spTgt spid="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1654"/>
                                        </p:tgtEl>
                                        <p:attrNameLst>
                                          <p:attrName>style.visibility</p:attrName>
                                        </p:attrNameLst>
                                      </p:cBhvr>
                                      <p:to>
                                        <p:strVal val="visible"/>
                                      </p:to>
                                    </p:set>
                                  </p:childTnLst>
                                </p:cTn>
                              </p:par>
                            </p:childTnLst>
                          </p:cTn>
                        </p:par>
                        <p:par>
                          <p:cTn id="39" fill="hold">
                            <p:stCondLst>
                              <p:cond delay="0"/>
                            </p:stCondLst>
                            <p:childTnLst>
                              <p:par>
                                <p:cTn id="40" presetID="22" presetClass="entr" presetSubtype="2" fill="hold" grpId="0" nodeType="afterEffect">
                                  <p:stCondLst>
                                    <p:cond delay="0"/>
                                  </p:stCondLst>
                                  <p:childTnLst>
                                    <p:set>
                                      <p:cBhvr>
                                        <p:cTn id="41" dur="1" fill="hold">
                                          <p:stCondLst>
                                            <p:cond delay="0"/>
                                          </p:stCondLst>
                                        </p:cTn>
                                        <p:tgtEl>
                                          <p:spTgt spid="111656"/>
                                        </p:tgtEl>
                                        <p:attrNameLst>
                                          <p:attrName>style.visibility</p:attrName>
                                        </p:attrNameLst>
                                      </p:cBhvr>
                                      <p:to>
                                        <p:strVal val="visible"/>
                                      </p:to>
                                    </p:set>
                                    <p:animEffect transition="in" filter="wipe(right)">
                                      <p:cBhvr>
                                        <p:cTn id="42" dur="500"/>
                                        <p:tgtEl>
                                          <p:spTgt spid="111656"/>
                                        </p:tgtEl>
                                      </p:cBhvr>
                                    </p:animEffect>
                                  </p:childTnLst>
                                </p:cTn>
                              </p:par>
                            </p:childTnLst>
                          </p:cTn>
                        </p:par>
                        <p:par>
                          <p:cTn id="43" fill="hold">
                            <p:stCondLst>
                              <p:cond delay="500"/>
                            </p:stCondLst>
                            <p:childTnLst>
                              <p:par>
                                <p:cTn id="44" presetID="0" presetClass="path" presetSubtype="0" accel="50000" decel="50000" fill="hold" grpId="1" nodeType="afterEffect">
                                  <p:stCondLst>
                                    <p:cond delay="0"/>
                                  </p:stCondLst>
                                  <p:childTnLst>
                                    <p:animMotion origin="layout" path="M 3.05556E-6 4.07407E-6 L -0.19688 0.09444 " pathEditMode="relative" ptsTypes="AA">
                                      <p:cBhvr>
                                        <p:cTn id="45" dur="2000" fill="hold"/>
                                        <p:tgtEl>
                                          <p:spTgt spid="111654"/>
                                        </p:tgtEl>
                                        <p:attrNameLst>
                                          <p:attrName>ppt_x</p:attrName>
                                          <p:attrName>ppt_y</p:attrName>
                                        </p:attrNameLst>
                                      </p:cBhvr>
                                    </p:animMotion>
                                  </p:childTnLst>
                                </p:cTn>
                              </p:par>
                            </p:childTnLst>
                          </p:cTn>
                        </p:par>
                        <p:par>
                          <p:cTn id="46" fill="hold">
                            <p:stCondLst>
                              <p:cond delay="2500"/>
                            </p:stCondLst>
                            <p:childTnLst>
                              <p:par>
                                <p:cTn id="47" presetID="1" presetClass="entr" presetSubtype="0" fill="hold" grpId="0" nodeType="afterEffect">
                                  <p:stCondLst>
                                    <p:cond delay="0"/>
                                  </p:stCondLst>
                                  <p:childTnLst>
                                    <p:set>
                                      <p:cBhvr>
                                        <p:cTn id="48" dur="1" fill="hold">
                                          <p:stCondLst>
                                            <p:cond delay="0"/>
                                          </p:stCondLst>
                                        </p:cTn>
                                        <p:tgtEl>
                                          <p:spTgt spid="111655"/>
                                        </p:tgtEl>
                                        <p:attrNameLst>
                                          <p:attrName>style.visibility</p:attrName>
                                        </p:attrNameLst>
                                      </p:cBhvr>
                                      <p:to>
                                        <p:strVal val="visible"/>
                                      </p:to>
                                    </p:set>
                                  </p:childTnLst>
                                </p:cTn>
                              </p:par>
                            </p:childTnLst>
                          </p:cTn>
                        </p:par>
                        <p:par>
                          <p:cTn id="49" fill="hold">
                            <p:stCondLst>
                              <p:cond delay="2500"/>
                            </p:stCondLst>
                            <p:childTnLst>
                              <p:par>
                                <p:cTn id="50" presetID="22" presetClass="entr" presetSubtype="2" fill="hold" grpId="0" nodeType="afterEffect">
                                  <p:stCondLst>
                                    <p:cond delay="0"/>
                                  </p:stCondLst>
                                  <p:childTnLst>
                                    <p:set>
                                      <p:cBhvr>
                                        <p:cTn id="51" dur="1" fill="hold">
                                          <p:stCondLst>
                                            <p:cond delay="0"/>
                                          </p:stCondLst>
                                        </p:cTn>
                                        <p:tgtEl>
                                          <p:spTgt spid="111657"/>
                                        </p:tgtEl>
                                        <p:attrNameLst>
                                          <p:attrName>style.visibility</p:attrName>
                                        </p:attrNameLst>
                                      </p:cBhvr>
                                      <p:to>
                                        <p:strVal val="visible"/>
                                      </p:to>
                                    </p:set>
                                    <p:animEffect transition="in" filter="wipe(right)">
                                      <p:cBhvr>
                                        <p:cTn id="52" dur="500"/>
                                        <p:tgtEl>
                                          <p:spTgt spid="111657"/>
                                        </p:tgtEl>
                                      </p:cBhvr>
                                    </p:animEffect>
                                  </p:childTnLst>
                                </p:cTn>
                              </p:par>
                            </p:childTnLst>
                          </p:cTn>
                        </p:par>
                        <p:par>
                          <p:cTn id="53" fill="hold">
                            <p:stCondLst>
                              <p:cond delay="3000"/>
                            </p:stCondLst>
                            <p:childTnLst>
                              <p:par>
                                <p:cTn id="54" presetID="0" presetClass="path" presetSubtype="0" accel="50000" decel="50000" fill="hold" grpId="1" nodeType="afterEffect">
                                  <p:stCondLst>
                                    <p:cond delay="0"/>
                                  </p:stCondLst>
                                  <p:childTnLst>
                                    <p:animMotion origin="layout" path="M -5.55556E-7 4.07407E-6 L -0.19688 0.09444 " pathEditMode="relative" ptsTypes="AA">
                                      <p:cBhvr>
                                        <p:cTn id="55" dur="2000" fill="hold"/>
                                        <p:tgtEl>
                                          <p:spTgt spid="111655"/>
                                        </p:tgtEl>
                                        <p:attrNameLst>
                                          <p:attrName>ppt_x</p:attrName>
                                          <p:attrName>ppt_y</p:attrName>
                                        </p:attrNameLst>
                                      </p:cBhvr>
                                    </p:animMotion>
                                  </p:childTnLst>
                                </p:cTn>
                              </p:par>
                            </p:childTnLst>
                          </p:cTn>
                        </p:par>
                        <p:par>
                          <p:cTn id="56" fill="hold">
                            <p:stCondLst>
                              <p:cond delay="5000"/>
                            </p:stCondLst>
                            <p:childTnLst>
                              <p:par>
                                <p:cTn id="57" presetID="9" presetClass="exit" presetSubtype="0" fill="hold" grpId="0" nodeType="afterEffect">
                                  <p:stCondLst>
                                    <p:cond delay="0"/>
                                  </p:stCondLst>
                                  <p:childTnLst>
                                    <p:animEffect transition="out" filter="dissolve">
                                      <p:cBhvr>
                                        <p:cTn id="58" dur="500"/>
                                        <p:tgtEl>
                                          <p:spTgt spid="111644"/>
                                        </p:tgtEl>
                                      </p:cBhvr>
                                    </p:animEffect>
                                    <p:set>
                                      <p:cBhvr>
                                        <p:cTn id="59" dur="1" fill="hold">
                                          <p:stCondLst>
                                            <p:cond delay="499"/>
                                          </p:stCondLst>
                                        </p:cTn>
                                        <p:tgtEl>
                                          <p:spTgt spid="111644"/>
                                        </p:tgtEl>
                                        <p:attrNameLst>
                                          <p:attrName>style.visibility</p:attrName>
                                        </p:attrNameLst>
                                      </p:cBhvr>
                                      <p:to>
                                        <p:strVal val="hidden"/>
                                      </p:to>
                                    </p:set>
                                  </p:childTnLst>
                                </p:cTn>
                              </p:par>
                              <p:par>
                                <p:cTn id="60" presetID="9" presetClass="exit" presetSubtype="0" fill="hold" grpId="1" nodeType="withEffect">
                                  <p:stCondLst>
                                    <p:cond delay="0"/>
                                  </p:stCondLst>
                                  <p:childTnLst>
                                    <p:animEffect transition="out" filter="dissolve">
                                      <p:cBhvr>
                                        <p:cTn id="61" dur="500"/>
                                        <p:tgtEl>
                                          <p:spTgt spid="111643"/>
                                        </p:tgtEl>
                                      </p:cBhvr>
                                    </p:animEffect>
                                    <p:set>
                                      <p:cBhvr>
                                        <p:cTn id="62" dur="1" fill="hold">
                                          <p:stCondLst>
                                            <p:cond delay="499"/>
                                          </p:stCondLst>
                                        </p:cTn>
                                        <p:tgtEl>
                                          <p:spTgt spid="111643"/>
                                        </p:tgtEl>
                                        <p:attrNameLst>
                                          <p:attrName>style.visibility</p:attrName>
                                        </p:attrNameLst>
                                      </p:cBhvr>
                                      <p:to>
                                        <p:strVal val="hidden"/>
                                      </p:to>
                                    </p:set>
                                  </p:childTnLst>
                                </p:cTn>
                              </p:par>
                              <p:par>
                                <p:cTn id="63" presetID="9" presetClass="entr" presetSubtype="0" fill="hold" nodeType="withEffect">
                                  <p:stCondLst>
                                    <p:cond delay="0"/>
                                  </p:stCondLst>
                                  <p:childTnLst>
                                    <p:set>
                                      <p:cBhvr>
                                        <p:cTn id="64" dur="1" fill="hold">
                                          <p:stCondLst>
                                            <p:cond delay="0"/>
                                          </p:stCondLst>
                                        </p:cTn>
                                        <p:tgtEl>
                                          <p:spTgt spid="111659"/>
                                        </p:tgtEl>
                                        <p:attrNameLst>
                                          <p:attrName>style.visibility</p:attrName>
                                        </p:attrNameLst>
                                      </p:cBhvr>
                                      <p:to>
                                        <p:strVal val="visible"/>
                                      </p:to>
                                    </p:set>
                                    <p:animEffect transition="in" filter="dissolve">
                                      <p:cBhvr>
                                        <p:cTn id="65" dur="500"/>
                                        <p:tgtEl>
                                          <p:spTgt spid="111659"/>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111658"/>
                                        </p:tgtEl>
                                        <p:attrNameLst>
                                          <p:attrName>style.visibility</p:attrName>
                                        </p:attrNameLst>
                                      </p:cBhvr>
                                      <p:to>
                                        <p:strVal val="visible"/>
                                      </p:to>
                                    </p:set>
                                    <p:animEffect transition="in" filter="dissolve">
                                      <p:cBhvr>
                                        <p:cTn id="68" dur="500"/>
                                        <p:tgtEl>
                                          <p:spTgt spid="111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43" grpId="0" animBg="1"/>
      <p:bldP spid="111643" grpId="1" animBg="1"/>
      <p:bldP spid="111644" grpId="0"/>
      <p:bldP spid="111654" grpId="0" animBg="1"/>
      <p:bldP spid="111654" grpId="1" animBg="1"/>
      <p:bldP spid="111655" grpId="0" animBg="1"/>
      <p:bldP spid="111655" grpId="1" animBg="1"/>
      <p:bldP spid="111656" grpId="0" animBg="1"/>
      <p:bldP spid="111657" grpId="0" animBg="1"/>
      <p:bldP spid="11165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3"/>
          <p:cNvSpPr>
            <a:spLocks noGrp="1"/>
          </p:cNvSpPr>
          <p:nvPr>
            <p:ph type="sldNum" sz="quarter" idx="10"/>
          </p:nvPr>
        </p:nvSpPr>
        <p:spPr/>
        <p:txBody>
          <a:bodyPr/>
          <a:lstStyle/>
          <a:p>
            <a:pPr>
              <a:defRPr/>
            </a:pPr>
            <a:fld id="{5F3EB2CD-ED24-4F7E-BEA7-DD10E9368BA2}" type="slidenum">
              <a:rPr lang="et-EE"/>
              <a:pPr>
                <a:defRPr/>
              </a:pPr>
              <a:t>12</a:t>
            </a:fld>
            <a:endParaRPr lang="et-EE"/>
          </a:p>
        </p:txBody>
      </p:sp>
      <p:sp>
        <p:nvSpPr>
          <p:cNvPr id="109570" name="Rectangle 2"/>
          <p:cNvSpPr>
            <a:spLocks noGrp="1" noChangeArrowheads="1"/>
          </p:cNvSpPr>
          <p:nvPr>
            <p:ph type="title"/>
          </p:nvPr>
        </p:nvSpPr>
        <p:spPr/>
        <p:txBody>
          <a:bodyPr/>
          <a:lstStyle/>
          <a:p>
            <a:pPr eaLnBrk="1" hangingPunct="1">
              <a:defRPr/>
            </a:pPr>
            <a:r>
              <a:rPr lang="en-US" smtClean="0"/>
              <a:t>BIST Optimization Challenges</a:t>
            </a:r>
            <a:endParaRPr lang="ru-RU" smtClean="0"/>
          </a:p>
        </p:txBody>
      </p:sp>
      <p:grpSp>
        <p:nvGrpSpPr>
          <p:cNvPr id="16388" name="Group 3"/>
          <p:cNvGrpSpPr>
            <a:grpSpLocks/>
          </p:cNvGrpSpPr>
          <p:nvPr/>
        </p:nvGrpSpPr>
        <p:grpSpPr bwMode="auto">
          <a:xfrm>
            <a:off x="468313" y="1268413"/>
            <a:ext cx="8078787" cy="5002212"/>
            <a:chOff x="335" y="1001"/>
            <a:chExt cx="5089" cy="3151"/>
          </a:xfrm>
        </p:grpSpPr>
        <p:grpSp>
          <p:nvGrpSpPr>
            <p:cNvPr id="16389" name="Group 4"/>
            <p:cNvGrpSpPr>
              <a:grpSpLocks/>
            </p:cNvGrpSpPr>
            <p:nvPr/>
          </p:nvGrpSpPr>
          <p:grpSpPr bwMode="auto">
            <a:xfrm>
              <a:off x="661" y="1001"/>
              <a:ext cx="4763" cy="3151"/>
              <a:chOff x="661" y="1001"/>
              <a:chExt cx="4763" cy="3151"/>
            </a:xfrm>
          </p:grpSpPr>
          <p:pic>
            <p:nvPicPr>
              <p:cNvPr id="16400" name="Picture 5" descr="c880-FC2"/>
              <p:cNvPicPr>
                <a:picLocks noChangeAspect="1" noChangeArrowheads="1"/>
              </p:cNvPicPr>
              <p:nvPr/>
            </p:nvPicPr>
            <p:blipFill>
              <a:blip r:embed="rId3" cstate="print">
                <a:clrChange>
                  <a:clrFrom>
                    <a:srgbClr val="FFFFFF"/>
                  </a:clrFrom>
                  <a:clrTo>
                    <a:srgbClr val="FFFFFF">
                      <a:alpha val="0"/>
                    </a:srgbClr>
                  </a:clrTo>
                </a:clrChange>
                <a:lum bright="-38000" contrast="100000"/>
              </a:blip>
              <a:srcRect l="2655" b="4057"/>
              <a:stretch>
                <a:fillRect/>
              </a:stretch>
            </p:blipFill>
            <p:spPr bwMode="auto">
              <a:xfrm>
                <a:off x="877" y="1001"/>
                <a:ext cx="4547" cy="2932"/>
              </a:xfrm>
              <a:prstGeom prst="rect">
                <a:avLst/>
              </a:prstGeom>
              <a:noFill/>
              <a:ln w="9525">
                <a:noFill/>
                <a:miter lim="800000"/>
                <a:headEnd/>
                <a:tailEnd/>
              </a:ln>
            </p:spPr>
          </p:pic>
          <p:sp>
            <p:nvSpPr>
              <p:cNvPr id="16401" name="Text Box 6"/>
              <p:cNvSpPr txBox="1">
                <a:spLocks noChangeAspect="1" noChangeArrowheads="1"/>
              </p:cNvSpPr>
              <p:nvPr/>
            </p:nvSpPr>
            <p:spPr bwMode="auto">
              <a:xfrm rot="-5400000">
                <a:off x="-75" y="2286"/>
                <a:ext cx="1683" cy="212"/>
              </a:xfrm>
              <a:prstGeom prst="rect">
                <a:avLst/>
              </a:prstGeom>
              <a:noFill/>
              <a:ln w="9525">
                <a:noFill/>
                <a:miter lim="800000"/>
                <a:headEnd/>
                <a:tailEnd/>
              </a:ln>
            </p:spPr>
            <p:txBody>
              <a:bodyPr>
                <a:spAutoFit/>
              </a:bodyPr>
              <a:lstStyle/>
              <a:p>
                <a:pPr>
                  <a:spcBef>
                    <a:spcPct val="50000"/>
                  </a:spcBef>
                </a:pPr>
                <a:r>
                  <a:rPr lang="en-US" sz="1600" b="1"/>
                  <a:t>Fault Coverage (%)</a:t>
                </a:r>
                <a:endParaRPr lang="ru-RU" sz="1600" b="1"/>
              </a:p>
            </p:txBody>
          </p:sp>
          <p:sp>
            <p:nvSpPr>
              <p:cNvPr id="16402" name="Text Box 7"/>
              <p:cNvSpPr txBox="1">
                <a:spLocks noChangeAspect="1" noChangeArrowheads="1"/>
              </p:cNvSpPr>
              <p:nvPr/>
            </p:nvSpPr>
            <p:spPr bwMode="auto">
              <a:xfrm>
                <a:off x="2569" y="3940"/>
                <a:ext cx="1261" cy="212"/>
              </a:xfrm>
              <a:prstGeom prst="rect">
                <a:avLst/>
              </a:prstGeom>
              <a:noFill/>
              <a:ln w="9525">
                <a:noFill/>
                <a:miter lim="800000"/>
                <a:headEnd/>
                <a:tailEnd/>
              </a:ln>
            </p:spPr>
            <p:txBody>
              <a:bodyPr>
                <a:spAutoFit/>
              </a:bodyPr>
              <a:lstStyle/>
              <a:p>
                <a:pPr>
                  <a:spcBef>
                    <a:spcPct val="50000"/>
                  </a:spcBef>
                </a:pPr>
                <a:r>
                  <a:rPr lang="en-US" sz="1600" b="1"/>
                  <a:t>Time (clk)</a:t>
                </a:r>
                <a:endParaRPr lang="ru-RU" sz="1600" b="1"/>
              </a:p>
            </p:txBody>
          </p:sp>
        </p:grpSp>
        <p:sp>
          <p:nvSpPr>
            <p:cNvPr id="16390" name="Text Box 8"/>
            <p:cNvSpPr txBox="1">
              <a:spLocks noChangeArrowheads="1"/>
            </p:cNvSpPr>
            <p:nvPr/>
          </p:nvSpPr>
          <p:spPr bwMode="auto">
            <a:xfrm>
              <a:off x="335" y="1286"/>
              <a:ext cx="465" cy="294"/>
            </a:xfrm>
            <a:prstGeom prst="rect">
              <a:avLst/>
            </a:prstGeom>
            <a:noFill/>
            <a:ln w="9525">
              <a:noFill/>
              <a:miter lim="800000"/>
              <a:headEnd/>
              <a:tailEnd/>
            </a:ln>
          </p:spPr>
          <p:txBody>
            <a:bodyPr lIns="0" tIns="0" rIns="0" bIns="0"/>
            <a:lstStyle/>
            <a:p>
              <a:pPr algn="l"/>
              <a:r>
                <a:rPr lang="ru-RU" sz="1600" b="1"/>
                <a:t>ATPG curve</a:t>
              </a:r>
              <a:endParaRPr lang="ru-RU" sz="3600" b="1"/>
            </a:p>
          </p:txBody>
        </p:sp>
        <p:sp>
          <p:nvSpPr>
            <p:cNvPr id="16391" name="Text Box 9"/>
            <p:cNvSpPr txBox="1">
              <a:spLocks noChangeArrowheads="1"/>
            </p:cNvSpPr>
            <p:nvPr/>
          </p:nvSpPr>
          <p:spPr bwMode="auto">
            <a:xfrm>
              <a:off x="1300" y="2649"/>
              <a:ext cx="447" cy="380"/>
            </a:xfrm>
            <a:prstGeom prst="rect">
              <a:avLst/>
            </a:prstGeom>
            <a:noFill/>
            <a:ln w="9525">
              <a:noFill/>
              <a:miter lim="800000"/>
              <a:headEnd/>
              <a:tailEnd/>
            </a:ln>
          </p:spPr>
          <p:txBody>
            <a:bodyPr lIns="0" tIns="0" rIns="0" bIns="0"/>
            <a:lstStyle/>
            <a:p>
              <a:pPr algn="l"/>
              <a:r>
                <a:rPr lang="ru-RU" sz="1600" b="1"/>
                <a:t>PRPG curve</a:t>
              </a:r>
              <a:endParaRPr lang="ru-RU" sz="3600" b="1"/>
            </a:p>
          </p:txBody>
        </p:sp>
        <p:sp>
          <p:nvSpPr>
            <p:cNvPr id="16392" name="Text Box 10"/>
            <p:cNvSpPr txBox="1">
              <a:spLocks noChangeArrowheads="1"/>
            </p:cNvSpPr>
            <p:nvPr/>
          </p:nvSpPr>
          <p:spPr bwMode="auto">
            <a:xfrm>
              <a:off x="2162" y="1450"/>
              <a:ext cx="918" cy="293"/>
            </a:xfrm>
            <a:prstGeom prst="rect">
              <a:avLst/>
            </a:prstGeom>
            <a:noFill/>
            <a:ln w="9525">
              <a:noFill/>
              <a:miter lim="800000"/>
              <a:headEnd/>
              <a:tailEnd/>
            </a:ln>
          </p:spPr>
          <p:txBody>
            <a:bodyPr lIns="0" tIns="0" rIns="0" bIns="0"/>
            <a:lstStyle/>
            <a:p>
              <a:r>
                <a:rPr lang="ru-RU" sz="1600" b="1"/>
                <a:t>ATPG patterns from memory</a:t>
              </a:r>
              <a:endParaRPr lang="ru-RU" sz="3600" b="1"/>
            </a:p>
          </p:txBody>
        </p:sp>
        <p:sp>
          <p:nvSpPr>
            <p:cNvPr id="16393" name="Text Box 11"/>
            <p:cNvSpPr txBox="1">
              <a:spLocks noChangeArrowheads="1"/>
            </p:cNvSpPr>
            <p:nvPr/>
          </p:nvSpPr>
          <p:spPr bwMode="auto">
            <a:xfrm>
              <a:off x="1652" y="2085"/>
              <a:ext cx="776" cy="293"/>
            </a:xfrm>
            <a:prstGeom prst="rect">
              <a:avLst/>
            </a:prstGeom>
            <a:noFill/>
            <a:ln w="9525">
              <a:noFill/>
              <a:miter lim="800000"/>
              <a:headEnd/>
              <a:tailEnd/>
            </a:ln>
          </p:spPr>
          <p:txBody>
            <a:bodyPr lIns="0" tIns="0" rIns="0" bIns="0"/>
            <a:lstStyle/>
            <a:p>
              <a:r>
                <a:rPr lang="ru-RU" sz="1600" b="1"/>
                <a:t>fast growth section</a:t>
              </a:r>
              <a:endParaRPr lang="ru-RU" sz="3600" b="1"/>
            </a:p>
          </p:txBody>
        </p:sp>
        <p:sp>
          <p:nvSpPr>
            <p:cNvPr id="16394" name="Text Box 12"/>
            <p:cNvSpPr txBox="1">
              <a:spLocks noChangeArrowheads="1"/>
            </p:cNvSpPr>
            <p:nvPr/>
          </p:nvSpPr>
          <p:spPr bwMode="auto">
            <a:xfrm>
              <a:off x="3883" y="1562"/>
              <a:ext cx="778" cy="295"/>
            </a:xfrm>
            <a:prstGeom prst="rect">
              <a:avLst/>
            </a:prstGeom>
            <a:noFill/>
            <a:ln w="9525">
              <a:noFill/>
              <a:miter lim="800000"/>
              <a:headEnd/>
              <a:tailEnd/>
            </a:ln>
          </p:spPr>
          <p:txBody>
            <a:bodyPr lIns="0" tIns="0" rIns="0" bIns="0"/>
            <a:lstStyle/>
            <a:p>
              <a:r>
                <a:rPr lang="ru-RU" sz="1600" b="1"/>
                <a:t>slow growth section</a:t>
              </a:r>
              <a:endParaRPr lang="ru-RU" sz="3600" b="1"/>
            </a:p>
          </p:txBody>
        </p:sp>
        <p:sp>
          <p:nvSpPr>
            <p:cNvPr id="16395" name="Line 13"/>
            <p:cNvSpPr>
              <a:spLocks noChangeShapeType="1"/>
            </p:cNvSpPr>
            <p:nvPr/>
          </p:nvSpPr>
          <p:spPr bwMode="auto">
            <a:xfrm flipH="1" flipV="1">
              <a:off x="3891" y="1176"/>
              <a:ext cx="281" cy="361"/>
            </a:xfrm>
            <a:prstGeom prst="line">
              <a:avLst/>
            </a:prstGeom>
            <a:noFill/>
            <a:ln w="12700">
              <a:solidFill>
                <a:srgbClr val="000000"/>
              </a:solidFill>
              <a:prstDash val="lgDash"/>
              <a:round/>
              <a:headEnd/>
              <a:tailEnd type="arrow" w="lg" len="lg"/>
            </a:ln>
          </p:spPr>
          <p:txBody>
            <a:bodyPr/>
            <a:lstStyle/>
            <a:p>
              <a:endParaRPr lang="et-EE"/>
            </a:p>
          </p:txBody>
        </p:sp>
        <p:sp>
          <p:nvSpPr>
            <p:cNvPr id="16396" name="Line 14"/>
            <p:cNvSpPr>
              <a:spLocks noChangeShapeType="1"/>
            </p:cNvSpPr>
            <p:nvPr/>
          </p:nvSpPr>
          <p:spPr bwMode="auto">
            <a:xfrm flipH="1" flipV="1">
              <a:off x="2172" y="1200"/>
              <a:ext cx="300" cy="220"/>
            </a:xfrm>
            <a:prstGeom prst="line">
              <a:avLst/>
            </a:prstGeom>
            <a:noFill/>
            <a:ln w="12700">
              <a:solidFill>
                <a:srgbClr val="000000"/>
              </a:solidFill>
              <a:prstDash val="lgDash"/>
              <a:round/>
              <a:headEnd/>
              <a:tailEnd type="arrow" w="lg" len="lg"/>
            </a:ln>
          </p:spPr>
          <p:txBody>
            <a:bodyPr/>
            <a:lstStyle/>
            <a:p>
              <a:endParaRPr lang="et-EE"/>
            </a:p>
          </p:txBody>
        </p:sp>
        <p:sp>
          <p:nvSpPr>
            <p:cNvPr id="16397" name="Line 15"/>
            <p:cNvSpPr>
              <a:spLocks noChangeShapeType="1"/>
            </p:cNvSpPr>
            <p:nvPr/>
          </p:nvSpPr>
          <p:spPr bwMode="auto">
            <a:xfrm flipH="1" flipV="1">
              <a:off x="1529" y="1760"/>
              <a:ext cx="431" cy="294"/>
            </a:xfrm>
            <a:prstGeom prst="line">
              <a:avLst/>
            </a:prstGeom>
            <a:noFill/>
            <a:ln w="12700">
              <a:solidFill>
                <a:srgbClr val="000000"/>
              </a:solidFill>
              <a:prstDash val="lgDash"/>
              <a:round/>
              <a:headEnd/>
              <a:tailEnd type="arrow" w="lg" len="lg"/>
            </a:ln>
          </p:spPr>
          <p:txBody>
            <a:bodyPr/>
            <a:lstStyle/>
            <a:p>
              <a:endParaRPr lang="et-EE"/>
            </a:p>
          </p:txBody>
        </p:sp>
        <p:sp>
          <p:nvSpPr>
            <p:cNvPr id="16398" name="Line 16"/>
            <p:cNvSpPr>
              <a:spLocks noChangeShapeType="1"/>
            </p:cNvSpPr>
            <p:nvPr/>
          </p:nvSpPr>
          <p:spPr bwMode="auto">
            <a:xfrm>
              <a:off x="727" y="1450"/>
              <a:ext cx="548" cy="225"/>
            </a:xfrm>
            <a:prstGeom prst="line">
              <a:avLst/>
            </a:prstGeom>
            <a:noFill/>
            <a:ln w="12700">
              <a:solidFill>
                <a:srgbClr val="000000"/>
              </a:solidFill>
              <a:prstDash val="lgDash"/>
              <a:round/>
              <a:headEnd/>
              <a:tailEnd type="arrow" w="lg" len="lg"/>
            </a:ln>
          </p:spPr>
          <p:txBody>
            <a:bodyPr/>
            <a:lstStyle/>
            <a:p>
              <a:endParaRPr lang="et-EE"/>
            </a:p>
          </p:txBody>
        </p:sp>
        <p:sp>
          <p:nvSpPr>
            <p:cNvPr id="16399" name="Line 17"/>
            <p:cNvSpPr>
              <a:spLocks noChangeShapeType="1"/>
            </p:cNvSpPr>
            <p:nvPr/>
          </p:nvSpPr>
          <p:spPr bwMode="auto">
            <a:xfrm flipH="1" flipV="1">
              <a:off x="1245" y="2426"/>
              <a:ext cx="151" cy="184"/>
            </a:xfrm>
            <a:prstGeom prst="line">
              <a:avLst/>
            </a:prstGeom>
            <a:noFill/>
            <a:ln w="12700">
              <a:solidFill>
                <a:srgbClr val="000000"/>
              </a:solidFill>
              <a:prstDash val="lgDash"/>
              <a:round/>
              <a:headEnd/>
              <a:tailEnd type="arrow" w="lg" len="lg"/>
            </a:ln>
          </p:spPr>
          <p:txBody>
            <a:bodyPr/>
            <a:lstStyle/>
            <a:p>
              <a:endParaRPr lang="et-EE"/>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3"/>
          <p:cNvSpPr>
            <a:spLocks noGrp="1"/>
          </p:cNvSpPr>
          <p:nvPr>
            <p:ph type="sldNum" sz="quarter" idx="10"/>
          </p:nvPr>
        </p:nvSpPr>
        <p:spPr/>
        <p:txBody>
          <a:bodyPr/>
          <a:lstStyle/>
          <a:p>
            <a:pPr>
              <a:defRPr/>
            </a:pPr>
            <a:fld id="{8440A7E4-4B78-497B-9B1B-C2C2407159FA}" type="slidenum">
              <a:rPr lang="et-EE"/>
              <a:pPr>
                <a:defRPr/>
              </a:pPr>
              <a:t>13</a:t>
            </a:fld>
            <a:endParaRPr lang="et-EE"/>
          </a:p>
        </p:txBody>
      </p:sp>
      <p:sp>
        <p:nvSpPr>
          <p:cNvPr id="137218" name="Rectangle 2"/>
          <p:cNvSpPr>
            <a:spLocks noGrp="1" noChangeArrowheads="1"/>
          </p:cNvSpPr>
          <p:nvPr>
            <p:ph type="title"/>
          </p:nvPr>
        </p:nvSpPr>
        <p:spPr/>
        <p:txBody>
          <a:bodyPr/>
          <a:lstStyle/>
          <a:p>
            <a:pPr eaLnBrk="1" hangingPunct="1">
              <a:defRPr/>
            </a:pPr>
            <a:r>
              <a:rPr lang="et-EE" dirty="0" smtClean="0"/>
              <a:t>Reseeding</a:t>
            </a:r>
            <a:r>
              <a:rPr lang="en-GB" dirty="0" smtClean="0"/>
              <a:t> (Multiple Seeds)</a:t>
            </a:r>
            <a:endParaRPr lang="en-US" dirty="0" smtClean="0"/>
          </a:p>
        </p:txBody>
      </p:sp>
      <p:graphicFrame>
        <p:nvGraphicFramePr>
          <p:cNvPr id="2050" name="Object 3"/>
          <p:cNvGraphicFramePr>
            <a:graphicFrameLocks noChangeAspect="1"/>
          </p:cNvGraphicFramePr>
          <p:nvPr/>
        </p:nvGraphicFramePr>
        <p:xfrm>
          <a:off x="650875" y="2924175"/>
          <a:ext cx="4186238" cy="3135313"/>
        </p:xfrm>
        <a:graphic>
          <a:graphicData uri="http://schemas.openxmlformats.org/presentationml/2006/ole">
            <p:oleObj spid="_x0000_s2050" name="Worksheet" r:id="rId4" imgW="9281520" imgH="5699880" progId="Excel.Sheet.8">
              <p:embed/>
            </p:oleObj>
          </a:graphicData>
        </a:graphic>
      </p:graphicFrame>
      <p:sp>
        <p:nvSpPr>
          <p:cNvPr id="2053" name="Rectangle 4"/>
          <p:cNvSpPr>
            <a:spLocks noChangeArrowheads="1"/>
          </p:cNvSpPr>
          <p:nvPr/>
        </p:nvSpPr>
        <p:spPr bwMode="auto">
          <a:xfrm>
            <a:off x="3059113" y="1665288"/>
            <a:ext cx="5732462" cy="468312"/>
          </a:xfrm>
          <a:prstGeom prst="rect">
            <a:avLst/>
          </a:prstGeom>
          <a:noFill/>
          <a:ln w="9525">
            <a:noFill/>
            <a:miter lim="800000"/>
            <a:headEnd/>
            <a:tailEnd/>
          </a:ln>
        </p:spPr>
        <p:txBody>
          <a:bodyPr/>
          <a:lstStyle/>
          <a:p>
            <a:pPr marL="342900" indent="-342900" algn="l">
              <a:spcBef>
                <a:spcPct val="20000"/>
              </a:spcBef>
              <a:buClr>
                <a:srgbClr val="800040"/>
              </a:buClr>
              <a:buFont typeface="Wingdings" pitchFamily="2" charset="2"/>
              <a:buNone/>
            </a:pPr>
            <a:r>
              <a:rPr lang="en-US" sz="2400" b="1">
                <a:latin typeface="Times New Roman" pitchFamily="18" charset="0"/>
              </a:rPr>
              <a:t>Problem: </a:t>
            </a:r>
            <a:r>
              <a:rPr lang="et-EE" sz="2400" b="1">
                <a:latin typeface="Times New Roman" pitchFamily="18" charset="0"/>
              </a:rPr>
              <a:t> </a:t>
            </a:r>
            <a:r>
              <a:rPr lang="en-US" sz="2400" b="1">
                <a:solidFill>
                  <a:schemeClr val="tx2"/>
                </a:solidFill>
                <a:latin typeface="Times New Roman" pitchFamily="18" charset="0"/>
              </a:rPr>
              <a:t>low fault coverage</a:t>
            </a:r>
            <a:r>
              <a:rPr lang="et-EE" sz="2400" b="1">
                <a:solidFill>
                  <a:schemeClr val="tx2"/>
                </a:solidFill>
                <a:latin typeface="Times New Roman" pitchFamily="18" charset="0"/>
              </a:rPr>
              <a:t> </a:t>
            </a:r>
            <a:r>
              <a:rPr lang="et-EE" sz="2400" b="1">
                <a:solidFill>
                  <a:schemeClr val="tx2"/>
                </a:solidFill>
                <a:latin typeface="Times New Roman" pitchFamily="18" charset="0"/>
                <a:sym typeface="Symbol" pitchFamily="18" charset="2"/>
              </a:rPr>
              <a:t> </a:t>
            </a:r>
            <a:r>
              <a:rPr lang="et-EE" sz="2000" b="1">
                <a:latin typeface="Times New Roman" pitchFamily="18" charset="0"/>
              </a:rPr>
              <a:t>long PR test</a:t>
            </a:r>
            <a:endParaRPr lang="en-US" sz="2000" b="1">
              <a:latin typeface="Times New Roman" pitchFamily="18" charset="0"/>
            </a:endParaRPr>
          </a:p>
          <a:p>
            <a:pPr marL="342900" indent="-342900" algn="l">
              <a:spcBef>
                <a:spcPct val="20000"/>
              </a:spcBef>
              <a:buClr>
                <a:srgbClr val="800040"/>
              </a:buClr>
              <a:buFont typeface="Wingdings" pitchFamily="2" charset="2"/>
              <a:buNone/>
            </a:pPr>
            <a:endParaRPr lang="en-US" sz="2000" b="1">
              <a:solidFill>
                <a:srgbClr val="FF0000"/>
              </a:solidFill>
              <a:latin typeface="Times New Roman" pitchFamily="18" charset="0"/>
            </a:endParaRPr>
          </a:p>
        </p:txBody>
      </p:sp>
      <p:sp>
        <p:nvSpPr>
          <p:cNvPr id="2054" name="Line 6"/>
          <p:cNvSpPr>
            <a:spLocks noChangeShapeType="1"/>
          </p:cNvSpPr>
          <p:nvPr/>
        </p:nvSpPr>
        <p:spPr bwMode="auto">
          <a:xfrm>
            <a:off x="4240213" y="5260975"/>
            <a:ext cx="3989387" cy="0"/>
          </a:xfrm>
          <a:prstGeom prst="line">
            <a:avLst/>
          </a:prstGeom>
          <a:noFill/>
          <a:ln w="12700">
            <a:solidFill>
              <a:schemeClr val="tx1"/>
            </a:solidFill>
            <a:round/>
            <a:headEnd/>
            <a:tailEnd/>
          </a:ln>
        </p:spPr>
        <p:txBody>
          <a:bodyPr wrap="none" anchor="ctr"/>
          <a:lstStyle/>
          <a:p>
            <a:endParaRPr lang="et-EE"/>
          </a:p>
        </p:txBody>
      </p:sp>
      <p:sp>
        <p:nvSpPr>
          <p:cNvPr id="2055" name="Text Box 7"/>
          <p:cNvSpPr txBox="1">
            <a:spLocks noChangeArrowheads="1"/>
          </p:cNvSpPr>
          <p:nvPr/>
        </p:nvSpPr>
        <p:spPr bwMode="auto">
          <a:xfrm>
            <a:off x="4041775" y="4900613"/>
            <a:ext cx="398463" cy="336550"/>
          </a:xfrm>
          <a:prstGeom prst="rect">
            <a:avLst/>
          </a:prstGeom>
          <a:noFill/>
          <a:ln w="12700">
            <a:noFill/>
            <a:miter lim="800000"/>
            <a:headEnd/>
            <a:tailEnd/>
          </a:ln>
        </p:spPr>
        <p:txBody>
          <a:bodyPr>
            <a:spAutoFit/>
          </a:bodyPr>
          <a:lstStyle/>
          <a:p>
            <a:pPr eaLnBrk="0" hangingPunct="0">
              <a:spcBef>
                <a:spcPct val="50000"/>
              </a:spcBef>
            </a:pPr>
            <a:r>
              <a:rPr lang="et-EE" sz="1600" b="1"/>
              <a:t>1</a:t>
            </a:r>
            <a:endParaRPr lang="en-US" sz="1600" b="1"/>
          </a:p>
        </p:txBody>
      </p:sp>
      <p:sp>
        <p:nvSpPr>
          <p:cNvPr id="2056" name="Line 8"/>
          <p:cNvSpPr>
            <a:spLocks noChangeShapeType="1"/>
          </p:cNvSpPr>
          <p:nvPr/>
        </p:nvSpPr>
        <p:spPr bwMode="auto">
          <a:xfrm>
            <a:off x="4240213" y="5189538"/>
            <a:ext cx="0" cy="144462"/>
          </a:xfrm>
          <a:prstGeom prst="line">
            <a:avLst/>
          </a:prstGeom>
          <a:noFill/>
          <a:ln w="12700">
            <a:solidFill>
              <a:schemeClr val="tx1"/>
            </a:solidFill>
            <a:round/>
            <a:headEnd/>
            <a:tailEnd/>
          </a:ln>
        </p:spPr>
        <p:txBody>
          <a:bodyPr wrap="none" anchor="ctr"/>
          <a:lstStyle/>
          <a:p>
            <a:endParaRPr lang="et-EE"/>
          </a:p>
        </p:txBody>
      </p:sp>
      <p:sp>
        <p:nvSpPr>
          <p:cNvPr id="2057" name="Line 9"/>
          <p:cNvSpPr>
            <a:spLocks noChangeShapeType="1"/>
          </p:cNvSpPr>
          <p:nvPr/>
        </p:nvSpPr>
        <p:spPr bwMode="auto">
          <a:xfrm>
            <a:off x="8229600" y="5164138"/>
            <a:ext cx="0" cy="144462"/>
          </a:xfrm>
          <a:prstGeom prst="line">
            <a:avLst/>
          </a:prstGeom>
          <a:noFill/>
          <a:ln w="12700">
            <a:solidFill>
              <a:schemeClr val="tx1"/>
            </a:solidFill>
            <a:round/>
            <a:headEnd/>
            <a:tailEnd/>
          </a:ln>
        </p:spPr>
        <p:txBody>
          <a:bodyPr wrap="none" anchor="ctr"/>
          <a:lstStyle/>
          <a:p>
            <a:endParaRPr lang="et-EE"/>
          </a:p>
        </p:txBody>
      </p:sp>
      <p:sp>
        <p:nvSpPr>
          <p:cNvPr id="2058" name="Text Box 10"/>
          <p:cNvSpPr txBox="1">
            <a:spLocks noChangeArrowheads="1"/>
          </p:cNvSpPr>
          <p:nvPr/>
        </p:nvSpPr>
        <p:spPr bwMode="auto">
          <a:xfrm>
            <a:off x="7983538" y="4867275"/>
            <a:ext cx="598487" cy="336550"/>
          </a:xfrm>
          <a:prstGeom prst="rect">
            <a:avLst/>
          </a:prstGeom>
          <a:noFill/>
          <a:ln w="12700">
            <a:noFill/>
            <a:miter lim="800000"/>
            <a:headEnd/>
            <a:tailEnd/>
          </a:ln>
        </p:spPr>
        <p:txBody>
          <a:bodyPr>
            <a:spAutoFit/>
          </a:bodyPr>
          <a:lstStyle/>
          <a:p>
            <a:pPr eaLnBrk="0" hangingPunct="0">
              <a:spcBef>
                <a:spcPct val="50000"/>
              </a:spcBef>
            </a:pPr>
            <a:r>
              <a:rPr lang="sv-SE" sz="1600" b="1"/>
              <a:t>2</a:t>
            </a:r>
            <a:r>
              <a:rPr lang="sv-SE" sz="1600" b="1" baseline="30000"/>
              <a:t>n</a:t>
            </a:r>
            <a:r>
              <a:rPr lang="sv-SE" sz="1600" b="1"/>
              <a:t>-1</a:t>
            </a:r>
            <a:endParaRPr lang="en-US" sz="1600" b="1"/>
          </a:p>
        </p:txBody>
      </p:sp>
      <p:sp>
        <p:nvSpPr>
          <p:cNvPr id="2059" name="Text Box 11"/>
          <p:cNvSpPr txBox="1">
            <a:spLocks noChangeArrowheads="1"/>
          </p:cNvSpPr>
          <p:nvPr/>
        </p:nvSpPr>
        <p:spPr bwMode="auto">
          <a:xfrm>
            <a:off x="3203575" y="4292600"/>
            <a:ext cx="2813050" cy="708025"/>
          </a:xfrm>
          <a:prstGeom prst="rect">
            <a:avLst/>
          </a:prstGeom>
          <a:noFill/>
          <a:ln w="12700">
            <a:noFill/>
            <a:miter lim="800000"/>
            <a:headEnd/>
            <a:tailEnd/>
          </a:ln>
        </p:spPr>
        <p:txBody>
          <a:bodyPr>
            <a:spAutoFit/>
          </a:bodyPr>
          <a:lstStyle/>
          <a:p>
            <a:pPr algn="l" eaLnBrk="0" hangingPunct="0">
              <a:spcBef>
                <a:spcPct val="50000"/>
              </a:spcBef>
            </a:pPr>
            <a:r>
              <a:rPr lang="et-EE" sz="2000"/>
              <a:t>Solution:</a:t>
            </a:r>
            <a:r>
              <a:rPr lang="et-EE" sz="2000" b="1"/>
              <a:t> </a:t>
            </a:r>
            <a:r>
              <a:rPr lang="en-GB" sz="2000" b="1"/>
              <a:t>              </a:t>
            </a:r>
            <a:r>
              <a:rPr lang="et-EE" sz="2000" b="1">
                <a:solidFill>
                  <a:schemeClr val="tx2"/>
                </a:solidFill>
              </a:rPr>
              <a:t>many seeds</a:t>
            </a:r>
            <a:endParaRPr lang="en-US" sz="2000" b="1">
              <a:solidFill>
                <a:schemeClr val="tx2"/>
              </a:solidFill>
            </a:endParaRPr>
          </a:p>
        </p:txBody>
      </p:sp>
      <p:sp>
        <p:nvSpPr>
          <p:cNvPr id="2060" name="Line 12"/>
          <p:cNvSpPr>
            <a:spLocks noChangeShapeType="1"/>
          </p:cNvSpPr>
          <p:nvPr/>
        </p:nvSpPr>
        <p:spPr bwMode="auto">
          <a:xfrm>
            <a:off x="5768975" y="5262563"/>
            <a:ext cx="798513" cy="0"/>
          </a:xfrm>
          <a:prstGeom prst="line">
            <a:avLst/>
          </a:prstGeom>
          <a:noFill/>
          <a:ln w="76200">
            <a:solidFill>
              <a:srgbClr val="CC3300"/>
            </a:solidFill>
            <a:round/>
            <a:headEnd/>
            <a:tailEnd/>
          </a:ln>
        </p:spPr>
        <p:txBody>
          <a:bodyPr wrap="none" anchor="ctr"/>
          <a:lstStyle/>
          <a:p>
            <a:endParaRPr lang="et-EE"/>
          </a:p>
        </p:txBody>
      </p:sp>
      <p:sp>
        <p:nvSpPr>
          <p:cNvPr id="2061" name="Text Box 13"/>
          <p:cNvSpPr txBox="1">
            <a:spLocks noChangeArrowheads="1"/>
          </p:cNvSpPr>
          <p:nvPr/>
        </p:nvSpPr>
        <p:spPr bwMode="auto">
          <a:xfrm>
            <a:off x="5724525" y="4292600"/>
            <a:ext cx="2376488" cy="338138"/>
          </a:xfrm>
          <a:prstGeom prst="rect">
            <a:avLst/>
          </a:prstGeom>
          <a:noFill/>
          <a:ln w="12700">
            <a:noFill/>
            <a:miter lim="800000"/>
            <a:headEnd/>
            <a:tailEnd/>
          </a:ln>
        </p:spPr>
        <p:txBody>
          <a:bodyPr>
            <a:spAutoFit/>
          </a:bodyPr>
          <a:lstStyle/>
          <a:p>
            <a:pPr algn="l" eaLnBrk="0" hangingPunct="0">
              <a:spcBef>
                <a:spcPct val="50000"/>
              </a:spcBef>
            </a:pPr>
            <a:r>
              <a:rPr lang="sv-SE" sz="1600" b="1">
                <a:solidFill>
                  <a:schemeClr val="tx2"/>
                </a:solidFill>
              </a:rPr>
              <a:t>Pseudo-random test:</a:t>
            </a:r>
            <a:endParaRPr lang="en-US" sz="1600" b="1">
              <a:solidFill>
                <a:schemeClr val="tx2"/>
              </a:solidFill>
            </a:endParaRPr>
          </a:p>
        </p:txBody>
      </p:sp>
      <p:sp>
        <p:nvSpPr>
          <p:cNvPr id="2062" name="Line 14"/>
          <p:cNvSpPr>
            <a:spLocks noChangeShapeType="1"/>
          </p:cNvSpPr>
          <p:nvPr/>
        </p:nvSpPr>
        <p:spPr bwMode="auto">
          <a:xfrm flipH="1">
            <a:off x="6300788" y="4902200"/>
            <a:ext cx="133350" cy="287338"/>
          </a:xfrm>
          <a:prstGeom prst="line">
            <a:avLst/>
          </a:prstGeom>
          <a:noFill/>
          <a:ln w="12700">
            <a:solidFill>
              <a:schemeClr val="tx1"/>
            </a:solidFill>
            <a:round/>
            <a:headEnd/>
            <a:tailEnd type="triangle" w="med" len="med"/>
          </a:ln>
        </p:spPr>
        <p:txBody>
          <a:bodyPr wrap="none" anchor="ctr"/>
          <a:lstStyle/>
          <a:p>
            <a:endParaRPr lang="et-EE"/>
          </a:p>
        </p:txBody>
      </p:sp>
      <p:sp>
        <p:nvSpPr>
          <p:cNvPr id="2063" name="Oval 15"/>
          <p:cNvSpPr>
            <a:spLocks noChangeArrowheads="1"/>
          </p:cNvSpPr>
          <p:nvPr/>
        </p:nvSpPr>
        <p:spPr bwMode="auto">
          <a:xfrm>
            <a:off x="4905375" y="5765800"/>
            <a:ext cx="66675"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2064" name="Oval 16"/>
          <p:cNvSpPr>
            <a:spLocks noChangeArrowheads="1"/>
          </p:cNvSpPr>
          <p:nvPr/>
        </p:nvSpPr>
        <p:spPr bwMode="auto">
          <a:xfrm>
            <a:off x="5238750" y="5765800"/>
            <a:ext cx="66675"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2065" name="Oval 17"/>
          <p:cNvSpPr>
            <a:spLocks noChangeArrowheads="1"/>
          </p:cNvSpPr>
          <p:nvPr/>
        </p:nvSpPr>
        <p:spPr bwMode="auto">
          <a:xfrm>
            <a:off x="7450138" y="5765800"/>
            <a:ext cx="65087"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2066" name="Oval 18"/>
          <p:cNvSpPr>
            <a:spLocks noChangeArrowheads="1"/>
          </p:cNvSpPr>
          <p:nvPr/>
        </p:nvSpPr>
        <p:spPr bwMode="auto">
          <a:xfrm>
            <a:off x="7697788" y="5765800"/>
            <a:ext cx="65087"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2067" name="Oval 19"/>
          <p:cNvSpPr>
            <a:spLocks noChangeArrowheads="1"/>
          </p:cNvSpPr>
          <p:nvPr/>
        </p:nvSpPr>
        <p:spPr bwMode="auto">
          <a:xfrm>
            <a:off x="6102350" y="5765800"/>
            <a:ext cx="65088" cy="73025"/>
          </a:xfrm>
          <a:prstGeom prst="ellipse">
            <a:avLst/>
          </a:prstGeom>
          <a:solidFill>
            <a:srgbClr val="FF0000"/>
          </a:solidFill>
          <a:ln w="12700">
            <a:solidFill>
              <a:srgbClr val="FF0000"/>
            </a:solidFill>
            <a:round/>
            <a:headEnd/>
            <a:tailEnd/>
          </a:ln>
        </p:spPr>
        <p:txBody>
          <a:bodyPr wrap="none" anchor="ctr"/>
          <a:lstStyle/>
          <a:p>
            <a:pPr eaLnBrk="0" hangingPunct="0"/>
            <a:endParaRPr lang="en-GB" sz="2400">
              <a:solidFill>
                <a:srgbClr val="CC3300"/>
              </a:solidFill>
              <a:latin typeface="Times New Roman" pitchFamily="18" charset="0"/>
            </a:endParaRPr>
          </a:p>
        </p:txBody>
      </p:sp>
      <p:sp>
        <p:nvSpPr>
          <p:cNvPr id="2068" name="Line 20"/>
          <p:cNvSpPr>
            <a:spLocks noChangeShapeType="1"/>
          </p:cNvSpPr>
          <p:nvPr/>
        </p:nvSpPr>
        <p:spPr bwMode="auto">
          <a:xfrm>
            <a:off x="4924425" y="5262563"/>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2069" name="Line 21"/>
          <p:cNvSpPr>
            <a:spLocks noChangeShapeType="1"/>
          </p:cNvSpPr>
          <p:nvPr/>
        </p:nvSpPr>
        <p:spPr bwMode="auto">
          <a:xfrm>
            <a:off x="7732713" y="5262563"/>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2070" name="Line 22"/>
          <p:cNvSpPr>
            <a:spLocks noChangeShapeType="1"/>
          </p:cNvSpPr>
          <p:nvPr/>
        </p:nvSpPr>
        <p:spPr bwMode="auto">
          <a:xfrm>
            <a:off x="7485063" y="5262563"/>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2071" name="Line 23"/>
          <p:cNvSpPr>
            <a:spLocks noChangeShapeType="1"/>
          </p:cNvSpPr>
          <p:nvPr/>
        </p:nvSpPr>
        <p:spPr bwMode="auto">
          <a:xfrm>
            <a:off x="6137275" y="5262563"/>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2072" name="Line 24"/>
          <p:cNvSpPr>
            <a:spLocks noChangeShapeType="1"/>
          </p:cNvSpPr>
          <p:nvPr/>
        </p:nvSpPr>
        <p:spPr bwMode="auto">
          <a:xfrm>
            <a:off x="5257800" y="5262563"/>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2073" name="Text Box 25"/>
          <p:cNvSpPr txBox="1">
            <a:spLocks noChangeArrowheads="1"/>
          </p:cNvSpPr>
          <p:nvPr/>
        </p:nvSpPr>
        <p:spPr bwMode="auto">
          <a:xfrm>
            <a:off x="3376613" y="3352800"/>
            <a:ext cx="798512" cy="825500"/>
          </a:xfrm>
          <a:prstGeom prst="rect">
            <a:avLst/>
          </a:prstGeom>
          <a:noFill/>
          <a:ln w="12700">
            <a:noFill/>
            <a:miter lim="800000"/>
            <a:headEnd/>
            <a:tailEnd/>
          </a:ln>
        </p:spPr>
        <p:txBody>
          <a:bodyPr>
            <a:spAutoFit/>
          </a:bodyPr>
          <a:lstStyle/>
          <a:p>
            <a:pPr eaLnBrk="0" hangingPunct="0">
              <a:spcBef>
                <a:spcPct val="50000"/>
              </a:spcBef>
            </a:pPr>
            <a:r>
              <a:rPr lang="sv-SE" sz="1600" b="1">
                <a:solidFill>
                  <a:schemeClr val="tx2"/>
                </a:solidFill>
              </a:rPr>
              <a:t>Hard to test faults</a:t>
            </a:r>
            <a:endParaRPr lang="en-US" sz="1600" b="1">
              <a:solidFill>
                <a:schemeClr val="tx2"/>
              </a:solidFill>
            </a:endParaRPr>
          </a:p>
        </p:txBody>
      </p:sp>
      <p:sp>
        <p:nvSpPr>
          <p:cNvPr id="2074" name="Line 26"/>
          <p:cNvSpPr>
            <a:spLocks noChangeShapeType="1"/>
          </p:cNvSpPr>
          <p:nvPr/>
        </p:nvSpPr>
        <p:spPr bwMode="auto">
          <a:xfrm>
            <a:off x="4772025" y="5257800"/>
            <a:ext cx="800100" cy="0"/>
          </a:xfrm>
          <a:prstGeom prst="line">
            <a:avLst/>
          </a:prstGeom>
          <a:noFill/>
          <a:ln w="76200">
            <a:solidFill>
              <a:srgbClr val="CC3300"/>
            </a:solidFill>
            <a:prstDash val="sysDot"/>
            <a:round/>
            <a:headEnd/>
            <a:tailEnd/>
          </a:ln>
        </p:spPr>
        <p:txBody>
          <a:bodyPr wrap="none" anchor="ctr"/>
          <a:lstStyle/>
          <a:p>
            <a:endParaRPr lang="et-EE"/>
          </a:p>
        </p:txBody>
      </p:sp>
      <p:sp>
        <p:nvSpPr>
          <p:cNvPr id="2075" name="Line 27"/>
          <p:cNvSpPr>
            <a:spLocks noChangeShapeType="1"/>
          </p:cNvSpPr>
          <p:nvPr/>
        </p:nvSpPr>
        <p:spPr bwMode="auto">
          <a:xfrm>
            <a:off x="7138988" y="5257800"/>
            <a:ext cx="798512" cy="0"/>
          </a:xfrm>
          <a:prstGeom prst="line">
            <a:avLst/>
          </a:prstGeom>
          <a:noFill/>
          <a:ln w="76200">
            <a:solidFill>
              <a:srgbClr val="CC3300"/>
            </a:solidFill>
            <a:prstDash val="sysDot"/>
            <a:round/>
            <a:headEnd/>
            <a:tailEnd/>
          </a:ln>
        </p:spPr>
        <p:txBody>
          <a:bodyPr wrap="none" anchor="ctr"/>
          <a:lstStyle/>
          <a:p>
            <a:endParaRPr lang="et-EE"/>
          </a:p>
        </p:txBody>
      </p:sp>
      <p:sp>
        <p:nvSpPr>
          <p:cNvPr id="2076" name="Line 28"/>
          <p:cNvSpPr>
            <a:spLocks noChangeShapeType="1"/>
          </p:cNvSpPr>
          <p:nvPr/>
        </p:nvSpPr>
        <p:spPr bwMode="auto">
          <a:xfrm flipH="1">
            <a:off x="5194300" y="4648200"/>
            <a:ext cx="1055688" cy="533400"/>
          </a:xfrm>
          <a:prstGeom prst="line">
            <a:avLst/>
          </a:prstGeom>
          <a:noFill/>
          <a:ln w="12700">
            <a:solidFill>
              <a:schemeClr val="tx1"/>
            </a:solidFill>
            <a:round/>
            <a:headEnd/>
            <a:tailEnd type="triangle" w="med" len="med"/>
          </a:ln>
        </p:spPr>
        <p:txBody>
          <a:bodyPr wrap="none" anchor="ctr"/>
          <a:lstStyle/>
          <a:p>
            <a:endParaRPr lang="et-EE"/>
          </a:p>
        </p:txBody>
      </p:sp>
      <p:sp>
        <p:nvSpPr>
          <p:cNvPr id="2077" name="Line 29"/>
          <p:cNvSpPr>
            <a:spLocks noChangeShapeType="1"/>
          </p:cNvSpPr>
          <p:nvPr/>
        </p:nvSpPr>
        <p:spPr bwMode="auto">
          <a:xfrm>
            <a:off x="6953250" y="4724400"/>
            <a:ext cx="492125" cy="381000"/>
          </a:xfrm>
          <a:prstGeom prst="line">
            <a:avLst/>
          </a:prstGeom>
          <a:noFill/>
          <a:ln w="12700">
            <a:solidFill>
              <a:schemeClr val="tx1"/>
            </a:solidFill>
            <a:round/>
            <a:headEnd/>
            <a:tailEnd type="triangle" w="med" len="med"/>
          </a:ln>
        </p:spPr>
        <p:txBody>
          <a:bodyPr wrap="none" anchor="ctr"/>
          <a:lstStyle/>
          <a:p>
            <a:endParaRPr lang="et-EE"/>
          </a:p>
        </p:txBody>
      </p:sp>
      <p:sp>
        <p:nvSpPr>
          <p:cNvPr id="2078" name="Arc 30"/>
          <p:cNvSpPr>
            <a:spLocks/>
          </p:cNvSpPr>
          <p:nvPr/>
        </p:nvSpPr>
        <p:spPr bwMode="auto">
          <a:xfrm flipH="1">
            <a:off x="1476375" y="3213100"/>
            <a:ext cx="563563" cy="228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p:spPr>
        <p:txBody>
          <a:bodyPr wrap="none" anchor="ctr"/>
          <a:lstStyle/>
          <a:p>
            <a:endParaRPr lang="et-EE"/>
          </a:p>
        </p:txBody>
      </p:sp>
      <p:sp>
        <p:nvSpPr>
          <p:cNvPr id="2079" name="Line 31"/>
          <p:cNvSpPr>
            <a:spLocks noChangeShapeType="1"/>
          </p:cNvSpPr>
          <p:nvPr/>
        </p:nvSpPr>
        <p:spPr bwMode="auto">
          <a:xfrm>
            <a:off x="2601913" y="2895600"/>
            <a:ext cx="0" cy="3048000"/>
          </a:xfrm>
          <a:prstGeom prst="line">
            <a:avLst/>
          </a:prstGeom>
          <a:noFill/>
          <a:ln w="12700">
            <a:solidFill>
              <a:schemeClr val="tx1"/>
            </a:solidFill>
            <a:prstDash val="dash"/>
            <a:round/>
            <a:headEnd/>
            <a:tailEnd/>
          </a:ln>
        </p:spPr>
        <p:txBody>
          <a:bodyPr wrap="none" anchor="ctr"/>
          <a:lstStyle/>
          <a:p>
            <a:endParaRPr lang="et-EE"/>
          </a:p>
        </p:txBody>
      </p:sp>
      <p:sp>
        <p:nvSpPr>
          <p:cNvPr id="2080" name="Line 32"/>
          <p:cNvSpPr>
            <a:spLocks noChangeShapeType="1"/>
          </p:cNvSpPr>
          <p:nvPr/>
        </p:nvSpPr>
        <p:spPr bwMode="auto">
          <a:xfrm>
            <a:off x="4040188" y="3232150"/>
            <a:ext cx="3989387" cy="0"/>
          </a:xfrm>
          <a:prstGeom prst="line">
            <a:avLst/>
          </a:prstGeom>
          <a:noFill/>
          <a:ln w="12700">
            <a:solidFill>
              <a:schemeClr val="tx1"/>
            </a:solidFill>
            <a:round/>
            <a:headEnd/>
            <a:tailEnd/>
          </a:ln>
        </p:spPr>
        <p:txBody>
          <a:bodyPr wrap="none" anchor="ctr"/>
          <a:lstStyle/>
          <a:p>
            <a:endParaRPr lang="et-EE"/>
          </a:p>
        </p:txBody>
      </p:sp>
      <p:sp>
        <p:nvSpPr>
          <p:cNvPr id="2081" name="Text Box 33"/>
          <p:cNvSpPr txBox="1">
            <a:spLocks noChangeArrowheads="1"/>
          </p:cNvSpPr>
          <p:nvPr/>
        </p:nvSpPr>
        <p:spPr bwMode="auto">
          <a:xfrm>
            <a:off x="3840163" y="2871788"/>
            <a:ext cx="398462" cy="336550"/>
          </a:xfrm>
          <a:prstGeom prst="rect">
            <a:avLst/>
          </a:prstGeom>
          <a:noFill/>
          <a:ln w="12700">
            <a:noFill/>
            <a:miter lim="800000"/>
            <a:headEnd/>
            <a:tailEnd/>
          </a:ln>
        </p:spPr>
        <p:txBody>
          <a:bodyPr>
            <a:spAutoFit/>
          </a:bodyPr>
          <a:lstStyle/>
          <a:p>
            <a:pPr eaLnBrk="0" hangingPunct="0">
              <a:spcBef>
                <a:spcPct val="50000"/>
              </a:spcBef>
            </a:pPr>
            <a:r>
              <a:rPr lang="et-EE" sz="1600" b="1"/>
              <a:t>1</a:t>
            </a:r>
            <a:endParaRPr lang="en-US" sz="1600" b="1"/>
          </a:p>
        </p:txBody>
      </p:sp>
      <p:sp>
        <p:nvSpPr>
          <p:cNvPr id="2082" name="Line 34"/>
          <p:cNvSpPr>
            <a:spLocks noChangeShapeType="1"/>
          </p:cNvSpPr>
          <p:nvPr/>
        </p:nvSpPr>
        <p:spPr bwMode="auto">
          <a:xfrm>
            <a:off x="4040188" y="3160713"/>
            <a:ext cx="0" cy="144462"/>
          </a:xfrm>
          <a:prstGeom prst="line">
            <a:avLst/>
          </a:prstGeom>
          <a:noFill/>
          <a:ln w="12700">
            <a:solidFill>
              <a:schemeClr val="tx1"/>
            </a:solidFill>
            <a:round/>
            <a:headEnd/>
            <a:tailEnd/>
          </a:ln>
        </p:spPr>
        <p:txBody>
          <a:bodyPr wrap="none" anchor="ctr"/>
          <a:lstStyle/>
          <a:p>
            <a:endParaRPr lang="et-EE"/>
          </a:p>
        </p:txBody>
      </p:sp>
      <p:sp>
        <p:nvSpPr>
          <p:cNvPr id="2083" name="Line 35"/>
          <p:cNvSpPr>
            <a:spLocks noChangeShapeType="1"/>
          </p:cNvSpPr>
          <p:nvPr/>
        </p:nvSpPr>
        <p:spPr bwMode="auto">
          <a:xfrm>
            <a:off x="8029575" y="3135313"/>
            <a:ext cx="0" cy="144462"/>
          </a:xfrm>
          <a:prstGeom prst="line">
            <a:avLst/>
          </a:prstGeom>
          <a:noFill/>
          <a:ln w="12700">
            <a:solidFill>
              <a:schemeClr val="tx1"/>
            </a:solidFill>
            <a:round/>
            <a:headEnd/>
            <a:tailEnd/>
          </a:ln>
        </p:spPr>
        <p:txBody>
          <a:bodyPr wrap="none" anchor="ctr"/>
          <a:lstStyle/>
          <a:p>
            <a:endParaRPr lang="et-EE"/>
          </a:p>
        </p:txBody>
      </p:sp>
      <p:sp>
        <p:nvSpPr>
          <p:cNvPr id="2084" name="Text Box 36"/>
          <p:cNvSpPr txBox="1">
            <a:spLocks noChangeArrowheads="1"/>
          </p:cNvSpPr>
          <p:nvPr/>
        </p:nvSpPr>
        <p:spPr bwMode="auto">
          <a:xfrm>
            <a:off x="7781925" y="2838450"/>
            <a:ext cx="598488" cy="336550"/>
          </a:xfrm>
          <a:prstGeom prst="rect">
            <a:avLst/>
          </a:prstGeom>
          <a:noFill/>
          <a:ln w="12700">
            <a:noFill/>
            <a:miter lim="800000"/>
            <a:headEnd/>
            <a:tailEnd/>
          </a:ln>
        </p:spPr>
        <p:txBody>
          <a:bodyPr>
            <a:spAutoFit/>
          </a:bodyPr>
          <a:lstStyle/>
          <a:p>
            <a:pPr eaLnBrk="0" hangingPunct="0">
              <a:spcBef>
                <a:spcPct val="50000"/>
              </a:spcBef>
            </a:pPr>
            <a:r>
              <a:rPr lang="sv-SE" sz="1600" b="1"/>
              <a:t>2</a:t>
            </a:r>
            <a:r>
              <a:rPr lang="sv-SE" sz="1600" b="1" baseline="30000"/>
              <a:t>n</a:t>
            </a:r>
            <a:r>
              <a:rPr lang="sv-SE" sz="1600" b="1"/>
              <a:t>-1</a:t>
            </a:r>
            <a:endParaRPr lang="en-US" sz="1600" b="1"/>
          </a:p>
        </p:txBody>
      </p:sp>
      <p:sp>
        <p:nvSpPr>
          <p:cNvPr id="2085" name="Text Box 37"/>
          <p:cNvSpPr txBox="1">
            <a:spLocks noChangeArrowheads="1"/>
          </p:cNvSpPr>
          <p:nvPr/>
        </p:nvSpPr>
        <p:spPr bwMode="auto">
          <a:xfrm>
            <a:off x="5724525" y="2420938"/>
            <a:ext cx="2359025" cy="336550"/>
          </a:xfrm>
          <a:prstGeom prst="rect">
            <a:avLst/>
          </a:prstGeom>
          <a:noFill/>
          <a:ln w="12700">
            <a:noFill/>
            <a:miter lim="800000"/>
            <a:headEnd/>
            <a:tailEnd/>
          </a:ln>
        </p:spPr>
        <p:txBody>
          <a:bodyPr>
            <a:spAutoFit/>
          </a:bodyPr>
          <a:lstStyle/>
          <a:p>
            <a:pPr algn="l" eaLnBrk="0" hangingPunct="0">
              <a:spcBef>
                <a:spcPct val="50000"/>
              </a:spcBef>
            </a:pPr>
            <a:r>
              <a:rPr lang="sv-SE" sz="1600" b="1">
                <a:solidFill>
                  <a:schemeClr val="tx2"/>
                </a:solidFill>
              </a:rPr>
              <a:t>Pseudo-random test:</a:t>
            </a:r>
            <a:endParaRPr lang="en-US" sz="1600" b="1">
              <a:solidFill>
                <a:schemeClr val="tx2"/>
              </a:solidFill>
            </a:endParaRPr>
          </a:p>
        </p:txBody>
      </p:sp>
      <p:sp>
        <p:nvSpPr>
          <p:cNvPr id="2086" name="Line 38"/>
          <p:cNvSpPr>
            <a:spLocks noChangeShapeType="1"/>
          </p:cNvSpPr>
          <p:nvPr/>
        </p:nvSpPr>
        <p:spPr bwMode="auto">
          <a:xfrm flipH="1">
            <a:off x="6100763" y="2873375"/>
            <a:ext cx="133350" cy="287338"/>
          </a:xfrm>
          <a:prstGeom prst="line">
            <a:avLst/>
          </a:prstGeom>
          <a:noFill/>
          <a:ln w="12700">
            <a:solidFill>
              <a:schemeClr val="tx1"/>
            </a:solidFill>
            <a:round/>
            <a:headEnd/>
            <a:tailEnd type="triangle" w="med" len="med"/>
          </a:ln>
        </p:spPr>
        <p:txBody>
          <a:bodyPr wrap="none" anchor="ctr"/>
          <a:lstStyle/>
          <a:p>
            <a:endParaRPr lang="et-EE"/>
          </a:p>
        </p:txBody>
      </p:sp>
      <p:sp>
        <p:nvSpPr>
          <p:cNvPr id="2087" name="Oval 39"/>
          <p:cNvSpPr>
            <a:spLocks noChangeArrowheads="1"/>
          </p:cNvSpPr>
          <p:nvPr/>
        </p:nvSpPr>
        <p:spPr bwMode="auto">
          <a:xfrm>
            <a:off x="4705350" y="3736975"/>
            <a:ext cx="66675"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2088" name="Oval 40"/>
          <p:cNvSpPr>
            <a:spLocks noChangeArrowheads="1"/>
          </p:cNvSpPr>
          <p:nvPr/>
        </p:nvSpPr>
        <p:spPr bwMode="auto">
          <a:xfrm>
            <a:off x="5038725" y="3736975"/>
            <a:ext cx="65088"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2089" name="Oval 41"/>
          <p:cNvSpPr>
            <a:spLocks noChangeArrowheads="1"/>
          </p:cNvSpPr>
          <p:nvPr/>
        </p:nvSpPr>
        <p:spPr bwMode="auto">
          <a:xfrm>
            <a:off x="6632575" y="3736975"/>
            <a:ext cx="65088"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2090" name="Oval 42"/>
          <p:cNvSpPr>
            <a:spLocks noChangeArrowheads="1"/>
          </p:cNvSpPr>
          <p:nvPr/>
        </p:nvSpPr>
        <p:spPr bwMode="auto">
          <a:xfrm>
            <a:off x="7496175" y="3736975"/>
            <a:ext cx="66675"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2091" name="Oval 43"/>
          <p:cNvSpPr>
            <a:spLocks noChangeArrowheads="1"/>
          </p:cNvSpPr>
          <p:nvPr/>
        </p:nvSpPr>
        <p:spPr bwMode="auto">
          <a:xfrm>
            <a:off x="5900738" y="3736975"/>
            <a:ext cx="66675" cy="73025"/>
          </a:xfrm>
          <a:prstGeom prst="ellipse">
            <a:avLst/>
          </a:prstGeom>
          <a:solidFill>
            <a:srgbClr val="FF0000"/>
          </a:solidFill>
          <a:ln w="12700">
            <a:solidFill>
              <a:srgbClr val="FF0000"/>
            </a:solidFill>
            <a:round/>
            <a:headEnd/>
            <a:tailEnd/>
          </a:ln>
        </p:spPr>
        <p:txBody>
          <a:bodyPr wrap="none" anchor="ctr"/>
          <a:lstStyle/>
          <a:p>
            <a:pPr eaLnBrk="0" hangingPunct="0"/>
            <a:endParaRPr lang="en-GB" sz="2400">
              <a:solidFill>
                <a:srgbClr val="CC3300"/>
              </a:solidFill>
              <a:latin typeface="Times New Roman" pitchFamily="18" charset="0"/>
            </a:endParaRPr>
          </a:p>
        </p:txBody>
      </p:sp>
      <p:sp>
        <p:nvSpPr>
          <p:cNvPr id="2092" name="Line 44"/>
          <p:cNvSpPr>
            <a:spLocks noChangeShapeType="1"/>
          </p:cNvSpPr>
          <p:nvPr/>
        </p:nvSpPr>
        <p:spPr bwMode="auto">
          <a:xfrm>
            <a:off x="4724400" y="323373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2093" name="Line 45"/>
          <p:cNvSpPr>
            <a:spLocks noChangeShapeType="1"/>
          </p:cNvSpPr>
          <p:nvPr/>
        </p:nvSpPr>
        <p:spPr bwMode="auto">
          <a:xfrm>
            <a:off x="7532688" y="323373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2094" name="Line 46"/>
          <p:cNvSpPr>
            <a:spLocks noChangeShapeType="1"/>
          </p:cNvSpPr>
          <p:nvPr/>
        </p:nvSpPr>
        <p:spPr bwMode="auto">
          <a:xfrm>
            <a:off x="6667500" y="323373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2095" name="Line 47"/>
          <p:cNvSpPr>
            <a:spLocks noChangeShapeType="1"/>
          </p:cNvSpPr>
          <p:nvPr/>
        </p:nvSpPr>
        <p:spPr bwMode="auto">
          <a:xfrm>
            <a:off x="5935663" y="323373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2096" name="Line 48"/>
          <p:cNvSpPr>
            <a:spLocks noChangeShapeType="1"/>
          </p:cNvSpPr>
          <p:nvPr/>
        </p:nvSpPr>
        <p:spPr bwMode="auto">
          <a:xfrm>
            <a:off x="5057775" y="323373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2097" name="Line 49"/>
          <p:cNvSpPr>
            <a:spLocks noChangeShapeType="1"/>
          </p:cNvSpPr>
          <p:nvPr/>
        </p:nvSpPr>
        <p:spPr bwMode="auto">
          <a:xfrm>
            <a:off x="4173538" y="3771900"/>
            <a:ext cx="398462" cy="0"/>
          </a:xfrm>
          <a:prstGeom prst="line">
            <a:avLst/>
          </a:prstGeom>
          <a:noFill/>
          <a:ln w="12700">
            <a:solidFill>
              <a:srgbClr val="CC3300"/>
            </a:solidFill>
            <a:round/>
            <a:headEnd/>
            <a:tailEnd type="triangle" w="med" len="med"/>
          </a:ln>
        </p:spPr>
        <p:txBody>
          <a:bodyPr wrap="none" anchor="ctr"/>
          <a:lstStyle/>
          <a:p>
            <a:endParaRPr lang="et-EE"/>
          </a:p>
        </p:txBody>
      </p:sp>
      <p:sp>
        <p:nvSpPr>
          <p:cNvPr id="2098" name="Line 50"/>
          <p:cNvSpPr>
            <a:spLocks noChangeShapeType="1"/>
          </p:cNvSpPr>
          <p:nvPr/>
        </p:nvSpPr>
        <p:spPr bwMode="auto">
          <a:xfrm>
            <a:off x="4056063" y="3225800"/>
            <a:ext cx="2392362" cy="0"/>
          </a:xfrm>
          <a:prstGeom prst="line">
            <a:avLst/>
          </a:prstGeom>
          <a:noFill/>
          <a:ln w="76200">
            <a:solidFill>
              <a:srgbClr val="FF0000"/>
            </a:solidFill>
            <a:round/>
            <a:headEnd/>
            <a:tailEnd/>
          </a:ln>
        </p:spPr>
        <p:txBody>
          <a:bodyPr wrap="none" anchor="ctr"/>
          <a:lstStyle/>
          <a:p>
            <a:endParaRPr lang="et-EE"/>
          </a:p>
        </p:txBody>
      </p:sp>
      <p:sp>
        <p:nvSpPr>
          <p:cNvPr id="2099" name="Arc 51"/>
          <p:cNvSpPr>
            <a:spLocks/>
          </p:cNvSpPr>
          <p:nvPr/>
        </p:nvSpPr>
        <p:spPr bwMode="auto">
          <a:xfrm flipH="1">
            <a:off x="2039938" y="3009900"/>
            <a:ext cx="561975" cy="2286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p:spPr>
        <p:txBody>
          <a:bodyPr wrap="none" anchor="ctr"/>
          <a:lstStyle/>
          <a:p>
            <a:endParaRPr lang="et-EE"/>
          </a:p>
        </p:txBody>
      </p:sp>
      <p:sp>
        <p:nvSpPr>
          <p:cNvPr id="2100" name="Line 52"/>
          <p:cNvSpPr>
            <a:spLocks noChangeShapeType="1"/>
          </p:cNvSpPr>
          <p:nvPr/>
        </p:nvSpPr>
        <p:spPr bwMode="auto">
          <a:xfrm>
            <a:off x="1476375" y="3124200"/>
            <a:ext cx="0" cy="914400"/>
          </a:xfrm>
          <a:prstGeom prst="line">
            <a:avLst/>
          </a:prstGeom>
          <a:noFill/>
          <a:ln w="12700">
            <a:solidFill>
              <a:schemeClr val="tx1"/>
            </a:solidFill>
            <a:prstDash val="dash"/>
            <a:round/>
            <a:headEnd/>
            <a:tailEnd/>
          </a:ln>
        </p:spPr>
        <p:txBody>
          <a:bodyPr wrap="none" anchor="ctr"/>
          <a:lstStyle/>
          <a:p>
            <a:endParaRPr lang="et-EE"/>
          </a:p>
        </p:txBody>
      </p:sp>
      <p:sp>
        <p:nvSpPr>
          <p:cNvPr id="2101" name="Line 53"/>
          <p:cNvSpPr>
            <a:spLocks noChangeShapeType="1"/>
          </p:cNvSpPr>
          <p:nvPr/>
        </p:nvSpPr>
        <p:spPr bwMode="auto">
          <a:xfrm>
            <a:off x="2039938" y="3124200"/>
            <a:ext cx="0" cy="914400"/>
          </a:xfrm>
          <a:prstGeom prst="line">
            <a:avLst/>
          </a:prstGeom>
          <a:noFill/>
          <a:ln w="12700">
            <a:solidFill>
              <a:schemeClr val="tx1"/>
            </a:solidFill>
            <a:prstDash val="dash"/>
            <a:round/>
            <a:headEnd/>
            <a:tailEnd/>
          </a:ln>
        </p:spPr>
        <p:txBody>
          <a:bodyPr wrap="none" anchor="ctr"/>
          <a:lstStyle/>
          <a:p>
            <a:endParaRPr lang="et-EE"/>
          </a:p>
        </p:txBody>
      </p:sp>
      <p:sp>
        <p:nvSpPr>
          <p:cNvPr id="2102" name="Text Box 54"/>
          <p:cNvSpPr txBox="1">
            <a:spLocks noChangeArrowheads="1"/>
          </p:cNvSpPr>
          <p:nvPr/>
        </p:nvSpPr>
        <p:spPr bwMode="auto">
          <a:xfrm>
            <a:off x="539750" y="1484313"/>
            <a:ext cx="2730500" cy="1404937"/>
          </a:xfrm>
          <a:prstGeom prst="rect">
            <a:avLst/>
          </a:prstGeom>
          <a:noFill/>
          <a:ln w="12700">
            <a:noFill/>
            <a:miter lim="800000"/>
            <a:headEnd/>
            <a:tailEnd/>
          </a:ln>
        </p:spPr>
        <p:txBody>
          <a:bodyPr anchor="ctr">
            <a:spAutoFit/>
          </a:bodyPr>
          <a:lstStyle/>
          <a:p>
            <a:pPr algn="l" eaLnBrk="0" hangingPunct="0">
              <a:spcBef>
                <a:spcPct val="50000"/>
              </a:spcBef>
            </a:pPr>
            <a:r>
              <a:rPr lang="en-US" b="1"/>
              <a:t>The main motivations of using random patterns are:</a:t>
            </a:r>
          </a:p>
          <a:p>
            <a:pPr algn="l" eaLnBrk="0" hangingPunct="0"/>
            <a:r>
              <a:rPr lang="en-US" sz="1600" b="1"/>
              <a:t>    </a:t>
            </a:r>
            <a:r>
              <a:rPr lang="en-US" sz="1600" b="1">
                <a:solidFill>
                  <a:schemeClr val="tx2"/>
                </a:solidFill>
              </a:rPr>
              <a:t>-   low generation cost</a:t>
            </a:r>
          </a:p>
          <a:p>
            <a:pPr algn="l" eaLnBrk="0" hangingPunct="0"/>
            <a:r>
              <a:rPr lang="en-US" sz="1600" b="1">
                <a:solidFill>
                  <a:schemeClr val="tx2"/>
                </a:solidFill>
              </a:rPr>
              <a:t>    -   high initial efeciency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Slide Number Placeholder 2"/>
          <p:cNvSpPr>
            <a:spLocks noGrp="1"/>
          </p:cNvSpPr>
          <p:nvPr>
            <p:ph type="sldNum" sz="quarter" idx="10"/>
          </p:nvPr>
        </p:nvSpPr>
        <p:spPr/>
        <p:txBody>
          <a:bodyPr/>
          <a:lstStyle/>
          <a:p>
            <a:pPr>
              <a:defRPr/>
            </a:pPr>
            <a:fld id="{4A67DA7A-BE7E-4ADB-B0F0-BDA085649F0F}" type="slidenum">
              <a:rPr lang="et-EE"/>
              <a:pPr>
                <a:defRPr/>
              </a:pPr>
              <a:t>14</a:t>
            </a:fld>
            <a:endParaRPr lang="et-EE"/>
          </a:p>
        </p:txBody>
      </p:sp>
      <p:sp>
        <p:nvSpPr>
          <p:cNvPr id="138242" name="Rectangle 2"/>
          <p:cNvSpPr>
            <a:spLocks noGrp="1" noChangeArrowheads="1"/>
          </p:cNvSpPr>
          <p:nvPr>
            <p:ph type="title"/>
          </p:nvPr>
        </p:nvSpPr>
        <p:spPr>
          <a:xfrm>
            <a:off x="468313" y="0"/>
            <a:ext cx="8932862" cy="1143000"/>
          </a:xfrm>
        </p:spPr>
        <p:txBody>
          <a:bodyPr/>
          <a:lstStyle/>
          <a:p>
            <a:pPr eaLnBrk="1" hangingPunct="1">
              <a:defRPr/>
            </a:pPr>
            <a:r>
              <a:rPr lang="et-EE" smtClean="0"/>
              <a:t>Reseeding Optimization Problem</a:t>
            </a:r>
            <a:endParaRPr lang="en-GB" smtClean="0"/>
          </a:p>
        </p:txBody>
      </p:sp>
      <p:sp>
        <p:nvSpPr>
          <p:cNvPr id="17412" name="Line 3"/>
          <p:cNvSpPr>
            <a:spLocks noChangeShapeType="1"/>
          </p:cNvSpPr>
          <p:nvPr/>
        </p:nvSpPr>
        <p:spPr bwMode="auto">
          <a:xfrm>
            <a:off x="935038" y="2616200"/>
            <a:ext cx="3989387" cy="0"/>
          </a:xfrm>
          <a:prstGeom prst="line">
            <a:avLst/>
          </a:prstGeom>
          <a:noFill/>
          <a:ln w="12700">
            <a:solidFill>
              <a:schemeClr val="tx1"/>
            </a:solidFill>
            <a:round/>
            <a:headEnd/>
            <a:tailEnd/>
          </a:ln>
        </p:spPr>
        <p:txBody>
          <a:bodyPr wrap="none" anchor="ctr"/>
          <a:lstStyle/>
          <a:p>
            <a:endParaRPr lang="et-EE"/>
          </a:p>
        </p:txBody>
      </p:sp>
      <p:sp>
        <p:nvSpPr>
          <p:cNvPr id="17413" name="Text Box 4"/>
          <p:cNvSpPr txBox="1">
            <a:spLocks noChangeArrowheads="1"/>
          </p:cNvSpPr>
          <p:nvPr/>
        </p:nvSpPr>
        <p:spPr bwMode="auto">
          <a:xfrm>
            <a:off x="735013" y="2255838"/>
            <a:ext cx="398462" cy="336550"/>
          </a:xfrm>
          <a:prstGeom prst="rect">
            <a:avLst/>
          </a:prstGeom>
          <a:noFill/>
          <a:ln w="12700">
            <a:noFill/>
            <a:miter lim="800000"/>
            <a:headEnd/>
            <a:tailEnd/>
          </a:ln>
        </p:spPr>
        <p:txBody>
          <a:bodyPr>
            <a:spAutoFit/>
          </a:bodyPr>
          <a:lstStyle/>
          <a:p>
            <a:pPr eaLnBrk="0" hangingPunct="0">
              <a:spcBef>
                <a:spcPct val="50000"/>
              </a:spcBef>
            </a:pPr>
            <a:r>
              <a:rPr lang="et-EE" sz="1600" b="1"/>
              <a:t>1</a:t>
            </a:r>
            <a:endParaRPr lang="en-US" sz="1600" b="1"/>
          </a:p>
        </p:txBody>
      </p:sp>
      <p:sp>
        <p:nvSpPr>
          <p:cNvPr id="17414" name="Line 5"/>
          <p:cNvSpPr>
            <a:spLocks noChangeShapeType="1"/>
          </p:cNvSpPr>
          <p:nvPr/>
        </p:nvSpPr>
        <p:spPr bwMode="auto">
          <a:xfrm>
            <a:off x="935038" y="2544763"/>
            <a:ext cx="0" cy="144462"/>
          </a:xfrm>
          <a:prstGeom prst="line">
            <a:avLst/>
          </a:prstGeom>
          <a:noFill/>
          <a:ln w="12700">
            <a:solidFill>
              <a:schemeClr val="tx1"/>
            </a:solidFill>
            <a:round/>
            <a:headEnd/>
            <a:tailEnd/>
          </a:ln>
        </p:spPr>
        <p:txBody>
          <a:bodyPr wrap="none" anchor="ctr"/>
          <a:lstStyle/>
          <a:p>
            <a:endParaRPr lang="et-EE"/>
          </a:p>
        </p:txBody>
      </p:sp>
      <p:sp>
        <p:nvSpPr>
          <p:cNvPr id="17415" name="Text Box 6"/>
          <p:cNvSpPr txBox="1">
            <a:spLocks noChangeArrowheads="1"/>
          </p:cNvSpPr>
          <p:nvPr/>
        </p:nvSpPr>
        <p:spPr bwMode="auto">
          <a:xfrm>
            <a:off x="4676775" y="2222500"/>
            <a:ext cx="598488" cy="336550"/>
          </a:xfrm>
          <a:prstGeom prst="rect">
            <a:avLst/>
          </a:prstGeom>
          <a:noFill/>
          <a:ln w="12700">
            <a:noFill/>
            <a:miter lim="800000"/>
            <a:headEnd/>
            <a:tailEnd/>
          </a:ln>
        </p:spPr>
        <p:txBody>
          <a:bodyPr>
            <a:spAutoFit/>
          </a:bodyPr>
          <a:lstStyle/>
          <a:p>
            <a:pPr eaLnBrk="0" hangingPunct="0">
              <a:spcBef>
                <a:spcPct val="50000"/>
              </a:spcBef>
            </a:pPr>
            <a:r>
              <a:rPr lang="sv-SE" sz="1600" b="1"/>
              <a:t>2</a:t>
            </a:r>
            <a:r>
              <a:rPr lang="sv-SE" sz="1600" b="1" baseline="30000"/>
              <a:t>n</a:t>
            </a:r>
            <a:r>
              <a:rPr lang="sv-SE" sz="1600" b="1"/>
              <a:t>-1</a:t>
            </a:r>
            <a:endParaRPr lang="en-US" sz="1600" b="1"/>
          </a:p>
        </p:txBody>
      </p:sp>
      <p:sp>
        <p:nvSpPr>
          <p:cNvPr id="17416" name="Text Box 7"/>
          <p:cNvSpPr txBox="1">
            <a:spLocks noChangeArrowheads="1"/>
          </p:cNvSpPr>
          <p:nvPr/>
        </p:nvSpPr>
        <p:spPr bwMode="auto">
          <a:xfrm>
            <a:off x="179388" y="1844675"/>
            <a:ext cx="2159000" cy="336550"/>
          </a:xfrm>
          <a:prstGeom prst="rect">
            <a:avLst/>
          </a:prstGeom>
          <a:noFill/>
          <a:ln w="12700">
            <a:noFill/>
            <a:miter lim="800000"/>
            <a:headEnd/>
            <a:tailEnd/>
          </a:ln>
        </p:spPr>
        <p:txBody>
          <a:bodyPr>
            <a:spAutoFit/>
          </a:bodyPr>
          <a:lstStyle/>
          <a:p>
            <a:pPr algn="l" eaLnBrk="0" hangingPunct="0">
              <a:spcBef>
                <a:spcPct val="50000"/>
              </a:spcBef>
            </a:pPr>
            <a:r>
              <a:rPr lang="et-EE" sz="1600" b="1"/>
              <a:t>Using many seeds:</a:t>
            </a:r>
            <a:endParaRPr lang="en-US" sz="1600" b="1"/>
          </a:p>
        </p:txBody>
      </p:sp>
      <p:sp>
        <p:nvSpPr>
          <p:cNvPr id="17417" name="Line 8"/>
          <p:cNvSpPr>
            <a:spLocks noChangeShapeType="1"/>
          </p:cNvSpPr>
          <p:nvPr/>
        </p:nvSpPr>
        <p:spPr bwMode="auto">
          <a:xfrm>
            <a:off x="2463800" y="2617788"/>
            <a:ext cx="798513" cy="0"/>
          </a:xfrm>
          <a:prstGeom prst="line">
            <a:avLst/>
          </a:prstGeom>
          <a:noFill/>
          <a:ln w="76200">
            <a:solidFill>
              <a:srgbClr val="CC3300"/>
            </a:solidFill>
            <a:round/>
            <a:headEnd/>
            <a:tailEnd/>
          </a:ln>
        </p:spPr>
        <p:txBody>
          <a:bodyPr wrap="none" anchor="ctr"/>
          <a:lstStyle/>
          <a:p>
            <a:endParaRPr lang="et-EE"/>
          </a:p>
        </p:txBody>
      </p:sp>
      <p:sp>
        <p:nvSpPr>
          <p:cNvPr id="17418" name="Text Box 9"/>
          <p:cNvSpPr txBox="1">
            <a:spLocks noChangeArrowheads="1"/>
          </p:cNvSpPr>
          <p:nvPr/>
        </p:nvSpPr>
        <p:spPr bwMode="auto">
          <a:xfrm>
            <a:off x="2578100" y="1676400"/>
            <a:ext cx="2354263" cy="336550"/>
          </a:xfrm>
          <a:prstGeom prst="rect">
            <a:avLst/>
          </a:prstGeom>
          <a:noFill/>
          <a:ln w="12700">
            <a:noFill/>
            <a:miter lim="800000"/>
            <a:headEnd/>
            <a:tailEnd/>
          </a:ln>
        </p:spPr>
        <p:txBody>
          <a:bodyPr>
            <a:spAutoFit/>
          </a:bodyPr>
          <a:lstStyle/>
          <a:p>
            <a:pPr algn="l" eaLnBrk="0" hangingPunct="0">
              <a:spcBef>
                <a:spcPct val="50000"/>
              </a:spcBef>
            </a:pPr>
            <a:r>
              <a:rPr lang="sv-SE" sz="1600" b="1">
                <a:solidFill>
                  <a:schemeClr val="tx2"/>
                </a:solidFill>
              </a:rPr>
              <a:t>Pseudo-random test:</a:t>
            </a:r>
            <a:endParaRPr lang="en-US" sz="1600" b="1">
              <a:solidFill>
                <a:schemeClr val="tx2"/>
              </a:solidFill>
            </a:endParaRPr>
          </a:p>
        </p:txBody>
      </p:sp>
      <p:sp>
        <p:nvSpPr>
          <p:cNvPr id="17419" name="Line 10"/>
          <p:cNvSpPr>
            <a:spLocks noChangeShapeType="1"/>
          </p:cNvSpPr>
          <p:nvPr/>
        </p:nvSpPr>
        <p:spPr bwMode="auto">
          <a:xfrm flipH="1">
            <a:off x="2995613" y="2060575"/>
            <a:ext cx="280987" cy="484188"/>
          </a:xfrm>
          <a:prstGeom prst="line">
            <a:avLst/>
          </a:prstGeom>
          <a:noFill/>
          <a:ln w="12700">
            <a:solidFill>
              <a:schemeClr val="tx1"/>
            </a:solidFill>
            <a:round/>
            <a:headEnd/>
            <a:tailEnd type="triangle" w="med" len="med"/>
          </a:ln>
        </p:spPr>
        <p:txBody>
          <a:bodyPr wrap="none" anchor="ctr"/>
          <a:lstStyle/>
          <a:p>
            <a:endParaRPr lang="et-EE"/>
          </a:p>
        </p:txBody>
      </p:sp>
      <p:sp>
        <p:nvSpPr>
          <p:cNvPr id="17420" name="Oval 11"/>
          <p:cNvSpPr>
            <a:spLocks noChangeArrowheads="1"/>
          </p:cNvSpPr>
          <p:nvPr/>
        </p:nvSpPr>
        <p:spPr bwMode="auto">
          <a:xfrm>
            <a:off x="1600200" y="3121025"/>
            <a:ext cx="66675"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17421" name="Oval 12"/>
          <p:cNvSpPr>
            <a:spLocks noChangeArrowheads="1"/>
          </p:cNvSpPr>
          <p:nvPr/>
        </p:nvSpPr>
        <p:spPr bwMode="auto">
          <a:xfrm>
            <a:off x="1933575" y="3121025"/>
            <a:ext cx="65088"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17422" name="Oval 13"/>
          <p:cNvSpPr>
            <a:spLocks noChangeArrowheads="1"/>
          </p:cNvSpPr>
          <p:nvPr/>
        </p:nvSpPr>
        <p:spPr bwMode="auto">
          <a:xfrm>
            <a:off x="4143375" y="3121025"/>
            <a:ext cx="66675"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17423" name="Oval 14"/>
          <p:cNvSpPr>
            <a:spLocks noChangeArrowheads="1"/>
          </p:cNvSpPr>
          <p:nvPr/>
        </p:nvSpPr>
        <p:spPr bwMode="auto">
          <a:xfrm>
            <a:off x="4391025" y="3121025"/>
            <a:ext cx="66675"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17424" name="Oval 15"/>
          <p:cNvSpPr>
            <a:spLocks noChangeArrowheads="1"/>
          </p:cNvSpPr>
          <p:nvPr/>
        </p:nvSpPr>
        <p:spPr bwMode="auto">
          <a:xfrm>
            <a:off x="2795588" y="3121025"/>
            <a:ext cx="66675" cy="73025"/>
          </a:xfrm>
          <a:prstGeom prst="ellipse">
            <a:avLst/>
          </a:prstGeom>
          <a:solidFill>
            <a:srgbClr val="FF0000"/>
          </a:solidFill>
          <a:ln w="12700">
            <a:solidFill>
              <a:srgbClr val="FF0000"/>
            </a:solidFill>
            <a:round/>
            <a:headEnd/>
            <a:tailEnd/>
          </a:ln>
        </p:spPr>
        <p:txBody>
          <a:bodyPr wrap="none" anchor="ctr"/>
          <a:lstStyle/>
          <a:p>
            <a:pPr eaLnBrk="0" hangingPunct="0"/>
            <a:endParaRPr lang="en-GB" sz="2400">
              <a:solidFill>
                <a:srgbClr val="CC3300"/>
              </a:solidFill>
              <a:latin typeface="Times New Roman" pitchFamily="18" charset="0"/>
            </a:endParaRPr>
          </a:p>
        </p:txBody>
      </p:sp>
      <p:sp>
        <p:nvSpPr>
          <p:cNvPr id="17425" name="Line 16"/>
          <p:cNvSpPr>
            <a:spLocks noChangeShapeType="1"/>
          </p:cNvSpPr>
          <p:nvPr/>
        </p:nvSpPr>
        <p:spPr bwMode="auto">
          <a:xfrm>
            <a:off x="1619250" y="261778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7426" name="Line 17"/>
          <p:cNvSpPr>
            <a:spLocks noChangeShapeType="1"/>
          </p:cNvSpPr>
          <p:nvPr/>
        </p:nvSpPr>
        <p:spPr bwMode="auto">
          <a:xfrm>
            <a:off x="4427538" y="261778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7427" name="Line 18"/>
          <p:cNvSpPr>
            <a:spLocks noChangeShapeType="1"/>
          </p:cNvSpPr>
          <p:nvPr/>
        </p:nvSpPr>
        <p:spPr bwMode="auto">
          <a:xfrm>
            <a:off x="4179888" y="261778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7428" name="Line 19"/>
          <p:cNvSpPr>
            <a:spLocks noChangeShapeType="1"/>
          </p:cNvSpPr>
          <p:nvPr/>
        </p:nvSpPr>
        <p:spPr bwMode="auto">
          <a:xfrm>
            <a:off x="2830513" y="261778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7429" name="Line 20"/>
          <p:cNvSpPr>
            <a:spLocks noChangeShapeType="1"/>
          </p:cNvSpPr>
          <p:nvPr/>
        </p:nvSpPr>
        <p:spPr bwMode="auto">
          <a:xfrm>
            <a:off x="1952625" y="261778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7430" name="Line 21"/>
          <p:cNvSpPr>
            <a:spLocks noChangeShapeType="1"/>
          </p:cNvSpPr>
          <p:nvPr/>
        </p:nvSpPr>
        <p:spPr bwMode="auto">
          <a:xfrm>
            <a:off x="1466850" y="2613025"/>
            <a:ext cx="798513" cy="0"/>
          </a:xfrm>
          <a:prstGeom prst="line">
            <a:avLst/>
          </a:prstGeom>
          <a:noFill/>
          <a:ln w="76200">
            <a:solidFill>
              <a:srgbClr val="CC3300"/>
            </a:solidFill>
            <a:round/>
            <a:headEnd/>
            <a:tailEnd/>
          </a:ln>
        </p:spPr>
        <p:txBody>
          <a:bodyPr wrap="none" anchor="ctr"/>
          <a:lstStyle/>
          <a:p>
            <a:endParaRPr lang="et-EE"/>
          </a:p>
        </p:txBody>
      </p:sp>
      <p:sp>
        <p:nvSpPr>
          <p:cNvPr id="17431" name="Line 22"/>
          <p:cNvSpPr>
            <a:spLocks noChangeShapeType="1"/>
          </p:cNvSpPr>
          <p:nvPr/>
        </p:nvSpPr>
        <p:spPr bwMode="auto">
          <a:xfrm>
            <a:off x="3833813" y="2613025"/>
            <a:ext cx="798512" cy="0"/>
          </a:xfrm>
          <a:prstGeom prst="line">
            <a:avLst/>
          </a:prstGeom>
          <a:noFill/>
          <a:ln w="76200">
            <a:solidFill>
              <a:srgbClr val="CC3300"/>
            </a:solidFill>
            <a:round/>
            <a:headEnd/>
            <a:tailEnd/>
          </a:ln>
        </p:spPr>
        <p:txBody>
          <a:bodyPr wrap="none" anchor="ctr"/>
          <a:lstStyle/>
          <a:p>
            <a:endParaRPr lang="et-EE"/>
          </a:p>
        </p:txBody>
      </p:sp>
      <p:sp>
        <p:nvSpPr>
          <p:cNvPr id="17432" name="Line 23"/>
          <p:cNvSpPr>
            <a:spLocks noChangeShapeType="1"/>
          </p:cNvSpPr>
          <p:nvPr/>
        </p:nvSpPr>
        <p:spPr bwMode="auto">
          <a:xfrm flipH="1">
            <a:off x="1889125" y="2003425"/>
            <a:ext cx="1054100" cy="533400"/>
          </a:xfrm>
          <a:prstGeom prst="line">
            <a:avLst/>
          </a:prstGeom>
          <a:noFill/>
          <a:ln w="12700">
            <a:solidFill>
              <a:schemeClr val="tx1"/>
            </a:solidFill>
            <a:round/>
            <a:headEnd/>
            <a:tailEnd type="triangle" w="med" len="med"/>
          </a:ln>
        </p:spPr>
        <p:txBody>
          <a:bodyPr wrap="none" anchor="ctr"/>
          <a:lstStyle/>
          <a:p>
            <a:endParaRPr lang="et-EE"/>
          </a:p>
        </p:txBody>
      </p:sp>
      <p:sp>
        <p:nvSpPr>
          <p:cNvPr id="17433" name="Line 24"/>
          <p:cNvSpPr>
            <a:spLocks noChangeShapeType="1"/>
          </p:cNvSpPr>
          <p:nvPr/>
        </p:nvSpPr>
        <p:spPr bwMode="auto">
          <a:xfrm>
            <a:off x="3648075" y="2079625"/>
            <a:ext cx="492125" cy="381000"/>
          </a:xfrm>
          <a:prstGeom prst="line">
            <a:avLst/>
          </a:prstGeom>
          <a:noFill/>
          <a:ln w="12700">
            <a:solidFill>
              <a:schemeClr val="tx1"/>
            </a:solidFill>
            <a:round/>
            <a:headEnd/>
            <a:tailEnd type="triangle" w="med" len="med"/>
          </a:ln>
        </p:spPr>
        <p:txBody>
          <a:bodyPr wrap="none" anchor="ctr"/>
          <a:lstStyle/>
          <a:p>
            <a:endParaRPr lang="et-EE"/>
          </a:p>
        </p:txBody>
      </p:sp>
      <p:sp>
        <p:nvSpPr>
          <p:cNvPr id="17434" name="Rectangle 25"/>
          <p:cNvSpPr>
            <a:spLocks noChangeArrowheads="1"/>
          </p:cNvSpPr>
          <p:nvPr/>
        </p:nvSpPr>
        <p:spPr bwMode="auto">
          <a:xfrm>
            <a:off x="4079875" y="4419600"/>
            <a:ext cx="1195388" cy="1066800"/>
          </a:xfrm>
          <a:prstGeom prst="rect">
            <a:avLst/>
          </a:prstGeom>
          <a:solidFill>
            <a:schemeClr val="bg1"/>
          </a:solidFill>
          <a:ln w="12700">
            <a:solidFill>
              <a:schemeClr val="tx1"/>
            </a:solidFill>
            <a:miter lim="800000"/>
            <a:headEnd/>
            <a:tailEnd/>
          </a:ln>
        </p:spPr>
        <p:txBody>
          <a:bodyPr wrap="none" anchor="ctr"/>
          <a:lstStyle/>
          <a:p>
            <a:endParaRPr lang="et-EE"/>
          </a:p>
        </p:txBody>
      </p:sp>
      <p:sp>
        <p:nvSpPr>
          <p:cNvPr id="17435" name="Line 26"/>
          <p:cNvSpPr>
            <a:spLocks noChangeShapeType="1"/>
          </p:cNvSpPr>
          <p:nvPr/>
        </p:nvSpPr>
        <p:spPr bwMode="auto">
          <a:xfrm>
            <a:off x="4079875" y="4648200"/>
            <a:ext cx="1195388" cy="0"/>
          </a:xfrm>
          <a:prstGeom prst="line">
            <a:avLst/>
          </a:prstGeom>
          <a:noFill/>
          <a:ln w="12700">
            <a:solidFill>
              <a:schemeClr val="tx1"/>
            </a:solidFill>
            <a:round/>
            <a:headEnd/>
            <a:tailEnd/>
          </a:ln>
        </p:spPr>
        <p:txBody>
          <a:bodyPr wrap="none" anchor="ctr"/>
          <a:lstStyle/>
          <a:p>
            <a:endParaRPr lang="et-EE"/>
          </a:p>
        </p:txBody>
      </p:sp>
      <p:sp>
        <p:nvSpPr>
          <p:cNvPr id="17436" name="Line 27"/>
          <p:cNvSpPr>
            <a:spLocks noChangeShapeType="1"/>
          </p:cNvSpPr>
          <p:nvPr/>
        </p:nvSpPr>
        <p:spPr bwMode="auto">
          <a:xfrm>
            <a:off x="4079875" y="4876800"/>
            <a:ext cx="1195388" cy="0"/>
          </a:xfrm>
          <a:prstGeom prst="line">
            <a:avLst/>
          </a:prstGeom>
          <a:noFill/>
          <a:ln w="12700">
            <a:solidFill>
              <a:schemeClr val="tx1"/>
            </a:solidFill>
            <a:round/>
            <a:headEnd/>
            <a:tailEnd/>
          </a:ln>
        </p:spPr>
        <p:txBody>
          <a:bodyPr wrap="none" anchor="ctr"/>
          <a:lstStyle/>
          <a:p>
            <a:endParaRPr lang="et-EE"/>
          </a:p>
        </p:txBody>
      </p:sp>
      <p:sp>
        <p:nvSpPr>
          <p:cNvPr id="17437" name="Line 28"/>
          <p:cNvSpPr>
            <a:spLocks noChangeShapeType="1"/>
          </p:cNvSpPr>
          <p:nvPr/>
        </p:nvSpPr>
        <p:spPr bwMode="auto">
          <a:xfrm>
            <a:off x="4079875" y="5257800"/>
            <a:ext cx="1195388" cy="0"/>
          </a:xfrm>
          <a:prstGeom prst="line">
            <a:avLst/>
          </a:prstGeom>
          <a:noFill/>
          <a:ln w="12700">
            <a:solidFill>
              <a:schemeClr val="tx1"/>
            </a:solidFill>
            <a:round/>
            <a:headEnd/>
            <a:tailEnd/>
          </a:ln>
        </p:spPr>
        <p:txBody>
          <a:bodyPr wrap="none" anchor="ctr"/>
          <a:lstStyle/>
          <a:p>
            <a:endParaRPr lang="et-EE"/>
          </a:p>
        </p:txBody>
      </p:sp>
      <p:sp>
        <p:nvSpPr>
          <p:cNvPr id="17438" name="Text Box 29"/>
          <p:cNvSpPr txBox="1">
            <a:spLocks noChangeArrowheads="1"/>
          </p:cNvSpPr>
          <p:nvPr/>
        </p:nvSpPr>
        <p:spPr bwMode="auto">
          <a:xfrm>
            <a:off x="3851275" y="3581400"/>
            <a:ext cx="1600200" cy="641350"/>
          </a:xfrm>
          <a:prstGeom prst="rect">
            <a:avLst/>
          </a:prstGeom>
          <a:noFill/>
          <a:ln w="12700">
            <a:noFill/>
            <a:miter lim="800000"/>
            <a:headEnd/>
            <a:tailEnd/>
          </a:ln>
        </p:spPr>
        <p:txBody>
          <a:bodyPr>
            <a:spAutoFit/>
          </a:bodyPr>
          <a:lstStyle/>
          <a:p>
            <a:pPr eaLnBrk="0" hangingPunct="0">
              <a:spcBef>
                <a:spcPct val="50000"/>
              </a:spcBef>
            </a:pPr>
            <a:r>
              <a:rPr lang="et-EE"/>
              <a:t>Deterministic test (seeds):</a:t>
            </a:r>
            <a:endParaRPr lang="en-GB"/>
          </a:p>
        </p:txBody>
      </p:sp>
      <p:sp>
        <p:nvSpPr>
          <p:cNvPr id="17439" name="Rectangle 30"/>
          <p:cNvSpPr>
            <a:spLocks noChangeArrowheads="1"/>
          </p:cNvSpPr>
          <p:nvPr/>
        </p:nvSpPr>
        <p:spPr bwMode="auto">
          <a:xfrm>
            <a:off x="6048375" y="2133600"/>
            <a:ext cx="1266825" cy="3810000"/>
          </a:xfrm>
          <a:prstGeom prst="rect">
            <a:avLst/>
          </a:prstGeom>
          <a:solidFill>
            <a:schemeClr val="bg1"/>
          </a:solidFill>
          <a:ln w="12700">
            <a:solidFill>
              <a:schemeClr val="tx1"/>
            </a:solidFill>
            <a:miter lim="800000"/>
            <a:headEnd/>
            <a:tailEnd/>
          </a:ln>
        </p:spPr>
        <p:txBody>
          <a:bodyPr wrap="none" anchor="ctr"/>
          <a:lstStyle/>
          <a:p>
            <a:endParaRPr lang="et-EE"/>
          </a:p>
        </p:txBody>
      </p:sp>
      <p:sp>
        <p:nvSpPr>
          <p:cNvPr id="17440" name="Line 31"/>
          <p:cNvSpPr>
            <a:spLocks noChangeShapeType="1"/>
          </p:cNvSpPr>
          <p:nvPr/>
        </p:nvSpPr>
        <p:spPr bwMode="auto">
          <a:xfrm>
            <a:off x="6048375" y="2362200"/>
            <a:ext cx="1266825" cy="0"/>
          </a:xfrm>
          <a:prstGeom prst="line">
            <a:avLst/>
          </a:prstGeom>
          <a:noFill/>
          <a:ln w="12700">
            <a:solidFill>
              <a:schemeClr val="tx1"/>
            </a:solidFill>
            <a:round/>
            <a:headEnd/>
            <a:tailEnd/>
          </a:ln>
        </p:spPr>
        <p:txBody>
          <a:bodyPr wrap="none" anchor="ctr"/>
          <a:lstStyle/>
          <a:p>
            <a:endParaRPr lang="et-EE"/>
          </a:p>
        </p:txBody>
      </p:sp>
      <p:sp>
        <p:nvSpPr>
          <p:cNvPr id="17441" name="Rectangle 32"/>
          <p:cNvSpPr>
            <a:spLocks noChangeArrowheads="1"/>
          </p:cNvSpPr>
          <p:nvPr/>
        </p:nvSpPr>
        <p:spPr bwMode="auto">
          <a:xfrm>
            <a:off x="6048375" y="2362200"/>
            <a:ext cx="1266825" cy="685800"/>
          </a:xfrm>
          <a:prstGeom prst="rect">
            <a:avLst/>
          </a:prstGeom>
          <a:solidFill>
            <a:srgbClr val="C0C0C0"/>
          </a:solidFill>
          <a:ln w="12700">
            <a:solidFill>
              <a:schemeClr val="tx1"/>
            </a:solidFill>
            <a:miter lim="800000"/>
            <a:headEnd/>
            <a:tailEnd/>
          </a:ln>
        </p:spPr>
        <p:txBody>
          <a:bodyPr wrap="none" anchor="ctr"/>
          <a:lstStyle/>
          <a:p>
            <a:endParaRPr lang="et-EE"/>
          </a:p>
        </p:txBody>
      </p:sp>
      <p:sp>
        <p:nvSpPr>
          <p:cNvPr id="17442" name="Line 33"/>
          <p:cNvSpPr>
            <a:spLocks noChangeShapeType="1"/>
          </p:cNvSpPr>
          <p:nvPr/>
        </p:nvSpPr>
        <p:spPr bwMode="auto">
          <a:xfrm>
            <a:off x="6048375" y="3276600"/>
            <a:ext cx="1266825" cy="1588"/>
          </a:xfrm>
          <a:prstGeom prst="line">
            <a:avLst/>
          </a:prstGeom>
          <a:noFill/>
          <a:ln w="12700">
            <a:solidFill>
              <a:schemeClr val="tx1"/>
            </a:solidFill>
            <a:round/>
            <a:headEnd/>
            <a:tailEnd/>
          </a:ln>
        </p:spPr>
        <p:txBody>
          <a:bodyPr wrap="none" anchor="ctr"/>
          <a:lstStyle/>
          <a:p>
            <a:endParaRPr lang="et-EE"/>
          </a:p>
        </p:txBody>
      </p:sp>
      <p:sp>
        <p:nvSpPr>
          <p:cNvPr id="17443" name="Rectangle 34"/>
          <p:cNvSpPr>
            <a:spLocks noChangeArrowheads="1"/>
          </p:cNvSpPr>
          <p:nvPr/>
        </p:nvSpPr>
        <p:spPr bwMode="auto">
          <a:xfrm>
            <a:off x="6048375" y="3276600"/>
            <a:ext cx="1266825" cy="457200"/>
          </a:xfrm>
          <a:prstGeom prst="rect">
            <a:avLst/>
          </a:prstGeom>
          <a:solidFill>
            <a:srgbClr val="C0C0C0"/>
          </a:solidFill>
          <a:ln w="12700">
            <a:solidFill>
              <a:schemeClr val="tx1"/>
            </a:solidFill>
            <a:miter lim="800000"/>
            <a:headEnd/>
            <a:tailEnd/>
          </a:ln>
        </p:spPr>
        <p:txBody>
          <a:bodyPr wrap="none" anchor="ctr"/>
          <a:lstStyle/>
          <a:p>
            <a:endParaRPr lang="et-EE"/>
          </a:p>
        </p:txBody>
      </p:sp>
      <p:sp>
        <p:nvSpPr>
          <p:cNvPr id="17444" name="Line 35"/>
          <p:cNvSpPr>
            <a:spLocks noChangeShapeType="1"/>
          </p:cNvSpPr>
          <p:nvPr/>
        </p:nvSpPr>
        <p:spPr bwMode="auto">
          <a:xfrm>
            <a:off x="4641850" y="4978400"/>
            <a:ext cx="0" cy="152400"/>
          </a:xfrm>
          <a:prstGeom prst="line">
            <a:avLst/>
          </a:prstGeom>
          <a:noFill/>
          <a:ln w="12700">
            <a:solidFill>
              <a:schemeClr val="tx1"/>
            </a:solidFill>
            <a:prstDash val="dash"/>
            <a:round/>
            <a:headEnd/>
            <a:tailEnd/>
          </a:ln>
        </p:spPr>
        <p:txBody>
          <a:bodyPr wrap="none" anchor="ctr"/>
          <a:lstStyle/>
          <a:p>
            <a:endParaRPr lang="et-EE"/>
          </a:p>
        </p:txBody>
      </p:sp>
      <p:sp>
        <p:nvSpPr>
          <p:cNvPr id="17445" name="Line 36"/>
          <p:cNvSpPr>
            <a:spLocks noChangeShapeType="1"/>
          </p:cNvSpPr>
          <p:nvPr/>
        </p:nvSpPr>
        <p:spPr bwMode="auto">
          <a:xfrm>
            <a:off x="6048375" y="5486400"/>
            <a:ext cx="1266825" cy="1588"/>
          </a:xfrm>
          <a:prstGeom prst="line">
            <a:avLst/>
          </a:prstGeom>
          <a:noFill/>
          <a:ln w="12700">
            <a:solidFill>
              <a:schemeClr val="tx1"/>
            </a:solidFill>
            <a:round/>
            <a:headEnd/>
            <a:tailEnd/>
          </a:ln>
        </p:spPr>
        <p:txBody>
          <a:bodyPr wrap="none" anchor="ctr"/>
          <a:lstStyle/>
          <a:p>
            <a:endParaRPr lang="et-EE"/>
          </a:p>
        </p:txBody>
      </p:sp>
      <p:sp>
        <p:nvSpPr>
          <p:cNvPr id="17446" name="Rectangle 37"/>
          <p:cNvSpPr>
            <a:spLocks noChangeArrowheads="1"/>
          </p:cNvSpPr>
          <p:nvPr/>
        </p:nvSpPr>
        <p:spPr bwMode="auto">
          <a:xfrm>
            <a:off x="6048375" y="5486400"/>
            <a:ext cx="1266825" cy="457200"/>
          </a:xfrm>
          <a:prstGeom prst="rect">
            <a:avLst/>
          </a:prstGeom>
          <a:solidFill>
            <a:srgbClr val="C0C0C0"/>
          </a:solidFill>
          <a:ln w="12700">
            <a:solidFill>
              <a:schemeClr val="tx1"/>
            </a:solidFill>
            <a:miter lim="800000"/>
            <a:headEnd/>
            <a:tailEnd/>
          </a:ln>
        </p:spPr>
        <p:txBody>
          <a:bodyPr wrap="none" anchor="ctr"/>
          <a:lstStyle/>
          <a:p>
            <a:endParaRPr lang="et-EE"/>
          </a:p>
        </p:txBody>
      </p:sp>
      <p:sp>
        <p:nvSpPr>
          <p:cNvPr id="17447" name="Line 38"/>
          <p:cNvSpPr>
            <a:spLocks noChangeShapeType="1"/>
          </p:cNvSpPr>
          <p:nvPr/>
        </p:nvSpPr>
        <p:spPr bwMode="auto">
          <a:xfrm>
            <a:off x="6048375" y="5257800"/>
            <a:ext cx="1266825" cy="0"/>
          </a:xfrm>
          <a:prstGeom prst="line">
            <a:avLst/>
          </a:prstGeom>
          <a:noFill/>
          <a:ln w="12700">
            <a:solidFill>
              <a:schemeClr val="tx1"/>
            </a:solidFill>
            <a:round/>
            <a:headEnd/>
            <a:tailEnd/>
          </a:ln>
        </p:spPr>
        <p:txBody>
          <a:bodyPr wrap="none" anchor="ctr"/>
          <a:lstStyle/>
          <a:p>
            <a:endParaRPr lang="et-EE"/>
          </a:p>
        </p:txBody>
      </p:sp>
      <p:sp>
        <p:nvSpPr>
          <p:cNvPr id="17448" name="Line 39"/>
          <p:cNvSpPr>
            <a:spLocks noChangeShapeType="1"/>
          </p:cNvSpPr>
          <p:nvPr/>
        </p:nvSpPr>
        <p:spPr bwMode="auto">
          <a:xfrm>
            <a:off x="5275263" y="5334000"/>
            <a:ext cx="773112" cy="0"/>
          </a:xfrm>
          <a:prstGeom prst="line">
            <a:avLst/>
          </a:prstGeom>
          <a:noFill/>
          <a:ln w="12700">
            <a:solidFill>
              <a:schemeClr val="tx1"/>
            </a:solidFill>
            <a:round/>
            <a:headEnd/>
            <a:tailEnd type="triangle" w="med" len="med"/>
          </a:ln>
        </p:spPr>
        <p:txBody>
          <a:bodyPr wrap="none" anchor="ctr"/>
          <a:lstStyle/>
          <a:p>
            <a:endParaRPr lang="et-EE"/>
          </a:p>
        </p:txBody>
      </p:sp>
      <p:sp>
        <p:nvSpPr>
          <p:cNvPr id="17449" name="Line 40"/>
          <p:cNvSpPr>
            <a:spLocks noChangeShapeType="1"/>
          </p:cNvSpPr>
          <p:nvPr/>
        </p:nvSpPr>
        <p:spPr bwMode="auto">
          <a:xfrm flipV="1">
            <a:off x="5275263" y="2209800"/>
            <a:ext cx="773112" cy="2286000"/>
          </a:xfrm>
          <a:prstGeom prst="line">
            <a:avLst/>
          </a:prstGeom>
          <a:noFill/>
          <a:ln w="12700">
            <a:solidFill>
              <a:schemeClr val="tx1"/>
            </a:solidFill>
            <a:round/>
            <a:headEnd/>
            <a:tailEnd type="triangle" w="med" len="med"/>
          </a:ln>
        </p:spPr>
        <p:txBody>
          <a:bodyPr wrap="none" anchor="ctr"/>
          <a:lstStyle/>
          <a:p>
            <a:endParaRPr lang="et-EE"/>
          </a:p>
        </p:txBody>
      </p:sp>
      <p:sp>
        <p:nvSpPr>
          <p:cNvPr id="17450" name="Line 41"/>
          <p:cNvSpPr>
            <a:spLocks noChangeShapeType="1"/>
          </p:cNvSpPr>
          <p:nvPr/>
        </p:nvSpPr>
        <p:spPr bwMode="auto">
          <a:xfrm flipV="1">
            <a:off x="5275263" y="3124200"/>
            <a:ext cx="773112" cy="1676400"/>
          </a:xfrm>
          <a:prstGeom prst="line">
            <a:avLst/>
          </a:prstGeom>
          <a:noFill/>
          <a:ln w="12700">
            <a:solidFill>
              <a:schemeClr val="tx1"/>
            </a:solidFill>
            <a:round/>
            <a:headEnd/>
            <a:tailEnd type="triangle" w="med" len="med"/>
          </a:ln>
        </p:spPr>
        <p:txBody>
          <a:bodyPr wrap="none" anchor="ctr"/>
          <a:lstStyle/>
          <a:p>
            <a:endParaRPr lang="et-EE"/>
          </a:p>
        </p:txBody>
      </p:sp>
      <p:sp>
        <p:nvSpPr>
          <p:cNvPr id="17451" name="Line 42"/>
          <p:cNvSpPr>
            <a:spLocks noChangeShapeType="1"/>
          </p:cNvSpPr>
          <p:nvPr/>
        </p:nvSpPr>
        <p:spPr bwMode="auto">
          <a:xfrm>
            <a:off x="6646863" y="3962400"/>
            <a:ext cx="0" cy="990600"/>
          </a:xfrm>
          <a:prstGeom prst="line">
            <a:avLst/>
          </a:prstGeom>
          <a:noFill/>
          <a:ln w="12700">
            <a:solidFill>
              <a:schemeClr val="tx1"/>
            </a:solidFill>
            <a:prstDash val="dash"/>
            <a:round/>
            <a:headEnd/>
            <a:tailEnd/>
          </a:ln>
        </p:spPr>
        <p:txBody>
          <a:bodyPr wrap="none" anchor="ctr"/>
          <a:lstStyle/>
          <a:p>
            <a:endParaRPr lang="et-EE"/>
          </a:p>
        </p:txBody>
      </p:sp>
      <p:sp>
        <p:nvSpPr>
          <p:cNvPr id="17452" name="Text Box 43"/>
          <p:cNvSpPr txBox="1">
            <a:spLocks noChangeArrowheads="1"/>
          </p:cNvSpPr>
          <p:nvPr/>
        </p:nvSpPr>
        <p:spPr bwMode="auto">
          <a:xfrm>
            <a:off x="7380288" y="1600200"/>
            <a:ext cx="1439862" cy="915988"/>
          </a:xfrm>
          <a:prstGeom prst="rect">
            <a:avLst/>
          </a:prstGeom>
          <a:noFill/>
          <a:ln w="12700">
            <a:noFill/>
            <a:miter lim="800000"/>
            <a:headEnd/>
            <a:tailEnd/>
          </a:ln>
        </p:spPr>
        <p:txBody>
          <a:bodyPr>
            <a:spAutoFit/>
          </a:bodyPr>
          <a:lstStyle/>
          <a:p>
            <a:pPr eaLnBrk="0" hangingPunct="0">
              <a:spcBef>
                <a:spcPct val="50000"/>
              </a:spcBef>
            </a:pPr>
            <a:r>
              <a:rPr lang="et-EE"/>
              <a:t>Pseudo-random sequences:</a:t>
            </a:r>
            <a:endParaRPr lang="en-GB"/>
          </a:p>
        </p:txBody>
      </p:sp>
      <p:sp>
        <p:nvSpPr>
          <p:cNvPr id="17453" name="Line 44"/>
          <p:cNvSpPr>
            <a:spLocks noChangeShapeType="1"/>
          </p:cNvSpPr>
          <p:nvPr/>
        </p:nvSpPr>
        <p:spPr bwMode="auto">
          <a:xfrm flipH="1">
            <a:off x="6823075" y="2514600"/>
            <a:ext cx="773113" cy="304800"/>
          </a:xfrm>
          <a:prstGeom prst="line">
            <a:avLst/>
          </a:prstGeom>
          <a:noFill/>
          <a:ln w="12700">
            <a:solidFill>
              <a:schemeClr val="tx1"/>
            </a:solidFill>
            <a:round/>
            <a:headEnd/>
            <a:tailEnd type="triangle" w="med" len="med"/>
          </a:ln>
        </p:spPr>
        <p:txBody>
          <a:bodyPr wrap="none" anchor="ctr"/>
          <a:lstStyle/>
          <a:p>
            <a:endParaRPr lang="et-EE"/>
          </a:p>
        </p:txBody>
      </p:sp>
      <p:sp>
        <p:nvSpPr>
          <p:cNvPr id="17454" name="Line 45"/>
          <p:cNvSpPr>
            <a:spLocks noChangeShapeType="1"/>
          </p:cNvSpPr>
          <p:nvPr/>
        </p:nvSpPr>
        <p:spPr bwMode="auto">
          <a:xfrm flipH="1">
            <a:off x="6823075" y="2514600"/>
            <a:ext cx="773113" cy="990600"/>
          </a:xfrm>
          <a:prstGeom prst="line">
            <a:avLst/>
          </a:prstGeom>
          <a:noFill/>
          <a:ln w="12700">
            <a:solidFill>
              <a:schemeClr val="tx1"/>
            </a:solidFill>
            <a:round/>
            <a:headEnd/>
            <a:tailEnd type="triangle" w="med" len="med"/>
          </a:ln>
        </p:spPr>
        <p:txBody>
          <a:bodyPr wrap="none" anchor="ctr"/>
          <a:lstStyle/>
          <a:p>
            <a:endParaRPr lang="et-EE"/>
          </a:p>
        </p:txBody>
      </p:sp>
      <p:sp>
        <p:nvSpPr>
          <p:cNvPr id="17455" name="Line 46"/>
          <p:cNvSpPr>
            <a:spLocks noChangeShapeType="1"/>
          </p:cNvSpPr>
          <p:nvPr/>
        </p:nvSpPr>
        <p:spPr bwMode="auto">
          <a:xfrm flipH="1">
            <a:off x="6892925" y="2514600"/>
            <a:ext cx="703263" cy="3200400"/>
          </a:xfrm>
          <a:prstGeom prst="line">
            <a:avLst/>
          </a:prstGeom>
          <a:noFill/>
          <a:ln w="12700">
            <a:solidFill>
              <a:schemeClr val="tx1"/>
            </a:solidFill>
            <a:round/>
            <a:headEnd/>
            <a:tailEnd type="triangle" w="med" len="med"/>
          </a:ln>
        </p:spPr>
        <p:txBody>
          <a:bodyPr wrap="none" anchor="ctr"/>
          <a:lstStyle/>
          <a:p>
            <a:endParaRPr lang="et-EE"/>
          </a:p>
        </p:txBody>
      </p:sp>
      <p:sp>
        <p:nvSpPr>
          <p:cNvPr id="17456" name="Line 47"/>
          <p:cNvSpPr>
            <a:spLocks noChangeShapeType="1"/>
          </p:cNvSpPr>
          <p:nvPr/>
        </p:nvSpPr>
        <p:spPr bwMode="auto">
          <a:xfrm>
            <a:off x="7104063" y="3048000"/>
            <a:ext cx="633412" cy="0"/>
          </a:xfrm>
          <a:prstGeom prst="line">
            <a:avLst/>
          </a:prstGeom>
          <a:noFill/>
          <a:ln w="12700">
            <a:solidFill>
              <a:schemeClr val="tx1"/>
            </a:solidFill>
            <a:round/>
            <a:headEnd/>
            <a:tailEnd/>
          </a:ln>
        </p:spPr>
        <p:txBody>
          <a:bodyPr wrap="none" anchor="ctr"/>
          <a:lstStyle/>
          <a:p>
            <a:endParaRPr lang="et-EE"/>
          </a:p>
        </p:txBody>
      </p:sp>
      <p:sp>
        <p:nvSpPr>
          <p:cNvPr id="17457" name="Line 48"/>
          <p:cNvSpPr>
            <a:spLocks noChangeShapeType="1"/>
          </p:cNvSpPr>
          <p:nvPr/>
        </p:nvSpPr>
        <p:spPr bwMode="auto">
          <a:xfrm>
            <a:off x="7104063" y="3733800"/>
            <a:ext cx="633412" cy="0"/>
          </a:xfrm>
          <a:prstGeom prst="line">
            <a:avLst/>
          </a:prstGeom>
          <a:noFill/>
          <a:ln w="12700">
            <a:solidFill>
              <a:schemeClr val="tx1"/>
            </a:solidFill>
            <a:round/>
            <a:headEnd/>
            <a:tailEnd/>
          </a:ln>
        </p:spPr>
        <p:txBody>
          <a:bodyPr wrap="none" anchor="ctr"/>
          <a:lstStyle/>
          <a:p>
            <a:endParaRPr lang="et-EE"/>
          </a:p>
        </p:txBody>
      </p:sp>
      <p:sp>
        <p:nvSpPr>
          <p:cNvPr id="17458" name="Line 49"/>
          <p:cNvSpPr>
            <a:spLocks noChangeShapeType="1"/>
          </p:cNvSpPr>
          <p:nvPr/>
        </p:nvSpPr>
        <p:spPr bwMode="auto">
          <a:xfrm>
            <a:off x="7596188" y="3048000"/>
            <a:ext cx="0" cy="685800"/>
          </a:xfrm>
          <a:prstGeom prst="line">
            <a:avLst/>
          </a:prstGeom>
          <a:noFill/>
          <a:ln w="12700">
            <a:solidFill>
              <a:schemeClr val="tx1"/>
            </a:solidFill>
            <a:round/>
            <a:headEnd type="triangle" w="med" len="med"/>
            <a:tailEnd type="triangle" w="med" len="med"/>
          </a:ln>
        </p:spPr>
        <p:txBody>
          <a:bodyPr wrap="none" anchor="ctr"/>
          <a:lstStyle/>
          <a:p>
            <a:endParaRPr lang="et-EE"/>
          </a:p>
        </p:txBody>
      </p:sp>
      <p:sp>
        <p:nvSpPr>
          <p:cNvPr id="17459" name="Text Box 50"/>
          <p:cNvSpPr txBox="1">
            <a:spLocks noChangeArrowheads="1"/>
          </p:cNvSpPr>
          <p:nvPr/>
        </p:nvSpPr>
        <p:spPr bwMode="auto">
          <a:xfrm>
            <a:off x="7596188" y="3067050"/>
            <a:ext cx="985837" cy="641350"/>
          </a:xfrm>
          <a:prstGeom prst="rect">
            <a:avLst/>
          </a:prstGeom>
          <a:noFill/>
          <a:ln w="12700">
            <a:noFill/>
            <a:miter lim="800000"/>
            <a:headEnd/>
            <a:tailEnd/>
          </a:ln>
        </p:spPr>
        <p:txBody>
          <a:bodyPr>
            <a:spAutoFit/>
          </a:bodyPr>
          <a:lstStyle/>
          <a:p>
            <a:pPr eaLnBrk="0" hangingPunct="0">
              <a:spcBef>
                <a:spcPct val="50000"/>
              </a:spcBef>
            </a:pPr>
            <a:r>
              <a:rPr lang="et-EE"/>
              <a:t>Block size:</a:t>
            </a:r>
            <a:endParaRPr lang="en-GB"/>
          </a:p>
        </p:txBody>
      </p:sp>
      <p:sp>
        <p:nvSpPr>
          <p:cNvPr id="17460" name="Text Box 51"/>
          <p:cNvSpPr txBox="1">
            <a:spLocks noChangeArrowheads="1"/>
          </p:cNvSpPr>
          <p:nvPr/>
        </p:nvSpPr>
        <p:spPr bwMode="auto">
          <a:xfrm>
            <a:off x="4232275" y="4381500"/>
            <a:ext cx="984250" cy="304800"/>
          </a:xfrm>
          <a:prstGeom prst="rect">
            <a:avLst/>
          </a:prstGeom>
          <a:noFill/>
          <a:ln w="12700">
            <a:noFill/>
            <a:miter lim="800000"/>
            <a:headEnd/>
            <a:tailEnd/>
          </a:ln>
        </p:spPr>
        <p:txBody>
          <a:bodyPr>
            <a:spAutoFit/>
          </a:bodyPr>
          <a:lstStyle/>
          <a:p>
            <a:pPr eaLnBrk="0" hangingPunct="0">
              <a:spcBef>
                <a:spcPct val="50000"/>
              </a:spcBef>
            </a:pPr>
            <a:r>
              <a:rPr lang="et-EE" sz="1400" b="1"/>
              <a:t>Seed 1</a:t>
            </a:r>
            <a:endParaRPr lang="en-GB" sz="1400" b="1"/>
          </a:p>
        </p:txBody>
      </p:sp>
      <p:sp>
        <p:nvSpPr>
          <p:cNvPr id="17461" name="Text Box 52"/>
          <p:cNvSpPr txBox="1">
            <a:spLocks noChangeArrowheads="1"/>
          </p:cNvSpPr>
          <p:nvPr/>
        </p:nvSpPr>
        <p:spPr bwMode="auto">
          <a:xfrm>
            <a:off x="6154738" y="2095500"/>
            <a:ext cx="984250" cy="304800"/>
          </a:xfrm>
          <a:prstGeom prst="rect">
            <a:avLst/>
          </a:prstGeom>
          <a:noFill/>
          <a:ln w="12700">
            <a:noFill/>
            <a:miter lim="800000"/>
            <a:headEnd/>
            <a:tailEnd/>
          </a:ln>
        </p:spPr>
        <p:txBody>
          <a:bodyPr>
            <a:spAutoFit/>
          </a:bodyPr>
          <a:lstStyle/>
          <a:p>
            <a:pPr eaLnBrk="0" hangingPunct="0">
              <a:spcBef>
                <a:spcPct val="50000"/>
              </a:spcBef>
            </a:pPr>
            <a:r>
              <a:rPr lang="et-EE" sz="1400" b="1"/>
              <a:t>Seed 1</a:t>
            </a:r>
            <a:endParaRPr lang="en-GB" sz="1400" b="1"/>
          </a:p>
        </p:txBody>
      </p:sp>
      <p:sp>
        <p:nvSpPr>
          <p:cNvPr id="17462" name="Text Box 53"/>
          <p:cNvSpPr txBox="1">
            <a:spLocks noChangeArrowheads="1"/>
          </p:cNvSpPr>
          <p:nvPr/>
        </p:nvSpPr>
        <p:spPr bwMode="auto">
          <a:xfrm>
            <a:off x="4232275" y="4622800"/>
            <a:ext cx="984250" cy="304800"/>
          </a:xfrm>
          <a:prstGeom prst="rect">
            <a:avLst/>
          </a:prstGeom>
          <a:noFill/>
          <a:ln w="12700">
            <a:noFill/>
            <a:miter lim="800000"/>
            <a:headEnd/>
            <a:tailEnd/>
          </a:ln>
        </p:spPr>
        <p:txBody>
          <a:bodyPr>
            <a:spAutoFit/>
          </a:bodyPr>
          <a:lstStyle/>
          <a:p>
            <a:pPr eaLnBrk="0" hangingPunct="0">
              <a:spcBef>
                <a:spcPct val="50000"/>
              </a:spcBef>
            </a:pPr>
            <a:r>
              <a:rPr lang="et-EE" sz="1400" b="1"/>
              <a:t>Seed 2</a:t>
            </a:r>
            <a:endParaRPr lang="en-GB" sz="1400" b="1"/>
          </a:p>
        </p:txBody>
      </p:sp>
      <p:sp>
        <p:nvSpPr>
          <p:cNvPr id="17463" name="Text Box 54"/>
          <p:cNvSpPr txBox="1">
            <a:spLocks noChangeArrowheads="1"/>
          </p:cNvSpPr>
          <p:nvPr/>
        </p:nvSpPr>
        <p:spPr bwMode="auto">
          <a:xfrm>
            <a:off x="6165850" y="3009900"/>
            <a:ext cx="985838" cy="304800"/>
          </a:xfrm>
          <a:prstGeom prst="rect">
            <a:avLst/>
          </a:prstGeom>
          <a:noFill/>
          <a:ln w="12700">
            <a:noFill/>
            <a:miter lim="800000"/>
            <a:headEnd/>
            <a:tailEnd/>
          </a:ln>
        </p:spPr>
        <p:txBody>
          <a:bodyPr>
            <a:spAutoFit/>
          </a:bodyPr>
          <a:lstStyle/>
          <a:p>
            <a:pPr eaLnBrk="0" hangingPunct="0">
              <a:spcBef>
                <a:spcPct val="50000"/>
              </a:spcBef>
            </a:pPr>
            <a:r>
              <a:rPr lang="et-EE" sz="1400" b="1"/>
              <a:t>Seed 2</a:t>
            </a:r>
            <a:endParaRPr lang="en-GB" sz="1400" b="1"/>
          </a:p>
        </p:txBody>
      </p:sp>
      <p:sp>
        <p:nvSpPr>
          <p:cNvPr id="17464" name="Text Box 55"/>
          <p:cNvSpPr txBox="1">
            <a:spLocks noChangeArrowheads="1"/>
          </p:cNvSpPr>
          <p:nvPr/>
        </p:nvSpPr>
        <p:spPr bwMode="auto">
          <a:xfrm>
            <a:off x="4232275" y="5232400"/>
            <a:ext cx="984250" cy="304800"/>
          </a:xfrm>
          <a:prstGeom prst="rect">
            <a:avLst/>
          </a:prstGeom>
          <a:noFill/>
          <a:ln w="12700">
            <a:noFill/>
            <a:miter lim="800000"/>
            <a:headEnd/>
            <a:tailEnd/>
          </a:ln>
        </p:spPr>
        <p:txBody>
          <a:bodyPr>
            <a:spAutoFit/>
          </a:bodyPr>
          <a:lstStyle/>
          <a:p>
            <a:pPr eaLnBrk="0" hangingPunct="0">
              <a:spcBef>
                <a:spcPct val="50000"/>
              </a:spcBef>
            </a:pPr>
            <a:r>
              <a:rPr lang="et-EE" sz="1400" b="1"/>
              <a:t>Seed n</a:t>
            </a:r>
            <a:endParaRPr lang="en-GB" sz="1400" b="1"/>
          </a:p>
        </p:txBody>
      </p:sp>
      <p:sp>
        <p:nvSpPr>
          <p:cNvPr id="17465" name="Text Box 56"/>
          <p:cNvSpPr txBox="1">
            <a:spLocks noChangeArrowheads="1"/>
          </p:cNvSpPr>
          <p:nvPr/>
        </p:nvSpPr>
        <p:spPr bwMode="auto">
          <a:xfrm>
            <a:off x="6048375" y="5219700"/>
            <a:ext cx="985838" cy="304800"/>
          </a:xfrm>
          <a:prstGeom prst="rect">
            <a:avLst/>
          </a:prstGeom>
          <a:noFill/>
          <a:ln w="12700">
            <a:noFill/>
            <a:miter lim="800000"/>
            <a:headEnd/>
            <a:tailEnd/>
          </a:ln>
        </p:spPr>
        <p:txBody>
          <a:bodyPr>
            <a:spAutoFit/>
          </a:bodyPr>
          <a:lstStyle/>
          <a:p>
            <a:pPr eaLnBrk="0" hangingPunct="0">
              <a:spcBef>
                <a:spcPct val="50000"/>
              </a:spcBef>
            </a:pPr>
            <a:r>
              <a:rPr lang="et-EE" sz="1400" b="1"/>
              <a:t>Seed n</a:t>
            </a:r>
            <a:endParaRPr lang="en-GB" sz="1400" b="1"/>
          </a:p>
        </p:txBody>
      </p:sp>
      <p:sp>
        <p:nvSpPr>
          <p:cNvPr id="17466" name="Line 57"/>
          <p:cNvSpPr>
            <a:spLocks noChangeShapeType="1"/>
          </p:cNvSpPr>
          <p:nvPr/>
        </p:nvSpPr>
        <p:spPr bwMode="auto">
          <a:xfrm>
            <a:off x="5697538" y="4648200"/>
            <a:ext cx="2928937" cy="4763"/>
          </a:xfrm>
          <a:prstGeom prst="line">
            <a:avLst/>
          </a:prstGeom>
          <a:noFill/>
          <a:ln w="38100">
            <a:solidFill>
              <a:srgbClr val="FF0000"/>
            </a:solidFill>
            <a:prstDash val="sysDot"/>
            <a:round/>
            <a:headEnd/>
            <a:tailEnd/>
          </a:ln>
        </p:spPr>
        <p:txBody>
          <a:bodyPr wrap="none" anchor="ctr"/>
          <a:lstStyle/>
          <a:p>
            <a:endParaRPr lang="et-EE"/>
          </a:p>
        </p:txBody>
      </p:sp>
      <p:sp>
        <p:nvSpPr>
          <p:cNvPr id="17467" name="Text Box 58"/>
          <p:cNvSpPr txBox="1">
            <a:spLocks noChangeArrowheads="1"/>
          </p:cNvSpPr>
          <p:nvPr/>
        </p:nvSpPr>
        <p:spPr bwMode="auto">
          <a:xfrm>
            <a:off x="7419975" y="4646613"/>
            <a:ext cx="1406525" cy="366712"/>
          </a:xfrm>
          <a:prstGeom prst="rect">
            <a:avLst/>
          </a:prstGeom>
          <a:noFill/>
          <a:ln w="12700">
            <a:noFill/>
            <a:miter lim="800000"/>
            <a:headEnd/>
            <a:tailEnd/>
          </a:ln>
        </p:spPr>
        <p:txBody>
          <a:bodyPr>
            <a:spAutoFit/>
          </a:bodyPr>
          <a:lstStyle/>
          <a:p>
            <a:pPr eaLnBrk="0" hangingPunct="0">
              <a:spcBef>
                <a:spcPct val="50000"/>
              </a:spcBef>
            </a:pPr>
            <a:r>
              <a:rPr lang="et-EE">
                <a:solidFill>
                  <a:srgbClr val="FF0000"/>
                </a:solidFill>
              </a:rPr>
              <a:t>Constraints</a:t>
            </a:r>
            <a:endParaRPr lang="en-GB">
              <a:solidFill>
                <a:srgbClr val="FF0000"/>
              </a:solidFill>
            </a:endParaRPr>
          </a:p>
        </p:txBody>
      </p:sp>
      <p:sp>
        <p:nvSpPr>
          <p:cNvPr id="17468" name="Text Box 59"/>
          <p:cNvSpPr txBox="1">
            <a:spLocks noChangeArrowheads="1"/>
          </p:cNvSpPr>
          <p:nvPr/>
        </p:nvSpPr>
        <p:spPr bwMode="auto">
          <a:xfrm>
            <a:off x="323850" y="3429000"/>
            <a:ext cx="4032250" cy="2519363"/>
          </a:xfrm>
          <a:prstGeom prst="rect">
            <a:avLst/>
          </a:prstGeom>
          <a:noFill/>
          <a:ln w="12700">
            <a:noFill/>
            <a:miter lim="800000"/>
            <a:headEnd/>
            <a:tailEnd/>
          </a:ln>
        </p:spPr>
        <p:txBody>
          <a:bodyPr>
            <a:spAutoFit/>
          </a:bodyPr>
          <a:lstStyle/>
          <a:p>
            <a:pPr algn="l" eaLnBrk="0" hangingPunct="0">
              <a:spcBef>
                <a:spcPct val="50000"/>
              </a:spcBef>
            </a:pPr>
            <a:r>
              <a:rPr lang="et-EE" sz="2400" b="1"/>
              <a:t>Problems:</a:t>
            </a:r>
          </a:p>
          <a:p>
            <a:pPr algn="l" eaLnBrk="0" hangingPunct="0">
              <a:spcBef>
                <a:spcPct val="50000"/>
              </a:spcBef>
            </a:pPr>
            <a:r>
              <a:rPr lang="et-EE" b="1"/>
              <a:t>H</a:t>
            </a:r>
            <a:r>
              <a:rPr lang="en-GB" b="1">
                <a:cs typeface="Times New Roman" pitchFamily="18" charset="0"/>
              </a:rPr>
              <a:t>ow to calculate the number      and size of </a:t>
            </a:r>
            <a:r>
              <a:rPr lang="et-EE" b="1"/>
              <a:t>blocks?</a:t>
            </a:r>
            <a:r>
              <a:rPr lang="en-GB" b="1">
                <a:cs typeface="Times New Roman" pitchFamily="18" charset="0"/>
              </a:rPr>
              <a:t> </a:t>
            </a:r>
            <a:endParaRPr lang="et-EE" b="1"/>
          </a:p>
          <a:p>
            <a:pPr algn="l" eaLnBrk="0" hangingPunct="0">
              <a:spcBef>
                <a:spcPct val="50000"/>
              </a:spcBef>
            </a:pPr>
            <a:r>
              <a:rPr lang="et-EE" b="1"/>
              <a:t>W</a:t>
            </a:r>
            <a:r>
              <a:rPr lang="en-GB" b="1">
                <a:cs typeface="Times New Roman" pitchFamily="18" charset="0"/>
              </a:rPr>
              <a:t>hich</a:t>
            </a:r>
            <a:r>
              <a:rPr lang="et-EE" b="1"/>
              <a:t> deterministic patterns</a:t>
            </a:r>
            <a:r>
              <a:rPr lang="en-GB" b="1">
                <a:cs typeface="Times New Roman" pitchFamily="18" charset="0"/>
              </a:rPr>
              <a:t> should be the seeds for the </a:t>
            </a:r>
            <a:r>
              <a:rPr lang="et-EE" b="1"/>
              <a:t>block</a:t>
            </a:r>
            <a:r>
              <a:rPr lang="en-GB" b="1">
                <a:cs typeface="Times New Roman" pitchFamily="18" charset="0"/>
              </a:rPr>
              <a:t>s</a:t>
            </a:r>
            <a:r>
              <a:rPr lang="et-EE" b="1"/>
              <a:t>?</a:t>
            </a:r>
          </a:p>
          <a:p>
            <a:pPr algn="l" eaLnBrk="0" hangingPunct="0">
              <a:spcBef>
                <a:spcPct val="50000"/>
              </a:spcBef>
            </a:pPr>
            <a:r>
              <a:rPr lang="et-EE" b="1"/>
              <a:t>Minimize</a:t>
            </a:r>
            <a:r>
              <a:rPr lang="en-GB" b="1">
                <a:solidFill>
                  <a:schemeClr val="accent2"/>
                </a:solidFill>
              </a:rPr>
              <a:t> </a:t>
            </a:r>
            <a:r>
              <a:rPr lang="et-EE" b="1">
                <a:solidFill>
                  <a:srgbClr val="FF0000"/>
                </a:solidFill>
              </a:rPr>
              <a:t>L</a:t>
            </a:r>
            <a:r>
              <a:rPr lang="et-EE" b="1"/>
              <a:t> at given </a:t>
            </a:r>
            <a:r>
              <a:rPr lang="et-EE" b="1">
                <a:solidFill>
                  <a:srgbClr val="FF0000"/>
                </a:solidFill>
              </a:rPr>
              <a:t>M</a:t>
            </a:r>
            <a:r>
              <a:rPr lang="en-US" b="1">
                <a:solidFill>
                  <a:srgbClr val="FF0000"/>
                </a:solidFill>
              </a:rPr>
              <a:t> </a:t>
            </a:r>
            <a:r>
              <a:rPr lang="en-US" b="1"/>
              <a:t>and</a:t>
            </a:r>
            <a:r>
              <a:rPr lang="et-EE" b="1">
                <a:solidFill>
                  <a:srgbClr val="FF0000"/>
                </a:solidFill>
              </a:rPr>
              <a:t> </a:t>
            </a:r>
            <a:r>
              <a:rPr lang="en-US" b="1">
                <a:solidFill>
                  <a:srgbClr val="FF0000"/>
                </a:solidFill>
              </a:rPr>
              <a:t>100% FC</a:t>
            </a:r>
            <a:endParaRPr lang="en-GB" b="1">
              <a:solidFill>
                <a:schemeClr val="accent2"/>
              </a:solidFill>
            </a:endParaRPr>
          </a:p>
        </p:txBody>
      </p:sp>
      <p:sp>
        <p:nvSpPr>
          <p:cNvPr id="17469" name="Line 60"/>
          <p:cNvSpPr>
            <a:spLocks noChangeShapeType="1"/>
          </p:cNvSpPr>
          <p:nvPr/>
        </p:nvSpPr>
        <p:spPr bwMode="auto">
          <a:xfrm>
            <a:off x="5627688" y="2133600"/>
            <a:ext cx="420687" cy="0"/>
          </a:xfrm>
          <a:prstGeom prst="line">
            <a:avLst/>
          </a:prstGeom>
          <a:noFill/>
          <a:ln w="12700">
            <a:solidFill>
              <a:schemeClr val="tx1"/>
            </a:solidFill>
            <a:round/>
            <a:headEnd/>
            <a:tailEnd/>
          </a:ln>
        </p:spPr>
        <p:txBody>
          <a:bodyPr wrap="none" anchor="ctr"/>
          <a:lstStyle/>
          <a:p>
            <a:endParaRPr lang="et-EE"/>
          </a:p>
        </p:txBody>
      </p:sp>
      <p:sp>
        <p:nvSpPr>
          <p:cNvPr id="17470" name="Line 61"/>
          <p:cNvSpPr>
            <a:spLocks noChangeShapeType="1"/>
          </p:cNvSpPr>
          <p:nvPr/>
        </p:nvSpPr>
        <p:spPr bwMode="auto">
          <a:xfrm>
            <a:off x="5767388" y="2133600"/>
            <a:ext cx="0" cy="2514600"/>
          </a:xfrm>
          <a:prstGeom prst="line">
            <a:avLst/>
          </a:prstGeom>
          <a:noFill/>
          <a:ln w="12700">
            <a:solidFill>
              <a:srgbClr val="FF0000"/>
            </a:solidFill>
            <a:round/>
            <a:headEnd type="triangle" w="med" len="med"/>
            <a:tailEnd type="triangle" w="med" len="med"/>
          </a:ln>
        </p:spPr>
        <p:txBody>
          <a:bodyPr wrap="none" anchor="ctr"/>
          <a:lstStyle/>
          <a:p>
            <a:endParaRPr lang="et-EE"/>
          </a:p>
        </p:txBody>
      </p:sp>
      <p:sp>
        <p:nvSpPr>
          <p:cNvPr id="17471" name="Text Box 62"/>
          <p:cNvSpPr txBox="1">
            <a:spLocks noChangeArrowheads="1"/>
          </p:cNvSpPr>
          <p:nvPr/>
        </p:nvSpPr>
        <p:spPr bwMode="auto">
          <a:xfrm>
            <a:off x="4994275" y="2819400"/>
            <a:ext cx="984250" cy="366713"/>
          </a:xfrm>
          <a:prstGeom prst="rect">
            <a:avLst/>
          </a:prstGeom>
          <a:noFill/>
          <a:ln w="12700">
            <a:noFill/>
            <a:miter lim="800000"/>
            <a:headEnd/>
            <a:tailEnd/>
          </a:ln>
        </p:spPr>
        <p:txBody>
          <a:bodyPr>
            <a:spAutoFit/>
          </a:bodyPr>
          <a:lstStyle/>
          <a:p>
            <a:pPr eaLnBrk="0" hangingPunct="0">
              <a:spcBef>
                <a:spcPct val="50000"/>
              </a:spcBef>
            </a:pPr>
            <a:r>
              <a:rPr lang="et-EE" b="1">
                <a:solidFill>
                  <a:srgbClr val="FF0000"/>
                </a:solidFill>
              </a:rPr>
              <a:t>L</a:t>
            </a:r>
            <a:endParaRPr lang="en-GB" b="1">
              <a:solidFill>
                <a:srgbClr val="FF0000"/>
              </a:solidFill>
            </a:endParaRPr>
          </a:p>
        </p:txBody>
      </p:sp>
      <p:sp>
        <p:nvSpPr>
          <p:cNvPr id="17472" name="Text Box 63"/>
          <p:cNvSpPr txBox="1">
            <a:spLocks noChangeArrowheads="1"/>
          </p:cNvSpPr>
          <p:nvPr/>
        </p:nvSpPr>
        <p:spPr bwMode="auto">
          <a:xfrm>
            <a:off x="7629525" y="4267200"/>
            <a:ext cx="985838" cy="366713"/>
          </a:xfrm>
          <a:prstGeom prst="rect">
            <a:avLst/>
          </a:prstGeom>
          <a:noFill/>
          <a:ln w="12700">
            <a:noFill/>
            <a:miter lim="800000"/>
            <a:headEnd/>
            <a:tailEnd/>
          </a:ln>
        </p:spPr>
        <p:txBody>
          <a:bodyPr>
            <a:spAutoFit/>
          </a:bodyPr>
          <a:lstStyle/>
          <a:p>
            <a:pPr eaLnBrk="0" hangingPunct="0">
              <a:spcBef>
                <a:spcPct val="50000"/>
              </a:spcBef>
            </a:pPr>
            <a:r>
              <a:rPr lang="et-EE" b="1">
                <a:solidFill>
                  <a:srgbClr val="FF0000"/>
                </a:solidFill>
              </a:rPr>
              <a:t>M</a:t>
            </a:r>
            <a:endParaRPr lang="en-GB" b="1">
              <a:solidFill>
                <a:srgbClr val="FF0000"/>
              </a:solidFill>
            </a:endParaRPr>
          </a:p>
        </p:txBody>
      </p:sp>
      <p:sp>
        <p:nvSpPr>
          <p:cNvPr id="17473" name="Line 64"/>
          <p:cNvSpPr>
            <a:spLocks noChangeShapeType="1"/>
          </p:cNvSpPr>
          <p:nvPr/>
        </p:nvSpPr>
        <p:spPr bwMode="auto">
          <a:xfrm>
            <a:off x="5895975" y="4221163"/>
            <a:ext cx="2597150" cy="0"/>
          </a:xfrm>
          <a:prstGeom prst="line">
            <a:avLst/>
          </a:prstGeom>
          <a:noFill/>
          <a:ln w="38100">
            <a:solidFill>
              <a:schemeClr val="accent2"/>
            </a:solidFill>
            <a:prstDash val="sysDot"/>
            <a:round/>
            <a:headEnd/>
            <a:tailEnd/>
          </a:ln>
        </p:spPr>
        <p:txBody>
          <a:bodyPr wrap="none" anchor="ctr"/>
          <a:lstStyle/>
          <a:p>
            <a:endParaRPr lang="et-EE"/>
          </a:p>
        </p:txBody>
      </p:sp>
      <p:sp>
        <p:nvSpPr>
          <p:cNvPr id="17474" name="Text Box 65"/>
          <p:cNvSpPr txBox="1">
            <a:spLocks noChangeArrowheads="1"/>
          </p:cNvSpPr>
          <p:nvPr/>
        </p:nvSpPr>
        <p:spPr bwMode="auto">
          <a:xfrm>
            <a:off x="7562850" y="3860800"/>
            <a:ext cx="1263650" cy="366713"/>
          </a:xfrm>
          <a:prstGeom prst="rect">
            <a:avLst/>
          </a:prstGeom>
          <a:noFill/>
          <a:ln w="12700">
            <a:noFill/>
            <a:miter lim="800000"/>
            <a:headEnd/>
            <a:tailEnd/>
          </a:ln>
        </p:spPr>
        <p:txBody>
          <a:bodyPr>
            <a:spAutoFit/>
          </a:bodyPr>
          <a:lstStyle/>
          <a:p>
            <a:pPr algn="l" eaLnBrk="0" hangingPunct="0">
              <a:spcBef>
                <a:spcPct val="50000"/>
              </a:spcBef>
            </a:pPr>
            <a:r>
              <a:rPr lang="et-EE" b="1">
                <a:solidFill>
                  <a:srgbClr val="FF0000"/>
                </a:solidFill>
              </a:rPr>
              <a:t>100% FC</a:t>
            </a:r>
            <a:endParaRPr lang="en-GB" b="1">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ide Number Placeholder 4"/>
          <p:cNvSpPr>
            <a:spLocks noGrp="1"/>
          </p:cNvSpPr>
          <p:nvPr>
            <p:ph type="sldNum" sz="quarter" idx="10"/>
          </p:nvPr>
        </p:nvSpPr>
        <p:spPr/>
        <p:txBody>
          <a:bodyPr/>
          <a:lstStyle/>
          <a:p>
            <a:pPr>
              <a:defRPr/>
            </a:pPr>
            <a:fld id="{F3DB628A-A27F-47F2-A99C-18A3129C7B0B}" type="slidenum">
              <a:rPr lang="et-EE"/>
              <a:pPr>
                <a:defRPr/>
              </a:pPr>
              <a:t>15</a:t>
            </a:fld>
            <a:endParaRPr lang="et-EE"/>
          </a:p>
        </p:txBody>
      </p:sp>
      <p:sp>
        <p:nvSpPr>
          <p:cNvPr id="139266" name="Rectangle 2"/>
          <p:cNvSpPr>
            <a:spLocks noGrp="1" noChangeArrowheads="1"/>
          </p:cNvSpPr>
          <p:nvPr>
            <p:ph type="title"/>
          </p:nvPr>
        </p:nvSpPr>
        <p:spPr/>
        <p:txBody>
          <a:bodyPr/>
          <a:lstStyle/>
          <a:p>
            <a:pPr eaLnBrk="1" hangingPunct="1">
              <a:defRPr/>
            </a:pPr>
            <a:r>
              <a:rPr lang="en-US" smtClean="0"/>
              <a:t>Cost Calculation for Hybrid BIST</a:t>
            </a:r>
          </a:p>
        </p:txBody>
      </p:sp>
      <p:sp>
        <p:nvSpPr>
          <p:cNvPr id="3078" name="Text Box 3"/>
          <p:cNvSpPr txBox="1">
            <a:spLocks noChangeArrowheads="1"/>
          </p:cNvSpPr>
          <p:nvPr/>
        </p:nvSpPr>
        <p:spPr bwMode="auto">
          <a:xfrm>
            <a:off x="508000" y="1773238"/>
            <a:ext cx="592138" cy="396875"/>
          </a:xfrm>
          <a:prstGeom prst="rect">
            <a:avLst/>
          </a:prstGeom>
          <a:noFill/>
          <a:ln w="12700">
            <a:noFill/>
            <a:miter lim="800000"/>
            <a:headEnd/>
            <a:tailEnd/>
          </a:ln>
        </p:spPr>
        <p:txBody>
          <a:bodyPr wrap="none" anchor="ctr">
            <a:spAutoFit/>
          </a:bodyPr>
          <a:lstStyle/>
          <a:p>
            <a:pPr eaLnBrk="0" hangingPunct="0">
              <a:spcBef>
                <a:spcPct val="50000"/>
              </a:spcBef>
            </a:pPr>
            <a:r>
              <a:rPr lang="en-US" sz="1200" b="1"/>
              <a:t>Cost</a:t>
            </a:r>
            <a:r>
              <a:rPr lang="en-US" sz="2000" b="1"/>
              <a:t> </a:t>
            </a:r>
            <a:endParaRPr lang="en-US" sz="2000" b="1">
              <a:latin typeface="Times New Roman" pitchFamily="18" charset="0"/>
            </a:endParaRPr>
          </a:p>
        </p:txBody>
      </p:sp>
      <p:graphicFrame>
        <p:nvGraphicFramePr>
          <p:cNvPr id="3074" name="Object 4"/>
          <p:cNvGraphicFramePr>
            <a:graphicFrameLocks noChangeAspect="1"/>
          </p:cNvGraphicFramePr>
          <p:nvPr/>
        </p:nvGraphicFramePr>
        <p:xfrm>
          <a:off x="3492500" y="2276475"/>
          <a:ext cx="6789738" cy="4154488"/>
        </p:xfrm>
        <a:graphic>
          <a:graphicData uri="http://schemas.openxmlformats.org/presentationml/2006/ole">
            <p:oleObj spid="_x0000_s3074" name="Document" r:id="rId4" imgW="5601072" imgH="3437282" progId="Word.Document.8">
              <p:embed/>
            </p:oleObj>
          </a:graphicData>
        </a:graphic>
      </p:graphicFrame>
      <p:sp>
        <p:nvSpPr>
          <p:cNvPr id="3079" name="Rectangle 5"/>
          <p:cNvSpPr>
            <a:spLocks noChangeArrowheads="1"/>
          </p:cNvSpPr>
          <p:nvPr/>
        </p:nvSpPr>
        <p:spPr bwMode="auto">
          <a:xfrm>
            <a:off x="3178175" y="2166938"/>
            <a:ext cx="9144000" cy="0"/>
          </a:xfrm>
          <a:prstGeom prst="rect">
            <a:avLst/>
          </a:prstGeom>
          <a:noFill/>
          <a:ln w="12700">
            <a:noFill/>
            <a:miter lim="800000"/>
            <a:headEnd/>
            <a:tailEnd/>
          </a:ln>
        </p:spPr>
        <p:txBody>
          <a:bodyPr>
            <a:spAutoFit/>
          </a:bodyPr>
          <a:lstStyle/>
          <a:p>
            <a:endParaRPr lang="et-EE"/>
          </a:p>
        </p:txBody>
      </p:sp>
      <p:graphicFrame>
        <p:nvGraphicFramePr>
          <p:cNvPr id="3075" name="Object 6"/>
          <p:cNvGraphicFramePr>
            <a:graphicFrameLocks noChangeAspect="1"/>
          </p:cNvGraphicFramePr>
          <p:nvPr/>
        </p:nvGraphicFramePr>
        <p:xfrm>
          <a:off x="492125" y="2044700"/>
          <a:ext cx="4432300" cy="4013200"/>
        </p:xfrm>
        <a:graphic>
          <a:graphicData uri="http://schemas.openxmlformats.org/presentationml/2006/ole">
            <p:oleObj spid="_x0000_s3075" name="Picture" r:id="rId5" imgW="3749760" imgH="3137400" progId="Word.Picture.8">
              <p:embed/>
            </p:oleObj>
          </a:graphicData>
        </a:graphic>
      </p:graphicFrame>
      <p:sp>
        <p:nvSpPr>
          <p:cNvPr id="3080" name="Text Box 8"/>
          <p:cNvSpPr txBox="1">
            <a:spLocks noChangeArrowheads="1"/>
          </p:cNvSpPr>
          <p:nvPr/>
        </p:nvSpPr>
        <p:spPr bwMode="auto">
          <a:xfrm>
            <a:off x="6372225" y="1268413"/>
            <a:ext cx="1152525" cy="825500"/>
          </a:xfrm>
          <a:prstGeom prst="rect">
            <a:avLst/>
          </a:prstGeom>
          <a:noFill/>
          <a:ln w="12700">
            <a:noFill/>
            <a:miter lim="800000"/>
            <a:headEnd/>
            <a:tailEnd/>
          </a:ln>
        </p:spPr>
        <p:txBody>
          <a:bodyPr anchor="ctr">
            <a:spAutoFit/>
          </a:bodyPr>
          <a:lstStyle/>
          <a:p>
            <a:pPr eaLnBrk="0" hangingPunct="0">
              <a:spcBef>
                <a:spcPct val="50000"/>
              </a:spcBef>
            </a:pPr>
            <a:r>
              <a:rPr lang="et-EE" sz="1600" b="1">
                <a:solidFill>
                  <a:srgbClr val="009900"/>
                </a:solidFill>
              </a:rPr>
              <a:t># faults not detected</a:t>
            </a:r>
            <a:endParaRPr lang="en-US" sz="1600" b="1">
              <a:solidFill>
                <a:srgbClr val="009900"/>
              </a:solidFill>
              <a:latin typeface="Times New Roman" pitchFamily="18" charset="0"/>
            </a:endParaRPr>
          </a:p>
        </p:txBody>
      </p:sp>
      <p:sp>
        <p:nvSpPr>
          <p:cNvPr id="3081" name="Text Box 9"/>
          <p:cNvSpPr txBox="1">
            <a:spLocks noChangeArrowheads="1"/>
          </p:cNvSpPr>
          <p:nvPr/>
        </p:nvSpPr>
        <p:spPr bwMode="auto">
          <a:xfrm>
            <a:off x="7673975" y="1349375"/>
            <a:ext cx="976313" cy="581025"/>
          </a:xfrm>
          <a:prstGeom prst="rect">
            <a:avLst/>
          </a:prstGeom>
          <a:noFill/>
          <a:ln w="12700">
            <a:noFill/>
            <a:miter lim="800000"/>
            <a:headEnd/>
            <a:tailEnd/>
          </a:ln>
        </p:spPr>
        <p:txBody>
          <a:bodyPr anchor="ctr">
            <a:spAutoFit/>
          </a:bodyPr>
          <a:lstStyle/>
          <a:p>
            <a:pPr eaLnBrk="0" hangingPunct="0">
              <a:spcBef>
                <a:spcPct val="50000"/>
              </a:spcBef>
            </a:pPr>
            <a:r>
              <a:rPr lang="et-EE" sz="1600" b="1">
                <a:solidFill>
                  <a:schemeClr val="hlink"/>
                </a:solidFill>
              </a:rPr>
              <a:t># tests needed</a:t>
            </a:r>
            <a:endParaRPr lang="en-US" sz="1600" b="1">
              <a:solidFill>
                <a:schemeClr val="hlink"/>
              </a:solidFill>
              <a:latin typeface="Times New Roman" pitchFamily="18" charset="0"/>
            </a:endParaRPr>
          </a:p>
        </p:txBody>
      </p:sp>
      <p:sp>
        <p:nvSpPr>
          <p:cNvPr id="3082" name="Line 10"/>
          <p:cNvSpPr>
            <a:spLocks noChangeShapeType="1"/>
          </p:cNvSpPr>
          <p:nvPr/>
        </p:nvSpPr>
        <p:spPr bwMode="auto">
          <a:xfrm>
            <a:off x="8158163" y="1930400"/>
            <a:ext cx="0" cy="304800"/>
          </a:xfrm>
          <a:prstGeom prst="line">
            <a:avLst/>
          </a:prstGeom>
          <a:noFill/>
          <a:ln w="12700">
            <a:solidFill>
              <a:schemeClr val="hlink"/>
            </a:solidFill>
            <a:round/>
            <a:headEnd/>
            <a:tailEnd type="triangle" w="med" len="med"/>
          </a:ln>
        </p:spPr>
        <p:txBody>
          <a:bodyPr wrap="none" anchor="ctr"/>
          <a:lstStyle/>
          <a:p>
            <a:endParaRPr lang="et-EE"/>
          </a:p>
        </p:txBody>
      </p:sp>
      <p:sp>
        <p:nvSpPr>
          <p:cNvPr id="3083" name="Line 11"/>
          <p:cNvSpPr>
            <a:spLocks noChangeShapeType="1"/>
          </p:cNvSpPr>
          <p:nvPr/>
        </p:nvSpPr>
        <p:spPr bwMode="auto">
          <a:xfrm>
            <a:off x="6973888" y="2082800"/>
            <a:ext cx="0" cy="152400"/>
          </a:xfrm>
          <a:prstGeom prst="line">
            <a:avLst/>
          </a:prstGeom>
          <a:noFill/>
          <a:ln w="12700">
            <a:solidFill>
              <a:srgbClr val="009900"/>
            </a:solidFill>
            <a:round/>
            <a:headEnd/>
            <a:tailEnd type="triangle" w="med" len="med"/>
          </a:ln>
        </p:spPr>
        <p:txBody>
          <a:bodyPr wrap="none" anchor="ctr"/>
          <a:lstStyle/>
          <a:p>
            <a:endParaRPr lang="et-EE"/>
          </a:p>
        </p:txBody>
      </p:sp>
      <p:sp>
        <p:nvSpPr>
          <p:cNvPr id="3084" name="Text Box 12"/>
          <p:cNvSpPr txBox="1">
            <a:spLocks noChangeArrowheads="1"/>
          </p:cNvSpPr>
          <p:nvPr/>
        </p:nvSpPr>
        <p:spPr bwMode="auto">
          <a:xfrm>
            <a:off x="5203825" y="1366838"/>
            <a:ext cx="987425" cy="581025"/>
          </a:xfrm>
          <a:prstGeom prst="rect">
            <a:avLst/>
          </a:prstGeom>
          <a:noFill/>
          <a:ln w="12700">
            <a:noFill/>
            <a:miter lim="800000"/>
            <a:headEnd/>
            <a:tailEnd/>
          </a:ln>
        </p:spPr>
        <p:txBody>
          <a:bodyPr anchor="ctr">
            <a:spAutoFit/>
          </a:bodyPr>
          <a:lstStyle/>
          <a:p>
            <a:pPr eaLnBrk="0" hangingPunct="0">
              <a:spcBef>
                <a:spcPct val="50000"/>
              </a:spcBef>
            </a:pPr>
            <a:r>
              <a:rPr lang="et-EE" sz="1600" b="1">
                <a:solidFill>
                  <a:srgbClr val="FF0000"/>
                </a:solidFill>
              </a:rPr>
              <a:t>PR test length</a:t>
            </a:r>
            <a:endParaRPr lang="en-US" sz="1600" b="1">
              <a:solidFill>
                <a:srgbClr val="FF0000"/>
              </a:solidFill>
              <a:latin typeface="Times New Roman" pitchFamily="18" charset="0"/>
            </a:endParaRPr>
          </a:p>
        </p:txBody>
      </p:sp>
      <p:sp>
        <p:nvSpPr>
          <p:cNvPr id="3085" name="Line 13"/>
          <p:cNvSpPr>
            <a:spLocks noChangeShapeType="1"/>
          </p:cNvSpPr>
          <p:nvPr/>
        </p:nvSpPr>
        <p:spPr bwMode="auto">
          <a:xfrm>
            <a:off x="5695950" y="2006600"/>
            <a:ext cx="0" cy="228600"/>
          </a:xfrm>
          <a:prstGeom prst="line">
            <a:avLst/>
          </a:prstGeom>
          <a:noFill/>
          <a:ln w="12700">
            <a:solidFill>
              <a:srgbClr val="FF0000"/>
            </a:solidFill>
            <a:round/>
            <a:headEnd/>
            <a:tailEnd type="triangle" w="med" len="med"/>
          </a:ln>
        </p:spPr>
        <p:txBody>
          <a:bodyPr wrap="none" anchor="ctr"/>
          <a:lstStyle/>
          <a:p>
            <a:endParaRPr lang="et-EE"/>
          </a:p>
        </p:txBody>
      </p:sp>
      <p:sp>
        <p:nvSpPr>
          <p:cNvPr id="3086" name="Text Box 18"/>
          <p:cNvSpPr txBox="1">
            <a:spLocks noChangeArrowheads="1"/>
          </p:cNvSpPr>
          <p:nvPr/>
        </p:nvSpPr>
        <p:spPr bwMode="auto">
          <a:xfrm>
            <a:off x="1547813" y="1268413"/>
            <a:ext cx="3313112" cy="469900"/>
          </a:xfrm>
          <a:prstGeom prst="rect">
            <a:avLst/>
          </a:prstGeom>
          <a:noFill/>
          <a:ln w="12700">
            <a:solidFill>
              <a:schemeClr val="tx1"/>
            </a:solidFill>
            <a:miter lim="800000"/>
            <a:headEnd/>
            <a:tailEnd/>
          </a:ln>
        </p:spPr>
        <p:txBody>
          <a:bodyPr>
            <a:spAutoFit/>
          </a:bodyPr>
          <a:lstStyle/>
          <a:p>
            <a:pPr eaLnBrk="0" hangingPunct="0">
              <a:spcBef>
                <a:spcPct val="50000"/>
              </a:spcBef>
            </a:pPr>
            <a:r>
              <a:rPr lang="en-GB" sz="2400" b="1" i="1">
                <a:latin typeface="Times New Roman" pitchFamily="18" charset="0"/>
              </a:rPr>
              <a:t>C</a:t>
            </a:r>
            <a:r>
              <a:rPr lang="en-GB" sz="2400" b="1" baseline="-25000">
                <a:latin typeface="Times New Roman" pitchFamily="18" charset="0"/>
              </a:rPr>
              <a:t>TOTAL</a:t>
            </a:r>
            <a:r>
              <a:rPr lang="en-GB" sz="2400" b="1">
                <a:latin typeface="Times New Roman" pitchFamily="18" charset="0"/>
              </a:rPr>
              <a:t> = </a:t>
            </a:r>
            <a:r>
              <a:rPr lang="en-GB" sz="2000" b="1" i="1">
                <a:sym typeface="Symbol" pitchFamily="18" charset="2"/>
              </a:rPr>
              <a:t></a:t>
            </a:r>
            <a:r>
              <a:rPr lang="et-EE" sz="2400">
                <a:sym typeface="Symbol" pitchFamily="18" charset="2"/>
              </a:rPr>
              <a:t> </a:t>
            </a:r>
            <a:r>
              <a:rPr lang="et-EE" sz="2400" b="1" i="1">
                <a:latin typeface="Times New Roman" pitchFamily="18" charset="0"/>
              </a:rPr>
              <a:t>T</a:t>
            </a:r>
            <a:r>
              <a:rPr lang="en-GB" sz="2400" b="1">
                <a:latin typeface="Times New Roman" pitchFamily="18" charset="0"/>
              </a:rPr>
              <a:t> + </a:t>
            </a:r>
            <a:r>
              <a:rPr lang="en-GB" sz="2400" b="1" i="1">
                <a:sym typeface="Symbol" pitchFamily="18" charset="2"/>
              </a:rPr>
              <a:t></a:t>
            </a:r>
            <a:r>
              <a:rPr lang="et-EE">
                <a:sym typeface="Symbol" pitchFamily="18" charset="2"/>
              </a:rPr>
              <a:t> </a:t>
            </a:r>
            <a:r>
              <a:rPr lang="et-EE" sz="2400" b="1" i="1">
                <a:latin typeface="Times New Roman" pitchFamily="18" charset="0"/>
              </a:rPr>
              <a:t>M(k)</a:t>
            </a:r>
          </a:p>
        </p:txBody>
      </p:sp>
      <p:sp>
        <p:nvSpPr>
          <p:cNvPr id="3087" name="Text Box 19"/>
          <p:cNvSpPr txBox="1">
            <a:spLocks noChangeArrowheads="1"/>
          </p:cNvSpPr>
          <p:nvPr/>
        </p:nvSpPr>
        <p:spPr bwMode="auto">
          <a:xfrm>
            <a:off x="3924300" y="4508500"/>
            <a:ext cx="1008063" cy="396875"/>
          </a:xfrm>
          <a:prstGeom prst="rect">
            <a:avLst/>
          </a:prstGeom>
          <a:noFill/>
          <a:ln w="12700">
            <a:noFill/>
            <a:miter lim="800000"/>
            <a:headEnd/>
            <a:tailEnd/>
          </a:ln>
        </p:spPr>
        <p:txBody>
          <a:bodyPr>
            <a:spAutoFit/>
          </a:bodyPr>
          <a:lstStyle/>
          <a:p>
            <a:pPr eaLnBrk="0" hangingPunct="0">
              <a:spcBef>
                <a:spcPct val="50000"/>
              </a:spcBef>
            </a:pPr>
            <a:r>
              <a:rPr lang="en-GB" b="1" i="1">
                <a:solidFill>
                  <a:schemeClr val="hlink"/>
                </a:solidFill>
                <a:sym typeface="Symbol" pitchFamily="18" charset="2"/>
              </a:rPr>
              <a:t></a:t>
            </a:r>
            <a:r>
              <a:rPr lang="et-EE" sz="2000" b="1" i="1">
                <a:solidFill>
                  <a:schemeClr val="hlink"/>
                </a:solidFill>
                <a:latin typeface="Times New Roman" pitchFamily="18" charset="0"/>
                <a:sym typeface="Symbol" pitchFamily="18" charset="2"/>
              </a:rPr>
              <a:t> </a:t>
            </a:r>
            <a:r>
              <a:rPr lang="et-EE" sz="2000" b="1" i="1">
                <a:solidFill>
                  <a:schemeClr val="hlink"/>
                </a:solidFill>
                <a:latin typeface="Times New Roman" pitchFamily="18" charset="0"/>
              </a:rPr>
              <a:t>M(k)</a:t>
            </a:r>
          </a:p>
        </p:txBody>
      </p:sp>
      <p:sp>
        <p:nvSpPr>
          <p:cNvPr id="3088" name="Text Box 20"/>
          <p:cNvSpPr txBox="1">
            <a:spLocks noChangeArrowheads="1"/>
          </p:cNvSpPr>
          <p:nvPr/>
        </p:nvSpPr>
        <p:spPr bwMode="auto">
          <a:xfrm>
            <a:off x="2909888" y="3286125"/>
            <a:ext cx="731837" cy="396875"/>
          </a:xfrm>
          <a:prstGeom prst="rect">
            <a:avLst/>
          </a:prstGeom>
          <a:noFill/>
          <a:ln w="12700">
            <a:noFill/>
            <a:miter lim="800000"/>
            <a:headEnd/>
            <a:tailEnd/>
          </a:ln>
        </p:spPr>
        <p:txBody>
          <a:bodyPr>
            <a:spAutoFit/>
          </a:bodyPr>
          <a:lstStyle/>
          <a:p>
            <a:pPr eaLnBrk="0" hangingPunct="0">
              <a:spcBef>
                <a:spcPct val="50000"/>
              </a:spcBef>
            </a:pPr>
            <a:r>
              <a:rPr lang="en-GB" b="1" i="1">
                <a:solidFill>
                  <a:srgbClr val="FF0000"/>
                </a:solidFill>
                <a:sym typeface="Symbol" pitchFamily="18" charset="2"/>
              </a:rPr>
              <a:t></a:t>
            </a:r>
            <a:r>
              <a:rPr lang="et-EE" sz="2000" b="1" i="1">
                <a:solidFill>
                  <a:srgbClr val="FF0000"/>
                </a:solidFill>
                <a:latin typeface="Times New Roman" pitchFamily="18" charset="0"/>
                <a:sym typeface="Symbol" pitchFamily="18" charset="2"/>
              </a:rPr>
              <a:t> </a:t>
            </a:r>
            <a:r>
              <a:rPr lang="et-EE" sz="2000" b="1" i="1">
                <a:solidFill>
                  <a:srgbClr val="FF0000"/>
                </a:solidFill>
                <a:latin typeface="Times New Roman" pitchFamily="18" charset="0"/>
              </a:rPr>
              <a:t>T</a:t>
            </a:r>
          </a:p>
        </p:txBody>
      </p:sp>
      <p:sp>
        <p:nvSpPr>
          <p:cNvPr id="3089" name="Text Box 21"/>
          <p:cNvSpPr txBox="1">
            <a:spLocks noChangeArrowheads="1"/>
          </p:cNvSpPr>
          <p:nvPr/>
        </p:nvSpPr>
        <p:spPr bwMode="auto">
          <a:xfrm>
            <a:off x="849313" y="5330825"/>
            <a:ext cx="1635125" cy="396875"/>
          </a:xfrm>
          <a:prstGeom prst="rect">
            <a:avLst/>
          </a:prstGeom>
          <a:noFill/>
          <a:ln w="12700">
            <a:noFill/>
            <a:miter lim="800000"/>
            <a:headEnd/>
            <a:tailEnd/>
          </a:ln>
        </p:spPr>
        <p:txBody>
          <a:bodyPr>
            <a:spAutoFit/>
          </a:bodyPr>
          <a:lstStyle/>
          <a:p>
            <a:pPr eaLnBrk="0" hangingPunct="0">
              <a:spcBef>
                <a:spcPct val="50000"/>
              </a:spcBef>
            </a:pPr>
            <a:r>
              <a:rPr lang="et-EE" sz="2000" b="1" i="1">
                <a:latin typeface="Times New Roman" pitchFamily="18" charset="0"/>
              </a:rPr>
              <a:t>min </a:t>
            </a:r>
            <a:r>
              <a:rPr lang="en-GB" sz="2000" b="1" i="1">
                <a:latin typeface="Times New Roman" pitchFamily="18" charset="0"/>
              </a:rPr>
              <a:t>C</a:t>
            </a:r>
            <a:r>
              <a:rPr lang="en-GB" sz="2000" b="1" baseline="-25000">
                <a:latin typeface="Times New Roman" pitchFamily="18" charset="0"/>
              </a:rPr>
              <a:t>TOTAL</a:t>
            </a:r>
            <a:endParaRPr lang="et-EE" sz="2000" b="1" i="1">
              <a:latin typeface="Times New Roman" pitchFamily="18" charset="0"/>
            </a:endParaRPr>
          </a:p>
        </p:txBody>
      </p:sp>
      <p:grpSp>
        <p:nvGrpSpPr>
          <p:cNvPr id="3090" name="Group 22"/>
          <p:cNvGrpSpPr>
            <a:grpSpLocks/>
          </p:cNvGrpSpPr>
          <p:nvPr/>
        </p:nvGrpSpPr>
        <p:grpSpPr bwMode="auto">
          <a:xfrm>
            <a:off x="539750" y="6092825"/>
            <a:ext cx="4291013" cy="381000"/>
            <a:chOff x="192" y="3552"/>
            <a:chExt cx="2928" cy="240"/>
          </a:xfrm>
        </p:grpSpPr>
        <p:grpSp>
          <p:nvGrpSpPr>
            <p:cNvPr id="3095" name="Group 23"/>
            <p:cNvGrpSpPr>
              <a:grpSpLocks/>
            </p:cNvGrpSpPr>
            <p:nvPr/>
          </p:nvGrpSpPr>
          <p:grpSpPr bwMode="auto">
            <a:xfrm>
              <a:off x="432" y="3552"/>
              <a:ext cx="2688" cy="240"/>
              <a:chOff x="432" y="3744"/>
              <a:chExt cx="2688" cy="240"/>
            </a:xfrm>
          </p:grpSpPr>
          <p:sp>
            <p:nvSpPr>
              <p:cNvPr id="3097" name="Rectangle 24"/>
              <p:cNvSpPr>
                <a:spLocks noChangeArrowheads="1"/>
              </p:cNvSpPr>
              <p:nvPr/>
            </p:nvSpPr>
            <p:spPr bwMode="auto">
              <a:xfrm>
                <a:off x="432" y="3744"/>
                <a:ext cx="1584" cy="240"/>
              </a:xfrm>
              <a:prstGeom prst="rect">
                <a:avLst/>
              </a:prstGeom>
              <a:solidFill>
                <a:srgbClr val="99CCFF"/>
              </a:solidFill>
              <a:ln w="12700">
                <a:solidFill>
                  <a:schemeClr val="tx1"/>
                </a:solidFill>
                <a:miter lim="800000"/>
                <a:headEnd/>
                <a:tailEnd/>
              </a:ln>
            </p:spPr>
            <p:txBody>
              <a:bodyPr wrap="none" anchor="ctr"/>
              <a:lstStyle/>
              <a:p>
                <a:endParaRPr lang="et-EE"/>
              </a:p>
            </p:txBody>
          </p:sp>
          <p:sp>
            <p:nvSpPr>
              <p:cNvPr id="3098" name="Rectangle 25"/>
              <p:cNvSpPr>
                <a:spLocks noChangeArrowheads="1"/>
              </p:cNvSpPr>
              <p:nvPr/>
            </p:nvSpPr>
            <p:spPr bwMode="auto">
              <a:xfrm>
                <a:off x="2016" y="3744"/>
                <a:ext cx="902" cy="240"/>
              </a:xfrm>
              <a:prstGeom prst="rect">
                <a:avLst/>
              </a:prstGeom>
              <a:solidFill>
                <a:schemeClr val="accent2"/>
              </a:solidFill>
              <a:ln w="12700">
                <a:solidFill>
                  <a:schemeClr val="tx1"/>
                </a:solidFill>
                <a:miter lim="800000"/>
                <a:headEnd/>
                <a:tailEnd/>
              </a:ln>
            </p:spPr>
            <p:txBody>
              <a:bodyPr wrap="none" anchor="ctr"/>
              <a:lstStyle/>
              <a:p>
                <a:endParaRPr lang="et-EE"/>
              </a:p>
            </p:txBody>
          </p:sp>
          <p:sp>
            <p:nvSpPr>
              <p:cNvPr id="3099" name="Text Box 26"/>
              <p:cNvSpPr txBox="1">
                <a:spLocks noChangeArrowheads="1"/>
              </p:cNvSpPr>
              <p:nvPr/>
            </p:nvSpPr>
            <p:spPr bwMode="auto">
              <a:xfrm>
                <a:off x="1799" y="3744"/>
                <a:ext cx="1321" cy="231"/>
              </a:xfrm>
              <a:prstGeom prst="rect">
                <a:avLst/>
              </a:prstGeom>
              <a:noFill/>
              <a:ln w="12700">
                <a:noFill/>
                <a:miter lim="800000"/>
                <a:headEnd/>
                <a:tailEnd/>
              </a:ln>
            </p:spPr>
            <p:txBody>
              <a:bodyPr>
                <a:spAutoFit/>
              </a:bodyPr>
              <a:lstStyle/>
              <a:p>
                <a:pPr eaLnBrk="0" hangingPunct="0">
                  <a:spcBef>
                    <a:spcPct val="50000"/>
                  </a:spcBef>
                </a:pPr>
                <a:r>
                  <a:rPr lang="et-EE" b="1">
                    <a:solidFill>
                      <a:schemeClr val="bg1"/>
                    </a:solidFill>
                  </a:rPr>
                  <a:t>Det. Test</a:t>
                </a:r>
                <a:endParaRPr lang="en-GB" b="1">
                  <a:solidFill>
                    <a:schemeClr val="bg1"/>
                  </a:solidFill>
                </a:endParaRPr>
              </a:p>
            </p:txBody>
          </p:sp>
        </p:grpSp>
        <p:sp>
          <p:nvSpPr>
            <p:cNvPr id="3096" name="Text Box 27"/>
            <p:cNvSpPr txBox="1">
              <a:spLocks noChangeArrowheads="1"/>
            </p:cNvSpPr>
            <p:nvPr/>
          </p:nvSpPr>
          <p:spPr bwMode="auto">
            <a:xfrm>
              <a:off x="192" y="3552"/>
              <a:ext cx="2045" cy="231"/>
            </a:xfrm>
            <a:prstGeom prst="rect">
              <a:avLst/>
            </a:prstGeom>
            <a:noFill/>
            <a:ln w="12700">
              <a:noFill/>
              <a:miter lim="800000"/>
              <a:headEnd/>
              <a:tailEnd/>
            </a:ln>
          </p:spPr>
          <p:txBody>
            <a:bodyPr>
              <a:spAutoFit/>
            </a:bodyPr>
            <a:lstStyle/>
            <a:p>
              <a:pPr eaLnBrk="0" hangingPunct="0">
                <a:spcBef>
                  <a:spcPct val="50000"/>
                </a:spcBef>
              </a:pPr>
              <a:r>
                <a:rPr lang="et-EE" b="1"/>
                <a:t>Pseudorandom Test</a:t>
              </a:r>
              <a:endParaRPr lang="en-GB" b="1"/>
            </a:p>
          </p:txBody>
        </p:sp>
      </p:grpSp>
      <p:sp>
        <p:nvSpPr>
          <p:cNvPr id="3091" name="Line 28"/>
          <p:cNvSpPr>
            <a:spLocks noChangeShapeType="1"/>
          </p:cNvSpPr>
          <p:nvPr/>
        </p:nvSpPr>
        <p:spPr bwMode="auto">
          <a:xfrm>
            <a:off x="1476375" y="3835400"/>
            <a:ext cx="0" cy="1524000"/>
          </a:xfrm>
          <a:prstGeom prst="line">
            <a:avLst/>
          </a:prstGeom>
          <a:noFill/>
          <a:ln w="12700">
            <a:solidFill>
              <a:schemeClr val="tx1"/>
            </a:solidFill>
            <a:round/>
            <a:headEnd/>
            <a:tailEnd/>
          </a:ln>
        </p:spPr>
        <p:txBody>
          <a:bodyPr wrap="none" anchor="ctr"/>
          <a:lstStyle/>
          <a:p>
            <a:endParaRPr lang="et-EE"/>
          </a:p>
        </p:txBody>
      </p:sp>
      <p:sp>
        <p:nvSpPr>
          <p:cNvPr id="3092" name="Line 29"/>
          <p:cNvSpPr>
            <a:spLocks noChangeShapeType="1"/>
          </p:cNvSpPr>
          <p:nvPr/>
        </p:nvSpPr>
        <p:spPr bwMode="auto">
          <a:xfrm>
            <a:off x="1465263" y="5130800"/>
            <a:ext cx="1489075" cy="431800"/>
          </a:xfrm>
          <a:prstGeom prst="line">
            <a:avLst/>
          </a:prstGeom>
          <a:noFill/>
          <a:ln w="12700">
            <a:solidFill>
              <a:schemeClr val="tx1"/>
            </a:solidFill>
            <a:round/>
            <a:headEnd/>
            <a:tailEnd/>
          </a:ln>
        </p:spPr>
        <p:txBody>
          <a:bodyPr wrap="none" anchor="ctr"/>
          <a:lstStyle/>
          <a:p>
            <a:endParaRPr lang="et-EE"/>
          </a:p>
        </p:txBody>
      </p:sp>
      <p:sp>
        <p:nvSpPr>
          <p:cNvPr id="3093" name="Line 30"/>
          <p:cNvSpPr>
            <a:spLocks noChangeShapeType="1"/>
          </p:cNvSpPr>
          <p:nvPr/>
        </p:nvSpPr>
        <p:spPr bwMode="auto">
          <a:xfrm>
            <a:off x="2954338" y="5562600"/>
            <a:ext cx="0" cy="228600"/>
          </a:xfrm>
          <a:prstGeom prst="line">
            <a:avLst/>
          </a:prstGeom>
          <a:noFill/>
          <a:ln w="12700">
            <a:solidFill>
              <a:schemeClr val="tx1"/>
            </a:solidFill>
            <a:round/>
            <a:headEnd/>
            <a:tailEnd type="triangle" w="med" len="med"/>
          </a:ln>
        </p:spPr>
        <p:txBody>
          <a:bodyPr wrap="none" anchor="ctr"/>
          <a:lstStyle/>
          <a:p>
            <a:endParaRPr lang="et-EE"/>
          </a:p>
        </p:txBody>
      </p:sp>
      <p:sp>
        <p:nvSpPr>
          <p:cNvPr id="3094" name="Oval 31"/>
          <p:cNvSpPr>
            <a:spLocks noChangeArrowheads="1"/>
          </p:cNvSpPr>
          <p:nvPr/>
        </p:nvSpPr>
        <p:spPr bwMode="auto">
          <a:xfrm>
            <a:off x="1441450" y="5105400"/>
            <a:ext cx="71438" cy="76200"/>
          </a:xfrm>
          <a:prstGeom prst="ellipse">
            <a:avLst/>
          </a:prstGeom>
          <a:solidFill>
            <a:srgbClr val="000000"/>
          </a:solidFill>
          <a:ln w="12700">
            <a:solidFill>
              <a:schemeClr val="tx1"/>
            </a:solidFill>
            <a:round/>
            <a:headEnd/>
            <a:tailEnd/>
          </a:ln>
        </p:spPr>
        <p:txBody>
          <a:bodyPr wrap="none" anchor="ctr"/>
          <a:lstStyle/>
          <a:p>
            <a:endParaRPr lang="et-EE"/>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9"/>
          <p:cNvPicPr>
            <a:picLocks noChangeAspect="1" noChangeArrowheads="1"/>
          </p:cNvPicPr>
          <p:nvPr/>
        </p:nvPicPr>
        <p:blipFill>
          <a:blip r:embed="rId3" cstate="print"/>
          <a:srcRect/>
          <a:stretch>
            <a:fillRect/>
          </a:stretch>
        </p:blipFill>
        <p:spPr bwMode="auto">
          <a:xfrm>
            <a:off x="395288" y="1341438"/>
            <a:ext cx="8353425" cy="5000625"/>
          </a:xfrm>
          <a:prstGeom prst="rect">
            <a:avLst/>
          </a:prstGeom>
          <a:noFill/>
          <a:ln w="25400" algn="ctr">
            <a:noFill/>
            <a:miter lim="800000"/>
            <a:headEnd/>
            <a:tailEnd/>
          </a:ln>
        </p:spPr>
      </p:pic>
      <p:sp>
        <p:nvSpPr>
          <p:cNvPr id="9" name="Slide Number Placeholder 3"/>
          <p:cNvSpPr>
            <a:spLocks noGrp="1"/>
          </p:cNvSpPr>
          <p:nvPr>
            <p:ph type="sldNum" sz="quarter" idx="10"/>
          </p:nvPr>
        </p:nvSpPr>
        <p:spPr/>
        <p:txBody>
          <a:bodyPr/>
          <a:lstStyle/>
          <a:p>
            <a:pPr>
              <a:defRPr/>
            </a:pPr>
            <a:fld id="{6D645A33-A554-4769-BA7F-7BC1ABA5F2E1}" type="slidenum">
              <a:rPr lang="et-EE"/>
              <a:pPr>
                <a:defRPr/>
              </a:pPr>
              <a:t>16</a:t>
            </a:fld>
            <a:endParaRPr lang="et-EE"/>
          </a:p>
        </p:txBody>
      </p:sp>
      <p:sp>
        <p:nvSpPr>
          <p:cNvPr id="159746" name="Rectangle 2"/>
          <p:cNvSpPr>
            <a:spLocks noGrp="1" noChangeArrowheads="1"/>
          </p:cNvSpPr>
          <p:nvPr>
            <p:ph type="title"/>
          </p:nvPr>
        </p:nvSpPr>
        <p:spPr/>
        <p:txBody>
          <a:bodyPr/>
          <a:lstStyle/>
          <a:p>
            <a:pPr eaLnBrk="1" hangingPunct="1">
              <a:defRPr/>
            </a:pPr>
            <a:r>
              <a:rPr lang="en-US" dirty="0" smtClean="0"/>
              <a:t>Variant 5</a:t>
            </a:r>
            <a:endParaRPr lang="ru-RU" dirty="0" smtClean="0"/>
          </a:p>
        </p:txBody>
      </p:sp>
      <p:sp>
        <p:nvSpPr>
          <p:cNvPr id="18437" name="Oval 216"/>
          <p:cNvSpPr>
            <a:spLocks noChangeArrowheads="1"/>
          </p:cNvSpPr>
          <p:nvPr/>
        </p:nvSpPr>
        <p:spPr bwMode="auto">
          <a:xfrm>
            <a:off x="4211638" y="1484313"/>
            <a:ext cx="719137" cy="1152525"/>
          </a:xfrm>
          <a:prstGeom prst="ellipse">
            <a:avLst/>
          </a:prstGeom>
          <a:noFill/>
          <a:ln w="38100" algn="ctr">
            <a:solidFill>
              <a:srgbClr val="FF0000"/>
            </a:solidFill>
            <a:round/>
            <a:headEnd/>
            <a:tailEnd/>
          </a:ln>
        </p:spPr>
        <p:txBody>
          <a:bodyPr wrap="none" anchor="ctr"/>
          <a:lstStyle/>
          <a:p>
            <a:endParaRPr lang="et-EE"/>
          </a:p>
        </p:txBody>
      </p:sp>
      <p:sp>
        <p:nvSpPr>
          <p:cNvPr id="18438" name="Rectangle 219"/>
          <p:cNvSpPr>
            <a:spLocks noChangeArrowheads="1"/>
          </p:cNvSpPr>
          <p:nvPr/>
        </p:nvSpPr>
        <p:spPr bwMode="auto">
          <a:xfrm flipV="1">
            <a:off x="6948488" y="4508500"/>
            <a:ext cx="936625" cy="492125"/>
          </a:xfrm>
          <a:prstGeom prst="rect">
            <a:avLst/>
          </a:prstGeom>
          <a:noFill/>
          <a:ln w="38100" algn="ctr">
            <a:solidFill>
              <a:srgbClr val="FF0000"/>
            </a:solidFill>
            <a:miter lim="800000"/>
            <a:headEnd/>
            <a:tailEnd/>
          </a:ln>
        </p:spPr>
        <p:txBody>
          <a:bodyPr wrap="none" anchor="ctr"/>
          <a:lstStyle/>
          <a:p>
            <a:endParaRPr lang="et-EE"/>
          </a:p>
        </p:txBody>
      </p:sp>
      <p:sp>
        <p:nvSpPr>
          <p:cNvPr id="18439" name="Rectangle 220"/>
          <p:cNvSpPr>
            <a:spLocks noChangeArrowheads="1"/>
          </p:cNvSpPr>
          <p:nvPr/>
        </p:nvSpPr>
        <p:spPr bwMode="auto">
          <a:xfrm flipV="1">
            <a:off x="468313" y="4508500"/>
            <a:ext cx="4746625" cy="492125"/>
          </a:xfrm>
          <a:prstGeom prst="rect">
            <a:avLst/>
          </a:prstGeom>
          <a:noFill/>
          <a:ln w="38100" algn="ctr">
            <a:solidFill>
              <a:srgbClr val="FF0000"/>
            </a:solidFill>
            <a:miter lim="800000"/>
            <a:headEnd/>
            <a:tailEnd/>
          </a:ln>
        </p:spPr>
        <p:txBody>
          <a:bodyPr wrap="none" anchor="ctr"/>
          <a:lstStyle/>
          <a:p>
            <a:endParaRPr lang="et-EE"/>
          </a:p>
        </p:txBody>
      </p:sp>
      <p:sp>
        <p:nvSpPr>
          <p:cNvPr id="18440" name="Rectangle 219"/>
          <p:cNvSpPr>
            <a:spLocks noChangeArrowheads="1"/>
          </p:cNvSpPr>
          <p:nvPr/>
        </p:nvSpPr>
        <p:spPr bwMode="auto">
          <a:xfrm flipV="1">
            <a:off x="5214938" y="4500563"/>
            <a:ext cx="838200" cy="492125"/>
          </a:xfrm>
          <a:prstGeom prst="rect">
            <a:avLst/>
          </a:prstGeom>
          <a:noFill/>
          <a:ln w="38100" algn="ctr">
            <a:solidFill>
              <a:srgbClr val="FF0000"/>
            </a:solidFill>
            <a:miter lim="800000"/>
            <a:headEnd/>
            <a:tailEnd/>
          </a:ln>
        </p:spPr>
        <p:txBody>
          <a:bodyPr wrap="none" anchor="ctr"/>
          <a:lstStyle/>
          <a:p>
            <a:endParaRPr lang="et-E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ISCAS’ 85 benchmark circuit</a:t>
            </a:r>
            <a:endParaRPr lang="et-EE" dirty="0"/>
          </a:p>
        </p:txBody>
      </p:sp>
      <p:sp>
        <p:nvSpPr>
          <p:cNvPr id="4" name="Slide Number Placeholder 3"/>
          <p:cNvSpPr>
            <a:spLocks noGrp="1"/>
          </p:cNvSpPr>
          <p:nvPr>
            <p:ph type="sldNum" sz="quarter" idx="10"/>
          </p:nvPr>
        </p:nvSpPr>
        <p:spPr/>
        <p:txBody>
          <a:bodyPr/>
          <a:lstStyle/>
          <a:p>
            <a:pPr>
              <a:defRPr/>
            </a:pPr>
            <a:fld id="{26EA2D68-2289-4184-A6C3-D04003B4C015}" type="slidenum">
              <a:rPr lang="et-EE" smtClean="0"/>
              <a:pPr>
                <a:defRPr/>
              </a:pPr>
              <a:t>17</a:t>
            </a:fld>
            <a:endParaRPr lang="et-EE"/>
          </a:p>
        </p:txBody>
      </p:sp>
      <p:pic>
        <p:nvPicPr>
          <p:cNvPr id="19460" name="Picture 2" descr="C:\T43\TTU\Work\BISTAD\ISCAS85_89_ITC99\ISCAS85circuits.JPG"/>
          <p:cNvPicPr>
            <a:picLocks noChangeAspect="1" noChangeArrowheads="1"/>
          </p:cNvPicPr>
          <p:nvPr/>
        </p:nvPicPr>
        <p:blipFill>
          <a:blip r:embed="rId3" cstate="print"/>
          <a:srcRect/>
          <a:stretch>
            <a:fillRect/>
          </a:stretch>
        </p:blipFill>
        <p:spPr bwMode="auto">
          <a:xfrm>
            <a:off x="0" y="1357313"/>
            <a:ext cx="8955088" cy="3533775"/>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ED5794C8-C399-41E3-B5F4-7D9D08B9D4C9}" type="slidenum">
              <a:rPr lang="et-EE"/>
              <a:pPr>
                <a:defRPr/>
              </a:pPr>
              <a:t>18</a:t>
            </a:fld>
            <a:endParaRPr lang="et-EE"/>
          </a:p>
        </p:txBody>
      </p:sp>
      <p:sp>
        <p:nvSpPr>
          <p:cNvPr id="161794" name="Rectangle 2"/>
          <p:cNvSpPr>
            <a:spLocks noGrp="1" noChangeArrowheads="1"/>
          </p:cNvSpPr>
          <p:nvPr>
            <p:ph type="title"/>
          </p:nvPr>
        </p:nvSpPr>
        <p:spPr/>
        <p:txBody>
          <a:bodyPr/>
          <a:lstStyle/>
          <a:p>
            <a:pPr eaLnBrk="1" hangingPunct="1">
              <a:defRPr/>
            </a:pPr>
            <a:r>
              <a:rPr lang="en-GB" dirty="0" smtClean="0"/>
              <a:t>Task 1: </a:t>
            </a:r>
            <a:r>
              <a:rPr lang="en-US" dirty="0" smtClean="0"/>
              <a:t>Pseudo-random test generation</a:t>
            </a:r>
            <a:endParaRPr lang="ru-RU" dirty="0" smtClean="0"/>
          </a:p>
        </p:txBody>
      </p:sp>
      <p:sp>
        <p:nvSpPr>
          <p:cNvPr id="20484" name="Rectangle 3"/>
          <p:cNvSpPr>
            <a:spLocks noGrp="1" noChangeArrowheads="1"/>
          </p:cNvSpPr>
          <p:nvPr>
            <p:ph type="body" idx="1"/>
          </p:nvPr>
        </p:nvSpPr>
        <p:spPr>
          <a:xfrm>
            <a:off x="684213" y="1125538"/>
            <a:ext cx="8229600" cy="1079500"/>
          </a:xfrm>
        </p:spPr>
        <p:txBody>
          <a:bodyPr/>
          <a:lstStyle/>
          <a:p>
            <a:pPr lvl="1"/>
            <a:r>
              <a:rPr lang="en-US" sz="2400" smtClean="0"/>
              <a:t>Find out the maximum fault coverage for given circuits applying tuned ATPG.</a:t>
            </a:r>
            <a:endParaRPr lang="et-EE" sz="2400" smtClean="0"/>
          </a:p>
        </p:txBody>
      </p:sp>
      <p:sp>
        <p:nvSpPr>
          <p:cNvPr id="5" name="Rectangle 3"/>
          <p:cNvSpPr txBox="1">
            <a:spLocks noChangeArrowheads="1"/>
          </p:cNvSpPr>
          <p:nvPr/>
        </p:nvSpPr>
        <p:spPr bwMode="auto">
          <a:xfrm>
            <a:off x="250825" y="2205038"/>
            <a:ext cx="5786438" cy="4000500"/>
          </a:xfrm>
          <a:prstGeom prst="rect">
            <a:avLst/>
          </a:prstGeom>
          <a:noFill/>
          <a:ln w="9525">
            <a:noFill/>
            <a:miter lim="800000"/>
            <a:headEnd/>
            <a:tailEnd/>
          </a:ln>
        </p:spPr>
        <p:txBody>
          <a:bodyPr/>
          <a:lstStyle/>
          <a:p>
            <a:pPr marL="342900" indent="-342900" algn="l" eaLnBrk="0" hangingPunct="0">
              <a:spcBef>
                <a:spcPct val="20000"/>
              </a:spcBef>
              <a:buClr>
                <a:srgbClr val="800040"/>
              </a:buClr>
              <a:buFont typeface="Wingdings" pitchFamily="2" charset="2"/>
              <a:buChar char="Ø"/>
              <a:defRPr/>
            </a:pPr>
            <a:r>
              <a:rPr lang="en-US" sz="2800" b="1" kern="0" dirty="0">
                <a:solidFill>
                  <a:srgbClr val="91284B"/>
                </a:solidFill>
                <a:latin typeface="Times New Roman" pitchFamily="18" charset="0"/>
              </a:rPr>
              <a:t>Algorithms </a:t>
            </a:r>
            <a:r>
              <a:rPr lang="en-US" sz="2800" b="1" kern="0" dirty="0">
                <a:solidFill>
                  <a:srgbClr val="91284B"/>
                </a:solidFill>
                <a:latin typeface="Times New Roman" pitchFamily="18" charset="0"/>
                <a:sym typeface="Wingdings" pitchFamily="2" charset="2"/>
              </a:rPr>
              <a:t> New = </a:t>
            </a:r>
            <a:r>
              <a:rPr lang="en-US" sz="2800" b="1" kern="0" dirty="0">
                <a:solidFill>
                  <a:srgbClr val="91284B"/>
                </a:solidFill>
                <a:latin typeface="Times New Roman" pitchFamily="18" charset="0"/>
              </a:rPr>
              <a:t>ATPG</a:t>
            </a:r>
          </a:p>
          <a:p>
            <a:pPr marL="342900" indent="-342900" algn="l" eaLnBrk="0" hangingPunct="0">
              <a:spcBef>
                <a:spcPct val="20000"/>
              </a:spcBef>
              <a:buClr>
                <a:srgbClr val="800040"/>
              </a:buClr>
              <a:buFont typeface="Wingdings" pitchFamily="2" charset="2"/>
              <a:buNone/>
              <a:defRPr/>
            </a:pPr>
            <a:r>
              <a:rPr lang="en-US" sz="2400" b="1" kern="0" dirty="0">
                <a:solidFill>
                  <a:srgbClr val="91284B"/>
                </a:solidFill>
                <a:latin typeface="Times New Roman" pitchFamily="18" charset="0"/>
              </a:rPr>
              <a:t>	</a:t>
            </a:r>
            <a:r>
              <a:rPr lang="en-US" sz="2000" b="1" kern="0" dirty="0">
                <a:latin typeface="Times New Roman" pitchFamily="18" charset="0"/>
              </a:rPr>
              <a:t>ATPG (Automated Test Pattern Generator)</a:t>
            </a:r>
          </a:p>
          <a:p>
            <a:pPr marL="1257300" lvl="2" indent="-342900" algn="l" eaLnBrk="0" hangingPunct="0">
              <a:spcBef>
                <a:spcPct val="20000"/>
              </a:spcBef>
              <a:buClr>
                <a:srgbClr val="800040"/>
              </a:buClr>
              <a:buFont typeface="Arial" pitchFamily="34" charset="0"/>
              <a:buChar char="•"/>
              <a:defRPr/>
            </a:pPr>
            <a:r>
              <a:rPr lang="en-US" sz="2000" b="1" kern="0" dirty="0">
                <a:latin typeface="Times New Roman" pitchFamily="18" charset="0"/>
              </a:rPr>
              <a:t>Genetic  </a:t>
            </a:r>
          </a:p>
          <a:p>
            <a:pPr marL="1257300" lvl="2" indent="-342900" algn="l" eaLnBrk="0" hangingPunct="0">
              <a:spcBef>
                <a:spcPct val="20000"/>
              </a:spcBef>
              <a:buClr>
                <a:srgbClr val="800040"/>
              </a:buClr>
              <a:buFont typeface="Arial" pitchFamily="34" charset="0"/>
              <a:buChar char="•"/>
              <a:defRPr/>
            </a:pPr>
            <a:r>
              <a:rPr lang="en-US" sz="2000" b="1" kern="0" dirty="0">
                <a:latin typeface="Times New Roman" pitchFamily="18" charset="0"/>
              </a:rPr>
              <a:t>Deterministic</a:t>
            </a:r>
          </a:p>
          <a:p>
            <a:pPr marL="1257300" lvl="2" indent="-342900" algn="l" eaLnBrk="0" hangingPunct="0">
              <a:spcBef>
                <a:spcPct val="20000"/>
              </a:spcBef>
              <a:buClr>
                <a:srgbClr val="800040"/>
              </a:buClr>
              <a:buFont typeface="Arial" pitchFamily="34" charset="0"/>
              <a:buChar char="•"/>
              <a:defRPr/>
            </a:pPr>
            <a:r>
              <a:rPr lang="en-US" sz="2000" b="1" kern="0" dirty="0">
                <a:latin typeface="Times New Roman" pitchFamily="18" charset="0"/>
              </a:rPr>
              <a:t>Random</a:t>
            </a:r>
          </a:p>
          <a:p>
            <a:pPr marL="342900" indent="-342900" algn="l" eaLnBrk="0" hangingPunct="0">
              <a:spcBef>
                <a:spcPct val="20000"/>
              </a:spcBef>
              <a:buClr>
                <a:srgbClr val="800040"/>
              </a:buClr>
              <a:defRPr/>
            </a:pPr>
            <a:r>
              <a:rPr lang="en-US" sz="2400" b="1" kern="0" dirty="0">
                <a:solidFill>
                  <a:srgbClr val="91284B"/>
                </a:solidFill>
                <a:latin typeface="Times New Roman" pitchFamily="18" charset="0"/>
              </a:rPr>
              <a:t>	</a:t>
            </a:r>
            <a:r>
              <a:rPr lang="en-US" sz="2000" b="1" kern="0" dirty="0">
                <a:latin typeface="Times New Roman" pitchFamily="18" charset="0"/>
              </a:rPr>
              <a:t>ATPG algorithms description:	</a:t>
            </a:r>
          </a:p>
          <a:p>
            <a:pPr marL="800100" lvl="1" indent="-342900" algn="l" eaLnBrk="0" hangingPunct="0">
              <a:spcBef>
                <a:spcPct val="20000"/>
              </a:spcBef>
              <a:buClr>
                <a:srgbClr val="800040"/>
              </a:buClr>
              <a:buFont typeface="Arial" pitchFamily="34" charset="0"/>
              <a:buChar char="•"/>
              <a:defRPr/>
            </a:pPr>
            <a:r>
              <a:rPr lang="en-US" sz="2000" b="1" kern="0" dirty="0">
                <a:latin typeface="Times New Roman" pitchFamily="18" charset="0"/>
              </a:rPr>
              <a:t>Turbo Tester v02.10.pdf (edu.pld.ttu.ee </a:t>
            </a:r>
            <a:r>
              <a:rPr lang="en-US" sz="2000" b="1" kern="0" dirty="0">
                <a:latin typeface="Times New Roman" pitchFamily="18" charset="0"/>
                <a:sym typeface="Wingdings" pitchFamily="2" charset="2"/>
              </a:rPr>
              <a:t> </a:t>
            </a:r>
            <a:r>
              <a:rPr lang="en-US" sz="2000" b="1" kern="0" dirty="0" err="1">
                <a:latin typeface="Times New Roman" pitchFamily="18" charset="0"/>
                <a:sym typeface="Wingdings" pitchFamily="2" charset="2"/>
              </a:rPr>
              <a:t>minu</a:t>
            </a:r>
            <a:r>
              <a:rPr lang="en-US" sz="2000" b="1" kern="0" dirty="0">
                <a:latin typeface="Times New Roman" pitchFamily="18" charset="0"/>
                <a:sym typeface="Wingdings" pitchFamily="2" charset="2"/>
              </a:rPr>
              <a:t> </a:t>
            </a:r>
            <a:r>
              <a:rPr lang="en-US" sz="2000" b="1" kern="0" dirty="0" err="1">
                <a:latin typeface="Times New Roman" pitchFamily="18" charset="0"/>
                <a:sym typeface="Wingdings" pitchFamily="2" charset="2"/>
              </a:rPr>
              <a:t>materjalid</a:t>
            </a:r>
            <a:r>
              <a:rPr lang="en-US" sz="2000" b="1" kern="0" dirty="0">
                <a:latin typeface="Times New Roman" pitchFamily="18" charset="0"/>
              </a:rPr>
              <a:t>)</a:t>
            </a:r>
          </a:p>
          <a:p>
            <a:pPr marL="1257300" lvl="2" indent="-342900" algn="l" eaLnBrk="0" hangingPunct="0">
              <a:spcBef>
                <a:spcPct val="20000"/>
              </a:spcBef>
              <a:buClr>
                <a:srgbClr val="800040"/>
              </a:buClr>
              <a:buFont typeface="Arial" pitchFamily="34" charset="0"/>
              <a:buChar char="•"/>
              <a:defRPr/>
            </a:pPr>
            <a:r>
              <a:rPr lang="en-US" sz="2000" b="1" kern="0" dirty="0">
                <a:latin typeface="Times New Roman" pitchFamily="18" charset="0"/>
              </a:rPr>
              <a:t> 4.2 Test Pattern Generation</a:t>
            </a:r>
          </a:p>
          <a:p>
            <a:pPr marL="342900" indent="-342900" algn="l" eaLnBrk="0" hangingPunct="0">
              <a:spcBef>
                <a:spcPct val="20000"/>
              </a:spcBef>
              <a:buClr>
                <a:srgbClr val="800040"/>
              </a:buClr>
              <a:buFont typeface="Wingdings" pitchFamily="2" charset="2"/>
              <a:buNone/>
              <a:defRPr/>
            </a:pPr>
            <a:endParaRPr lang="ru-RU" sz="2400" b="1" kern="0" dirty="0">
              <a:latin typeface="Times New Roman" pitchFamily="18" charset="0"/>
            </a:endParaRPr>
          </a:p>
        </p:txBody>
      </p:sp>
      <p:pic>
        <p:nvPicPr>
          <p:cNvPr id="20486" name="Picture 4"/>
          <p:cNvPicPr>
            <a:picLocks noChangeAspect="1" noChangeArrowheads="1"/>
          </p:cNvPicPr>
          <p:nvPr/>
        </p:nvPicPr>
        <p:blipFill>
          <a:blip r:embed="rId3" cstate="print"/>
          <a:srcRect/>
          <a:stretch>
            <a:fillRect/>
          </a:stretch>
        </p:blipFill>
        <p:spPr bwMode="auto">
          <a:xfrm>
            <a:off x="5965825" y="2133600"/>
            <a:ext cx="2924175" cy="3714750"/>
          </a:xfrm>
          <a:prstGeom prst="rect">
            <a:avLst/>
          </a:prstGeom>
          <a:noFill/>
          <a:ln w="25400" algn="ctr">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98C9977-DFCC-47EC-95A6-0C03ED418A2D}" type="slidenum">
              <a:rPr lang="et-EE"/>
              <a:pPr>
                <a:defRPr/>
              </a:pPr>
              <a:t>19</a:t>
            </a:fld>
            <a:endParaRPr lang="et-EE"/>
          </a:p>
        </p:txBody>
      </p:sp>
      <p:sp>
        <p:nvSpPr>
          <p:cNvPr id="161794" name="Rectangle 2"/>
          <p:cNvSpPr>
            <a:spLocks noGrp="1" noChangeArrowheads="1"/>
          </p:cNvSpPr>
          <p:nvPr>
            <p:ph type="title"/>
          </p:nvPr>
        </p:nvSpPr>
        <p:spPr/>
        <p:txBody>
          <a:bodyPr/>
          <a:lstStyle/>
          <a:p>
            <a:pPr eaLnBrk="1" hangingPunct="1">
              <a:defRPr/>
            </a:pPr>
            <a:r>
              <a:rPr lang="en-GB" dirty="0" smtClean="0"/>
              <a:t>Task 1: </a:t>
            </a:r>
            <a:r>
              <a:rPr lang="en-US" dirty="0" smtClean="0"/>
              <a:t>Pseudo-random test generation</a:t>
            </a:r>
            <a:endParaRPr lang="ru-RU" dirty="0" smtClean="0"/>
          </a:p>
        </p:txBody>
      </p:sp>
      <p:sp>
        <p:nvSpPr>
          <p:cNvPr id="21508" name="Rectangle 3"/>
          <p:cNvSpPr>
            <a:spLocks noGrp="1" noChangeArrowheads="1"/>
          </p:cNvSpPr>
          <p:nvPr>
            <p:ph type="body" idx="1"/>
          </p:nvPr>
        </p:nvSpPr>
        <p:spPr>
          <a:xfrm>
            <a:off x="684213" y="1268413"/>
            <a:ext cx="8229600" cy="1871662"/>
          </a:xfrm>
        </p:spPr>
        <p:txBody>
          <a:bodyPr/>
          <a:lstStyle/>
          <a:p>
            <a:pPr lvl="1"/>
            <a:r>
              <a:rPr lang="en-US" sz="2400" smtClean="0"/>
              <a:t>Choose “good” seed and polynomial to generate effective pseudo-random test.</a:t>
            </a:r>
          </a:p>
          <a:p>
            <a:pPr lvl="2"/>
            <a:r>
              <a:rPr lang="en-US" smtClean="0"/>
              <a:t>“good” polynomial: random or primitive</a:t>
            </a:r>
          </a:p>
          <a:p>
            <a:pPr lvl="2"/>
            <a:r>
              <a:rPr lang="en-US" smtClean="0"/>
              <a:t>“good” seed: pattern testing HTTF (hard-to-test faults) (select from ATPG test) </a:t>
            </a:r>
            <a:endParaRPr lang="et-EE" smtClean="0"/>
          </a:p>
        </p:txBody>
      </p:sp>
      <p:pic>
        <p:nvPicPr>
          <p:cNvPr id="21509" name="Picture 2"/>
          <p:cNvPicPr>
            <a:picLocks noChangeAspect="1" noChangeArrowheads="1"/>
          </p:cNvPicPr>
          <p:nvPr/>
        </p:nvPicPr>
        <p:blipFill>
          <a:blip r:embed="rId3" cstate="print"/>
          <a:srcRect/>
          <a:stretch>
            <a:fillRect/>
          </a:stretch>
        </p:blipFill>
        <p:spPr bwMode="auto">
          <a:xfrm>
            <a:off x="1763713" y="3644900"/>
            <a:ext cx="5643562" cy="2225675"/>
          </a:xfrm>
          <a:prstGeom prst="rect">
            <a:avLst/>
          </a:prstGeom>
          <a:noFill/>
          <a:ln w="25400" algn="ctr">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3"/>
          <p:cNvSpPr>
            <a:spLocks noGrp="1"/>
          </p:cNvSpPr>
          <p:nvPr>
            <p:ph type="sldNum" sz="quarter" idx="10"/>
          </p:nvPr>
        </p:nvSpPr>
        <p:spPr/>
        <p:txBody>
          <a:bodyPr/>
          <a:lstStyle/>
          <a:p>
            <a:pPr>
              <a:defRPr/>
            </a:pPr>
            <a:fld id="{1A273482-AD02-45CA-ACB3-A1BCD1268BE3}" type="slidenum">
              <a:rPr lang="et-EE"/>
              <a:pPr>
                <a:defRPr/>
              </a:pPr>
              <a:t>2</a:t>
            </a:fld>
            <a:endParaRPr lang="et-EE"/>
          </a:p>
        </p:txBody>
      </p:sp>
      <p:sp>
        <p:nvSpPr>
          <p:cNvPr id="146434" name="Rectangle 2"/>
          <p:cNvSpPr>
            <a:spLocks noGrp="1" noChangeArrowheads="1"/>
          </p:cNvSpPr>
          <p:nvPr>
            <p:ph type="title"/>
          </p:nvPr>
        </p:nvSpPr>
        <p:spPr/>
        <p:txBody>
          <a:bodyPr/>
          <a:lstStyle/>
          <a:p>
            <a:pPr eaLnBrk="1" hangingPunct="1">
              <a:defRPr/>
            </a:pPr>
            <a:r>
              <a:rPr lang="en-US" dirty="0" smtClean="0"/>
              <a:t>BIST (Built-in Self Test)</a:t>
            </a:r>
            <a:endParaRPr lang="ru-RU" dirty="0" smtClean="0"/>
          </a:p>
        </p:txBody>
      </p:sp>
      <p:sp>
        <p:nvSpPr>
          <p:cNvPr id="7172" name="Rectangle 3"/>
          <p:cNvSpPr>
            <a:spLocks noGrp="1" noChangeArrowheads="1"/>
          </p:cNvSpPr>
          <p:nvPr>
            <p:ph type="body" idx="1"/>
          </p:nvPr>
        </p:nvSpPr>
        <p:spPr>
          <a:xfrm>
            <a:off x="468313" y="1196975"/>
            <a:ext cx="8445500" cy="1727200"/>
          </a:xfrm>
        </p:spPr>
        <p:txBody>
          <a:bodyPr/>
          <a:lstStyle/>
          <a:p>
            <a:pPr marL="0" indent="0" eaLnBrk="1" hangingPunct="1">
              <a:spcBef>
                <a:spcPct val="0"/>
              </a:spcBef>
              <a:buClrTx/>
              <a:buFontTx/>
              <a:buNone/>
            </a:pPr>
            <a:r>
              <a:rPr lang="et-EE" altLang="ja-JP" sz="2800" smtClean="0"/>
              <a:t>ehk </a:t>
            </a:r>
            <a:r>
              <a:rPr lang="et-EE" altLang="ja-JP" sz="2800" i="1" smtClean="0">
                <a:solidFill>
                  <a:schemeClr val="tx2"/>
                </a:solidFill>
              </a:rPr>
              <a:t>sisseehitatud isetestimine</a:t>
            </a:r>
            <a:r>
              <a:rPr lang="et-EE" altLang="ja-JP" sz="2800" i="1" smtClean="0"/>
              <a:t> </a:t>
            </a:r>
            <a:r>
              <a:rPr lang="et-EE" altLang="ja-JP" sz="2800" smtClean="0"/>
              <a:t>on digitaalskeemi</a:t>
            </a:r>
            <a:r>
              <a:rPr lang="en-US" altLang="ja-JP" sz="2800" smtClean="0">
                <a:ea typeface="ＭＳ Ｐゴシック" pitchFamily="34" charset="-128"/>
              </a:rPr>
              <a:t> </a:t>
            </a:r>
            <a:r>
              <a:rPr lang="et-EE" altLang="ja-JP" sz="2800" smtClean="0"/>
              <a:t>(mikroskeemi, plaadi, süsteemi jms) omadus iseennast testida.</a:t>
            </a:r>
            <a:r>
              <a:rPr lang="ru-RU" altLang="ja-JP" sz="2800" b="0" smtClean="0">
                <a:solidFill>
                  <a:schemeClr val="tx2"/>
                </a:solidFill>
              </a:rPr>
              <a:t> </a:t>
            </a:r>
            <a:endParaRPr lang="et-EE" sz="2800" smtClean="0">
              <a:solidFill>
                <a:schemeClr val="tx2"/>
              </a:solidFill>
            </a:endParaRPr>
          </a:p>
          <a:p>
            <a:pPr marL="0" indent="0" eaLnBrk="1" hangingPunct="1">
              <a:buFont typeface="Wingdings" pitchFamily="2" charset="2"/>
              <a:buNone/>
            </a:pPr>
            <a:endParaRPr lang="ru-RU" sz="2800" smtClean="0">
              <a:solidFill>
                <a:schemeClr val="tx2"/>
              </a:solidFill>
            </a:endParaRPr>
          </a:p>
        </p:txBody>
      </p:sp>
      <p:grpSp>
        <p:nvGrpSpPr>
          <p:cNvPr id="7173" name="Group 4"/>
          <p:cNvGrpSpPr>
            <a:grpSpLocks/>
          </p:cNvGrpSpPr>
          <p:nvPr/>
        </p:nvGrpSpPr>
        <p:grpSpPr bwMode="auto">
          <a:xfrm>
            <a:off x="2843213" y="2852738"/>
            <a:ext cx="3448050" cy="3563937"/>
            <a:chOff x="3430" y="1728"/>
            <a:chExt cx="2172" cy="2245"/>
          </a:xfrm>
        </p:grpSpPr>
        <p:sp>
          <p:nvSpPr>
            <p:cNvPr id="7175" name="Rectangle 5"/>
            <p:cNvSpPr>
              <a:spLocks noChangeArrowheads="1"/>
            </p:cNvSpPr>
            <p:nvPr/>
          </p:nvSpPr>
          <p:spPr bwMode="auto">
            <a:xfrm>
              <a:off x="3627" y="2455"/>
              <a:ext cx="855" cy="815"/>
            </a:xfrm>
            <a:prstGeom prst="rect">
              <a:avLst/>
            </a:prstGeom>
            <a:solidFill>
              <a:schemeClr val="bg2"/>
            </a:solidFill>
            <a:ln w="28575">
              <a:solidFill>
                <a:srgbClr val="000000"/>
              </a:solidFill>
              <a:miter lim="800000"/>
              <a:headEnd/>
              <a:tailEnd/>
            </a:ln>
          </p:spPr>
          <p:txBody>
            <a:bodyPr/>
            <a:lstStyle/>
            <a:p>
              <a:pPr algn="r">
                <a:spcBef>
                  <a:spcPct val="20000"/>
                </a:spcBef>
                <a:buClr>
                  <a:schemeClr val="accent2"/>
                </a:buClr>
                <a:buSzPct val="120000"/>
              </a:pPr>
              <a:endParaRPr lang="ru-RU" sz="1200" b="1">
                <a:solidFill>
                  <a:schemeClr val="bg1"/>
                </a:solidFill>
              </a:endParaRPr>
            </a:p>
          </p:txBody>
        </p:sp>
        <p:sp>
          <p:nvSpPr>
            <p:cNvPr id="7176" name="Text Box 6"/>
            <p:cNvSpPr txBox="1">
              <a:spLocks noChangeArrowheads="1"/>
            </p:cNvSpPr>
            <p:nvPr/>
          </p:nvSpPr>
          <p:spPr bwMode="auto">
            <a:xfrm>
              <a:off x="4879" y="1728"/>
              <a:ext cx="723" cy="409"/>
            </a:xfrm>
            <a:prstGeom prst="rect">
              <a:avLst/>
            </a:prstGeom>
            <a:noFill/>
            <a:ln w="9525">
              <a:noFill/>
              <a:miter lim="800000"/>
              <a:headEnd/>
              <a:tailEnd/>
            </a:ln>
          </p:spPr>
          <p:txBody>
            <a:bodyPr lIns="158421" tIns="79209" rIns="158421" bIns="79209"/>
            <a:lstStyle/>
            <a:p>
              <a:r>
                <a:rPr lang="en-US" altLang="ja-JP" sz="1200" b="1">
                  <a:ea typeface="MS Mincho" pitchFamily="49" charset="-128"/>
                </a:rPr>
                <a:t>BIST</a:t>
              </a:r>
            </a:p>
            <a:p>
              <a:r>
                <a:rPr lang="en-US" altLang="ja-JP" sz="1200" b="1">
                  <a:ea typeface="MS Mincho" pitchFamily="49" charset="-128"/>
                </a:rPr>
                <a:t>Control Unit</a:t>
              </a:r>
              <a:endParaRPr lang="ru-RU" sz="1200"/>
            </a:p>
          </p:txBody>
        </p:sp>
        <p:sp>
          <p:nvSpPr>
            <p:cNvPr id="7177" name="Text Box 7"/>
            <p:cNvSpPr txBox="1">
              <a:spLocks noChangeArrowheads="1"/>
            </p:cNvSpPr>
            <p:nvPr/>
          </p:nvSpPr>
          <p:spPr bwMode="auto">
            <a:xfrm>
              <a:off x="3430" y="2725"/>
              <a:ext cx="1248" cy="330"/>
            </a:xfrm>
            <a:prstGeom prst="rect">
              <a:avLst/>
            </a:prstGeom>
            <a:noFill/>
            <a:ln w="9525">
              <a:noFill/>
              <a:miter lim="800000"/>
              <a:headEnd/>
              <a:tailEnd/>
            </a:ln>
          </p:spPr>
          <p:txBody>
            <a:bodyPr lIns="158421" tIns="79209" rIns="158421" bIns="79209">
              <a:spAutoFit/>
            </a:bodyPr>
            <a:lstStyle/>
            <a:p>
              <a:r>
                <a:rPr lang="en-US" altLang="ja-JP" sz="1200" b="1">
                  <a:ea typeface="MS Mincho" pitchFamily="49" charset="-128"/>
                </a:rPr>
                <a:t>Circuit Under </a:t>
              </a:r>
            </a:p>
            <a:p>
              <a:r>
                <a:rPr lang="en-US" altLang="ja-JP" sz="1200" b="1">
                  <a:ea typeface="MS Mincho" pitchFamily="49" charset="-128"/>
                </a:rPr>
                <a:t>Test (CUT) </a:t>
              </a:r>
              <a:endParaRPr lang="ru-RU" sz="1200"/>
            </a:p>
          </p:txBody>
        </p:sp>
        <p:sp>
          <p:nvSpPr>
            <p:cNvPr id="7178" name="Rectangle 8"/>
            <p:cNvSpPr>
              <a:spLocks noChangeArrowheads="1"/>
            </p:cNvSpPr>
            <p:nvPr/>
          </p:nvSpPr>
          <p:spPr bwMode="auto">
            <a:xfrm>
              <a:off x="5024" y="1728"/>
              <a:ext cx="460" cy="442"/>
            </a:xfrm>
            <a:prstGeom prst="rect">
              <a:avLst/>
            </a:prstGeom>
            <a:solidFill>
              <a:srgbClr val="FFFFFF">
                <a:alpha val="0"/>
              </a:srgbClr>
            </a:solidFill>
            <a:ln w="28575" cap="rnd">
              <a:solidFill>
                <a:srgbClr val="971E53"/>
              </a:solidFill>
              <a:prstDash val="sysDot"/>
              <a:miter lim="800000"/>
              <a:headEnd/>
              <a:tailEnd/>
            </a:ln>
          </p:spPr>
          <p:txBody>
            <a:bodyPr/>
            <a:lstStyle/>
            <a:p>
              <a:endParaRPr lang="et-EE"/>
            </a:p>
          </p:txBody>
        </p:sp>
        <p:sp>
          <p:nvSpPr>
            <p:cNvPr id="7179" name="Text Box 9"/>
            <p:cNvSpPr txBox="1">
              <a:spLocks noChangeArrowheads="1"/>
            </p:cNvSpPr>
            <p:nvPr/>
          </p:nvSpPr>
          <p:spPr bwMode="auto">
            <a:xfrm>
              <a:off x="3547" y="1781"/>
              <a:ext cx="984" cy="418"/>
            </a:xfrm>
            <a:prstGeom prst="rect">
              <a:avLst/>
            </a:prstGeom>
            <a:noFill/>
            <a:ln w="9525">
              <a:noFill/>
              <a:miter lim="800000"/>
              <a:headEnd/>
              <a:tailEnd/>
            </a:ln>
          </p:spPr>
          <p:txBody>
            <a:bodyPr lIns="158421" tIns="36000" rIns="158421" bIns="79209">
              <a:spAutoFit/>
            </a:bodyPr>
            <a:lstStyle/>
            <a:p>
              <a:r>
                <a:rPr lang="en-US" altLang="ja-JP" sz="1200" b="1">
                  <a:ea typeface="MS Mincho" pitchFamily="49" charset="-128"/>
                </a:rPr>
                <a:t>   Test Pattern Generator (PRPG) </a:t>
              </a:r>
              <a:endParaRPr lang="ru-RU" sz="1200"/>
            </a:p>
          </p:txBody>
        </p:sp>
        <p:sp>
          <p:nvSpPr>
            <p:cNvPr id="7180" name="Line 10"/>
            <p:cNvSpPr>
              <a:spLocks noChangeShapeType="1"/>
            </p:cNvSpPr>
            <p:nvPr/>
          </p:nvSpPr>
          <p:spPr bwMode="auto">
            <a:xfrm flipH="1">
              <a:off x="4482" y="1891"/>
              <a:ext cx="526" cy="0"/>
            </a:xfrm>
            <a:prstGeom prst="line">
              <a:avLst/>
            </a:prstGeom>
            <a:noFill/>
            <a:ln w="9525">
              <a:solidFill>
                <a:srgbClr val="000000"/>
              </a:solidFill>
              <a:round/>
              <a:headEnd/>
              <a:tailEnd type="triangle" w="med" len="med"/>
            </a:ln>
          </p:spPr>
          <p:txBody>
            <a:bodyPr/>
            <a:lstStyle/>
            <a:p>
              <a:endParaRPr lang="et-EE"/>
            </a:p>
          </p:txBody>
        </p:sp>
        <p:sp>
          <p:nvSpPr>
            <p:cNvPr id="7181" name="Rectangle 11"/>
            <p:cNvSpPr>
              <a:spLocks noChangeArrowheads="1"/>
            </p:cNvSpPr>
            <p:nvPr/>
          </p:nvSpPr>
          <p:spPr bwMode="auto">
            <a:xfrm>
              <a:off x="3627" y="1797"/>
              <a:ext cx="855" cy="366"/>
            </a:xfrm>
            <a:prstGeom prst="rect">
              <a:avLst/>
            </a:prstGeom>
            <a:solidFill>
              <a:srgbClr val="FFFFFF">
                <a:alpha val="0"/>
              </a:srgbClr>
            </a:solidFill>
            <a:ln w="28575">
              <a:solidFill>
                <a:srgbClr val="971E53"/>
              </a:solidFill>
              <a:miter lim="800000"/>
              <a:headEnd/>
              <a:tailEnd/>
            </a:ln>
          </p:spPr>
          <p:txBody>
            <a:bodyPr/>
            <a:lstStyle/>
            <a:p>
              <a:endParaRPr lang="et-EE"/>
            </a:p>
          </p:txBody>
        </p:sp>
        <p:sp>
          <p:nvSpPr>
            <p:cNvPr id="7182" name="Text Box 12"/>
            <p:cNvSpPr txBox="1">
              <a:spLocks noChangeAspect="1" noChangeArrowheads="1"/>
            </p:cNvSpPr>
            <p:nvPr/>
          </p:nvSpPr>
          <p:spPr bwMode="auto">
            <a:xfrm>
              <a:off x="3880" y="2040"/>
              <a:ext cx="657" cy="407"/>
            </a:xfrm>
            <a:prstGeom prst="rect">
              <a:avLst/>
            </a:prstGeom>
            <a:noFill/>
            <a:ln w="0">
              <a:noFill/>
              <a:miter lim="800000"/>
              <a:headEnd/>
              <a:tailEnd/>
            </a:ln>
          </p:spPr>
          <p:txBody>
            <a:bodyPr lIns="158421" tIns="79209" rIns="158421" bIns="79209"/>
            <a:lstStyle/>
            <a:p>
              <a:pPr algn="l"/>
              <a:r>
                <a:rPr lang="en-US" altLang="ja-JP" sz="1900" b="1">
                  <a:latin typeface="Times New Roman" pitchFamily="18" charset="0"/>
                  <a:ea typeface="MS Mincho" pitchFamily="49" charset="-128"/>
                </a:rPr>
                <a:t>........</a:t>
              </a:r>
              <a:endParaRPr lang="ru-RU" sz="600"/>
            </a:p>
          </p:txBody>
        </p:sp>
        <p:sp>
          <p:nvSpPr>
            <p:cNvPr id="7183" name="Line 13"/>
            <p:cNvSpPr>
              <a:spLocks noChangeShapeType="1"/>
            </p:cNvSpPr>
            <p:nvPr/>
          </p:nvSpPr>
          <p:spPr bwMode="auto">
            <a:xfrm>
              <a:off x="3683" y="2175"/>
              <a:ext cx="0" cy="272"/>
            </a:xfrm>
            <a:prstGeom prst="line">
              <a:avLst/>
            </a:prstGeom>
            <a:noFill/>
            <a:ln w="9525">
              <a:solidFill>
                <a:srgbClr val="000000"/>
              </a:solidFill>
              <a:round/>
              <a:headEnd/>
              <a:tailEnd type="triangle" w="med" len="med"/>
            </a:ln>
          </p:spPr>
          <p:txBody>
            <a:bodyPr/>
            <a:lstStyle/>
            <a:p>
              <a:endParaRPr lang="et-EE"/>
            </a:p>
          </p:txBody>
        </p:sp>
        <p:sp>
          <p:nvSpPr>
            <p:cNvPr id="7184" name="Line 14"/>
            <p:cNvSpPr>
              <a:spLocks noChangeShapeType="1"/>
            </p:cNvSpPr>
            <p:nvPr/>
          </p:nvSpPr>
          <p:spPr bwMode="auto">
            <a:xfrm>
              <a:off x="3814" y="2175"/>
              <a:ext cx="0" cy="272"/>
            </a:xfrm>
            <a:prstGeom prst="line">
              <a:avLst/>
            </a:prstGeom>
            <a:noFill/>
            <a:ln w="9525">
              <a:solidFill>
                <a:srgbClr val="000000"/>
              </a:solidFill>
              <a:round/>
              <a:headEnd/>
              <a:tailEnd type="triangle" w="med" len="med"/>
            </a:ln>
          </p:spPr>
          <p:txBody>
            <a:bodyPr/>
            <a:lstStyle/>
            <a:p>
              <a:endParaRPr lang="et-EE"/>
            </a:p>
          </p:txBody>
        </p:sp>
        <p:sp>
          <p:nvSpPr>
            <p:cNvPr id="7185" name="Line 15"/>
            <p:cNvSpPr>
              <a:spLocks noChangeShapeType="1"/>
            </p:cNvSpPr>
            <p:nvPr/>
          </p:nvSpPr>
          <p:spPr bwMode="auto">
            <a:xfrm>
              <a:off x="4406" y="2175"/>
              <a:ext cx="0" cy="272"/>
            </a:xfrm>
            <a:prstGeom prst="line">
              <a:avLst/>
            </a:prstGeom>
            <a:noFill/>
            <a:ln w="9525">
              <a:solidFill>
                <a:srgbClr val="000000"/>
              </a:solidFill>
              <a:round/>
              <a:headEnd/>
              <a:tailEnd type="triangle" w="med" len="med"/>
            </a:ln>
          </p:spPr>
          <p:txBody>
            <a:bodyPr/>
            <a:lstStyle/>
            <a:p>
              <a:endParaRPr lang="et-EE"/>
            </a:p>
          </p:txBody>
        </p:sp>
        <p:sp>
          <p:nvSpPr>
            <p:cNvPr id="7186" name="Text Box 16"/>
            <p:cNvSpPr txBox="1">
              <a:spLocks noChangeAspect="1" noChangeArrowheads="1"/>
            </p:cNvSpPr>
            <p:nvPr/>
          </p:nvSpPr>
          <p:spPr bwMode="auto">
            <a:xfrm>
              <a:off x="3880" y="3148"/>
              <a:ext cx="723" cy="409"/>
            </a:xfrm>
            <a:prstGeom prst="rect">
              <a:avLst/>
            </a:prstGeom>
            <a:noFill/>
            <a:ln w="0">
              <a:noFill/>
              <a:miter lim="800000"/>
              <a:headEnd/>
              <a:tailEnd/>
            </a:ln>
          </p:spPr>
          <p:txBody>
            <a:bodyPr lIns="158421" tIns="79209" rIns="158421" bIns="79209"/>
            <a:lstStyle/>
            <a:p>
              <a:pPr algn="l"/>
              <a:r>
                <a:rPr lang="en-US" altLang="ja-JP" sz="2100" b="1">
                  <a:latin typeface="Times New Roman" pitchFamily="18" charset="0"/>
                  <a:ea typeface="MS Mincho" pitchFamily="49" charset="-128"/>
                </a:rPr>
                <a:t>........</a:t>
              </a:r>
              <a:endParaRPr lang="ru-RU" sz="700"/>
            </a:p>
          </p:txBody>
        </p:sp>
        <p:sp>
          <p:nvSpPr>
            <p:cNvPr id="7187" name="Line 17"/>
            <p:cNvSpPr>
              <a:spLocks noChangeShapeType="1"/>
            </p:cNvSpPr>
            <p:nvPr/>
          </p:nvSpPr>
          <p:spPr bwMode="auto">
            <a:xfrm>
              <a:off x="3683" y="3284"/>
              <a:ext cx="0" cy="272"/>
            </a:xfrm>
            <a:prstGeom prst="line">
              <a:avLst/>
            </a:prstGeom>
            <a:noFill/>
            <a:ln w="9525">
              <a:solidFill>
                <a:srgbClr val="000000"/>
              </a:solidFill>
              <a:round/>
              <a:headEnd/>
              <a:tailEnd type="triangle" w="med" len="med"/>
            </a:ln>
          </p:spPr>
          <p:txBody>
            <a:bodyPr/>
            <a:lstStyle/>
            <a:p>
              <a:endParaRPr lang="et-EE"/>
            </a:p>
          </p:txBody>
        </p:sp>
        <p:sp>
          <p:nvSpPr>
            <p:cNvPr id="7188" name="Line 18"/>
            <p:cNvSpPr>
              <a:spLocks noChangeShapeType="1"/>
            </p:cNvSpPr>
            <p:nvPr/>
          </p:nvSpPr>
          <p:spPr bwMode="auto">
            <a:xfrm>
              <a:off x="3814" y="3284"/>
              <a:ext cx="0" cy="272"/>
            </a:xfrm>
            <a:prstGeom prst="line">
              <a:avLst/>
            </a:prstGeom>
            <a:noFill/>
            <a:ln w="9525">
              <a:solidFill>
                <a:srgbClr val="000000"/>
              </a:solidFill>
              <a:round/>
              <a:headEnd/>
              <a:tailEnd type="triangle" w="med" len="med"/>
            </a:ln>
          </p:spPr>
          <p:txBody>
            <a:bodyPr/>
            <a:lstStyle/>
            <a:p>
              <a:endParaRPr lang="et-EE"/>
            </a:p>
          </p:txBody>
        </p:sp>
        <p:sp>
          <p:nvSpPr>
            <p:cNvPr id="7189" name="Line 19"/>
            <p:cNvSpPr>
              <a:spLocks noChangeShapeType="1"/>
            </p:cNvSpPr>
            <p:nvPr/>
          </p:nvSpPr>
          <p:spPr bwMode="auto">
            <a:xfrm>
              <a:off x="4406" y="3284"/>
              <a:ext cx="0" cy="272"/>
            </a:xfrm>
            <a:prstGeom prst="line">
              <a:avLst/>
            </a:prstGeom>
            <a:noFill/>
            <a:ln w="9525">
              <a:solidFill>
                <a:srgbClr val="000000"/>
              </a:solidFill>
              <a:round/>
              <a:headEnd/>
              <a:tailEnd type="triangle" w="med" len="med"/>
            </a:ln>
          </p:spPr>
          <p:txBody>
            <a:bodyPr/>
            <a:lstStyle/>
            <a:p>
              <a:endParaRPr lang="et-EE"/>
            </a:p>
          </p:txBody>
        </p:sp>
        <p:sp>
          <p:nvSpPr>
            <p:cNvPr id="7190" name="Text Box 20"/>
            <p:cNvSpPr txBox="1">
              <a:spLocks noChangeArrowheads="1"/>
            </p:cNvSpPr>
            <p:nvPr/>
          </p:nvSpPr>
          <p:spPr bwMode="auto">
            <a:xfrm>
              <a:off x="3495" y="3564"/>
              <a:ext cx="1118" cy="409"/>
            </a:xfrm>
            <a:prstGeom prst="rect">
              <a:avLst/>
            </a:prstGeom>
            <a:noFill/>
            <a:ln w="9525">
              <a:noFill/>
              <a:miter lim="800000"/>
              <a:headEnd/>
              <a:tailEnd/>
            </a:ln>
          </p:spPr>
          <p:txBody>
            <a:bodyPr lIns="158421" tIns="79209" rIns="158421" bIns="79209"/>
            <a:lstStyle/>
            <a:p>
              <a:r>
                <a:rPr lang="et-EE" altLang="ja-JP" sz="1200" b="1">
                  <a:ea typeface="MS Mincho" pitchFamily="49" charset="-128"/>
                </a:rPr>
                <a:t>Output Response</a:t>
              </a:r>
              <a:endParaRPr lang="en-US" altLang="ja-JP" sz="1200" b="1">
                <a:ea typeface="MS Mincho" pitchFamily="49" charset="-128"/>
              </a:endParaRPr>
            </a:p>
            <a:p>
              <a:r>
                <a:rPr lang="et-EE" altLang="ja-JP" sz="1200" b="1">
                  <a:ea typeface="MS Mincho" pitchFamily="49" charset="-128"/>
                </a:rPr>
                <a:t>Analyzer</a:t>
              </a:r>
              <a:r>
                <a:rPr lang="en-US" altLang="ja-JP" sz="1200" b="1">
                  <a:ea typeface="MS Mincho" pitchFamily="49" charset="-128"/>
                </a:rPr>
                <a:t> </a:t>
              </a:r>
              <a:r>
                <a:rPr lang="et-EE" altLang="ja-JP" sz="1200" b="1">
                  <a:ea typeface="MS Mincho" pitchFamily="49" charset="-128"/>
                </a:rPr>
                <a:t> (</a:t>
              </a:r>
              <a:r>
                <a:rPr lang="en-US" altLang="ja-JP" sz="1200" b="1">
                  <a:ea typeface="MS Mincho" pitchFamily="49" charset="-128"/>
                </a:rPr>
                <a:t>MISR</a:t>
              </a:r>
              <a:r>
                <a:rPr lang="et-EE" altLang="ja-JP" sz="1200" b="1">
                  <a:ea typeface="MS Mincho" pitchFamily="49" charset="-128"/>
                </a:rPr>
                <a:t>)</a:t>
              </a:r>
              <a:r>
                <a:rPr lang="en-US" altLang="ja-JP" sz="1200" b="1">
                  <a:ea typeface="MS Mincho" pitchFamily="49" charset="-128"/>
                </a:rPr>
                <a:t> </a:t>
              </a:r>
              <a:endParaRPr lang="ru-RU" sz="1200" b="1"/>
            </a:p>
          </p:txBody>
        </p:sp>
        <p:sp>
          <p:nvSpPr>
            <p:cNvPr id="7191" name="Rectangle 21"/>
            <p:cNvSpPr>
              <a:spLocks noChangeArrowheads="1"/>
            </p:cNvSpPr>
            <p:nvPr/>
          </p:nvSpPr>
          <p:spPr bwMode="auto">
            <a:xfrm>
              <a:off x="3627" y="3564"/>
              <a:ext cx="855" cy="365"/>
            </a:xfrm>
            <a:prstGeom prst="rect">
              <a:avLst/>
            </a:prstGeom>
            <a:solidFill>
              <a:srgbClr val="FFFFFF">
                <a:alpha val="0"/>
              </a:srgbClr>
            </a:solidFill>
            <a:ln w="28575">
              <a:solidFill>
                <a:srgbClr val="971E53"/>
              </a:solidFill>
              <a:miter lim="800000"/>
              <a:headEnd/>
              <a:tailEnd/>
            </a:ln>
          </p:spPr>
          <p:txBody>
            <a:bodyPr/>
            <a:lstStyle/>
            <a:p>
              <a:endParaRPr lang="et-EE"/>
            </a:p>
          </p:txBody>
        </p:sp>
        <p:sp>
          <p:nvSpPr>
            <p:cNvPr id="7192" name="Line 22"/>
            <p:cNvSpPr>
              <a:spLocks noChangeShapeType="1"/>
            </p:cNvSpPr>
            <p:nvPr/>
          </p:nvSpPr>
          <p:spPr bwMode="auto">
            <a:xfrm>
              <a:off x="4754" y="2040"/>
              <a:ext cx="0" cy="1631"/>
            </a:xfrm>
            <a:prstGeom prst="line">
              <a:avLst/>
            </a:prstGeom>
            <a:noFill/>
            <a:ln w="9525">
              <a:solidFill>
                <a:srgbClr val="000000"/>
              </a:solidFill>
              <a:round/>
              <a:headEnd/>
              <a:tailEnd/>
            </a:ln>
          </p:spPr>
          <p:txBody>
            <a:bodyPr/>
            <a:lstStyle/>
            <a:p>
              <a:endParaRPr lang="et-EE"/>
            </a:p>
          </p:txBody>
        </p:sp>
        <p:sp>
          <p:nvSpPr>
            <p:cNvPr id="7193" name="Line 23"/>
            <p:cNvSpPr>
              <a:spLocks noChangeShapeType="1"/>
            </p:cNvSpPr>
            <p:nvPr/>
          </p:nvSpPr>
          <p:spPr bwMode="auto">
            <a:xfrm>
              <a:off x="4754" y="2040"/>
              <a:ext cx="263" cy="0"/>
            </a:xfrm>
            <a:prstGeom prst="line">
              <a:avLst/>
            </a:prstGeom>
            <a:noFill/>
            <a:ln w="9525">
              <a:solidFill>
                <a:srgbClr val="000000"/>
              </a:solidFill>
              <a:round/>
              <a:headEnd/>
              <a:tailEnd type="triangle" w="med" len="med"/>
            </a:ln>
          </p:spPr>
          <p:txBody>
            <a:bodyPr/>
            <a:lstStyle/>
            <a:p>
              <a:endParaRPr lang="et-EE"/>
            </a:p>
          </p:txBody>
        </p:sp>
        <p:sp>
          <p:nvSpPr>
            <p:cNvPr id="7194" name="Line 24"/>
            <p:cNvSpPr>
              <a:spLocks noChangeShapeType="1"/>
            </p:cNvSpPr>
            <p:nvPr/>
          </p:nvSpPr>
          <p:spPr bwMode="auto">
            <a:xfrm flipH="1">
              <a:off x="4491" y="3671"/>
              <a:ext cx="263" cy="0"/>
            </a:xfrm>
            <a:prstGeom prst="line">
              <a:avLst/>
            </a:prstGeom>
            <a:noFill/>
            <a:ln w="9525">
              <a:solidFill>
                <a:srgbClr val="000000"/>
              </a:solidFill>
              <a:round/>
              <a:headEnd/>
              <a:tailEnd/>
            </a:ln>
          </p:spPr>
          <p:txBody>
            <a:bodyPr/>
            <a:lstStyle/>
            <a:p>
              <a:endParaRPr lang="et-EE"/>
            </a:p>
          </p:txBody>
        </p:sp>
        <p:sp>
          <p:nvSpPr>
            <p:cNvPr id="7195" name="Rectangle 25"/>
            <p:cNvSpPr>
              <a:spLocks noChangeArrowheads="1"/>
            </p:cNvSpPr>
            <p:nvPr/>
          </p:nvSpPr>
          <p:spPr bwMode="auto">
            <a:xfrm>
              <a:off x="5019" y="2576"/>
              <a:ext cx="460" cy="624"/>
            </a:xfrm>
            <a:prstGeom prst="rect">
              <a:avLst/>
            </a:prstGeom>
            <a:solidFill>
              <a:srgbClr val="FFFFFF">
                <a:alpha val="0"/>
              </a:srgbClr>
            </a:solidFill>
            <a:ln w="28575" cap="rnd">
              <a:solidFill>
                <a:srgbClr val="971E53"/>
              </a:solidFill>
              <a:prstDash val="sysDot"/>
              <a:miter lim="800000"/>
              <a:headEnd/>
              <a:tailEnd/>
            </a:ln>
          </p:spPr>
          <p:txBody>
            <a:bodyPr lIns="0" rIns="0"/>
            <a:lstStyle/>
            <a:p>
              <a:pPr>
                <a:spcBef>
                  <a:spcPct val="20000"/>
                </a:spcBef>
                <a:buClr>
                  <a:schemeClr val="accent2"/>
                </a:buClr>
                <a:buSzPct val="120000"/>
              </a:pPr>
              <a:endParaRPr lang="en-US" sz="1200" b="1"/>
            </a:p>
            <a:p>
              <a:pPr>
                <a:spcBef>
                  <a:spcPct val="20000"/>
                </a:spcBef>
                <a:buClr>
                  <a:schemeClr val="accent2"/>
                </a:buClr>
                <a:buSzPct val="120000"/>
              </a:pPr>
              <a:r>
                <a:rPr lang="en-US" sz="1200" b="1"/>
                <a:t>BIST</a:t>
              </a:r>
            </a:p>
            <a:p>
              <a:pPr>
                <a:spcBef>
                  <a:spcPct val="20000"/>
                </a:spcBef>
                <a:buClr>
                  <a:schemeClr val="accent2"/>
                </a:buClr>
                <a:buSzPct val="120000"/>
              </a:pPr>
              <a:r>
                <a:rPr lang="en-US" sz="1200" b="1"/>
                <a:t>Memory</a:t>
              </a:r>
              <a:endParaRPr lang="ru-RU" sz="1200" b="1"/>
            </a:p>
          </p:txBody>
        </p:sp>
        <p:sp>
          <p:nvSpPr>
            <p:cNvPr id="7196" name="Line 26"/>
            <p:cNvSpPr>
              <a:spLocks noChangeShapeType="1"/>
            </p:cNvSpPr>
            <p:nvPr/>
          </p:nvSpPr>
          <p:spPr bwMode="auto">
            <a:xfrm flipV="1">
              <a:off x="5249" y="2179"/>
              <a:ext cx="0" cy="398"/>
            </a:xfrm>
            <a:prstGeom prst="line">
              <a:avLst/>
            </a:prstGeom>
            <a:noFill/>
            <a:ln w="9525">
              <a:solidFill>
                <a:srgbClr val="000000"/>
              </a:solidFill>
              <a:round/>
              <a:headEnd/>
              <a:tailEnd type="triangle" w="med" len="med"/>
            </a:ln>
          </p:spPr>
          <p:txBody>
            <a:bodyPr/>
            <a:lstStyle/>
            <a:p>
              <a:endParaRPr lang="et-EE"/>
            </a:p>
          </p:txBody>
        </p:sp>
      </p:grpSp>
      <p:sp>
        <p:nvSpPr>
          <p:cNvPr id="7174" name="Rectangle 27"/>
          <p:cNvSpPr>
            <a:spLocks noChangeArrowheads="1"/>
          </p:cNvSpPr>
          <p:nvPr/>
        </p:nvSpPr>
        <p:spPr bwMode="auto">
          <a:xfrm>
            <a:off x="3132138" y="2420938"/>
            <a:ext cx="2773362" cy="336550"/>
          </a:xfrm>
          <a:prstGeom prst="rect">
            <a:avLst/>
          </a:prstGeom>
          <a:noFill/>
          <a:ln w="9525" algn="ctr">
            <a:noFill/>
            <a:miter lim="800000"/>
            <a:headEnd/>
            <a:tailEnd/>
          </a:ln>
        </p:spPr>
        <p:txBody>
          <a:bodyPr>
            <a:spAutoFit/>
          </a:bodyPr>
          <a:lstStyle/>
          <a:p>
            <a:pPr eaLnBrk="0" hangingPunct="0">
              <a:spcBef>
                <a:spcPct val="50000"/>
              </a:spcBef>
            </a:pPr>
            <a:r>
              <a:rPr lang="en-US" sz="1600" b="1">
                <a:solidFill>
                  <a:schemeClr val="tx2"/>
                </a:solidFill>
              </a:rPr>
              <a:t>Typical BIST Architecture</a:t>
            </a:r>
            <a:endParaRPr lang="en-GB" sz="1600" b="1">
              <a:solidFill>
                <a:schemeClr val="tx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A06DB38-3950-4A9B-A572-817B5FC42DFD}" type="slidenum">
              <a:rPr lang="et-EE"/>
              <a:pPr>
                <a:defRPr/>
              </a:pPr>
              <a:t>20</a:t>
            </a:fld>
            <a:endParaRPr lang="et-EE"/>
          </a:p>
        </p:txBody>
      </p:sp>
      <p:sp>
        <p:nvSpPr>
          <p:cNvPr id="161794" name="Rectangle 2"/>
          <p:cNvSpPr>
            <a:spLocks noGrp="1" noChangeArrowheads="1"/>
          </p:cNvSpPr>
          <p:nvPr>
            <p:ph type="title"/>
          </p:nvPr>
        </p:nvSpPr>
        <p:spPr/>
        <p:txBody>
          <a:bodyPr/>
          <a:lstStyle/>
          <a:p>
            <a:pPr eaLnBrk="1" hangingPunct="1">
              <a:defRPr/>
            </a:pPr>
            <a:r>
              <a:rPr lang="en-GB" dirty="0" smtClean="0"/>
              <a:t>Task 1: </a:t>
            </a:r>
            <a:r>
              <a:rPr lang="en-US" dirty="0" smtClean="0"/>
              <a:t>Pseudo-random test generation</a:t>
            </a:r>
            <a:endParaRPr lang="ru-RU" dirty="0" smtClean="0"/>
          </a:p>
        </p:txBody>
      </p:sp>
      <p:sp>
        <p:nvSpPr>
          <p:cNvPr id="22532" name="Rectangle 3"/>
          <p:cNvSpPr>
            <a:spLocks noGrp="1" noChangeArrowheads="1"/>
          </p:cNvSpPr>
          <p:nvPr>
            <p:ph type="body" idx="1"/>
          </p:nvPr>
        </p:nvSpPr>
        <p:spPr>
          <a:xfrm>
            <a:off x="684213" y="1125538"/>
            <a:ext cx="8229600" cy="5327650"/>
          </a:xfrm>
        </p:spPr>
        <p:txBody>
          <a:bodyPr/>
          <a:lstStyle/>
          <a:p>
            <a:pPr lvl="1"/>
            <a:r>
              <a:rPr lang="en-US" smtClean="0"/>
              <a:t>Pseudo-random test sequence must have</a:t>
            </a:r>
          </a:p>
          <a:p>
            <a:pPr lvl="2"/>
            <a:r>
              <a:rPr lang="en-US" smtClean="0"/>
              <a:t>maximum fault coverage (same as for ATPG)</a:t>
            </a:r>
          </a:p>
          <a:p>
            <a:pPr lvl="2"/>
            <a:r>
              <a:rPr lang="en-US" smtClean="0"/>
              <a:t>length of test must be in the range </a:t>
            </a:r>
            <a:r>
              <a:rPr lang="en-US" b="1" smtClean="0"/>
              <a:t>T&lt;= length&lt;=1,2T </a:t>
            </a:r>
            <a:r>
              <a:rPr lang="en-US" smtClean="0"/>
              <a:t>where </a:t>
            </a:r>
            <a:r>
              <a:rPr lang="en-US" b="1" smtClean="0"/>
              <a:t>T – Time Constraint </a:t>
            </a:r>
            <a:r>
              <a:rPr lang="en-US" smtClean="0"/>
              <a:t>from Table 2. </a:t>
            </a:r>
            <a:endParaRPr lang="en-GB" smtClean="0"/>
          </a:p>
          <a:p>
            <a:pPr lvl="1"/>
            <a:r>
              <a:rPr lang="en-GB" smtClean="0"/>
              <a:t>Example: </a:t>
            </a:r>
            <a:r>
              <a:rPr lang="en-US" sz="2400" b="0" smtClean="0"/>
              <a:t>c1908 </a:t>
            </a:r>
            <a:r>
              <a:rPr lang="en-US" sz="2400" b="0" smtClean="0">
                <a:sym typeface="Wingdings" pitchFamily="2" charset="2"/>
              </a:rPr>
              <a:t></a:t>
            </a:r>
            <a:r>
              <a:rPr lang="en-US" sz="2400" b="0" smtClean="0"/>
              <a:t> T = 7500 and 1,2T = 1,2*7500 = 9000 </a:t>
            </a:r>
            <a:r>
              <a:rPr lang="en-US" sz="2400" b="0" smtClean="0">
                <a:sym typeface="Wingdings" pitchFamily="2" charset="2"/>
              </a:rPr>
              <a:t> </a:t>
            </a:r>
            <a:r>
              <a:rPr lang="en-US" sz="2400" b="0" smtClean="0"/>
              <a:t>7500 &lt;= test length &lt;= 9000</a:t>
            </a:r>
          </a:p>
          <a:p>
            <a:pPr lvl="1"/>
            <a:r>
              <a:rPr lang="en-US" smtClean="0"/>
              <a:t>Hint: </a:t>
            </a:r>
            <a:r>
              <a:rPr lang="en-US" sz="2400" b="0" smtClean="0"/>
              <a:t>When generating a test put the number of clock cycles equal to 1,2T</a:t>
            </a:r>
            <a:endParaRPr lang="en-US" sz="2400" b="0" smtClean="0">
              <a:sym typeface="Wingdings" pitchFamily="2" charset="2"/>
            </a:endParaRPr>
          </a:p>
          <a:p>
            <a:pPr lvl="2"/>
            <a:r>
              <a:rPr lang="en-US" sz="2000" smtClean="0">
                <a:sym typeface="Wingdings" pitchFamily="2" charset="2"/>
              </a:rPr>
              <a:t>if maximum fault coverage achieved within given test then cut out last patterns that </a:t>
            </a:r>
            <a:r>
              <a:rPr lang="en-US" sz="2000" smtClean="0"/>
              <a:t>do not give additional fault coverage</a:t>
            </a:r>
            <a:endParaRPr lang="en-US" smtClean="0"/>
          </a:p>
          <a:p>
            <a:pPr lvl="1"/>
            <a:r>
              <a:rPr lang="en-US" smtClean="0"/>
              <a:t>Use Type I and Type II generators.</a:t>
            </a:r>
          </a:p>
          <a:p>
            <a:pPr lvl="1"/>
            <a:r>
              <a:rPr lang="en-GB" smtClean="0"/>
              <a:t>Fill in the table</a:t>
            </a:r>
            <a:endParaRPr lang="et-EE" smtClean="0"/>
          </a:p>
          <a:p>
            <a:pPr lvl="1"/>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B17A26C8-6FFF-4997-AB85-1B433B2A712B}" type="slidenum">
              <a:rPr lang="et-EE"/>
              <a:pPr>
                <a:defRPr/>
              </a:pPr>
              <a:t>21</a:t>
            </a:fld>
            <a:endParaRPr lang="et-EE"/>
          </a:p>
        </p:txBody>
      </p:sp>
      <p:sp>
        <p:nvSpPr>
          <p:cNvPr id="164866" name="Rectangle 2"/>
          <p:cNvSpPr>
            <a:spLocks noGrp="1" noChangeArrowheads="1"/>
          </p:cNvSpPr>
          <p:nvPr>
            <p:ph type="title"/>
          </p:nvPr>
        </p:nvSpPr>
        <p:spPr/>
        <p:txBody>
          <a:bodyPr/>
          <a:lstStyle/>
          <a:p>
            <a:pPr eaLnBrk="1" hangingPunct="1">
              <a:defRPr/>
            </a:pPr>
            <a:r>
              <a:rPr lang="en-GB" dirty="0" smtClean="0"/>
              <a:t>Task 2 and 3</a:t>
            </a:r>
            <a:endParaRPr lang="ru-RU" dirty="0" smtClean="0"/>
          </a:p>
        </p:txBody>
      </p:sp>
      <p:sp>
        <p:nvSpPr>
          <p:cNvPr id="23556" name="Rectangle 3"/>
          <p:cNvSpPr>
            <a:spLocks noGrp="1" noChangeArrowheads="1"/>
          </p:cNvSpPr>
          <p:nvPr>
            <p:ph type="body" idx="1"/>
          </p:nvPr>
        </p:nvSpPr>
        <p:spPr>
          <a:xfrm>
            <a:off x="683568" y="1412776"/>
            <a:ext cx="8229600" cy="4751387"/>
          </a:xfrm>
        </p:spPr>
        <p:txBody>
          <a:bodyPr/>
          <a:lstStyle/>
          <a:p>
            <a:pPr lvl="0"/>
            <a:r>
              <a:rPr lang="en-US" sz="2400" dirty="0" smtClean="0"/>
              <a:t>Reseeding algorithm:</a:t>
            </a:r>
            <a:endParaRPr lang="et-EE" sz="2400" dirty="0" smtClean="0"/>
          </a:p>
          <a:p>
            <a:pPr lvl="1"/>
            <a:r>
              <a:rPr lang="en-US" sz="2000" dirty="0" smtClean="0"/>
              <a:t>Find complete test (max. fault coverage) for given circuit, using the best PRPG (Type I LFSR) test sequence achieved in task 1.</a:t>
            </a:r>
            <a:endParaRPr lang="et-EE" sz="2000" dirty="0" smtClean="0"/>
          </a:p>
          <a:p>
            <a:pPr lvl="1"/>
            <a:r>
              <a:rPr lang="en-US" sz="2000" dirty="0" smtClean="0"/>
              <a:t>Perform experiments stepping through the constraint values and choose 5 results (test must comply with the constraints specified in your variant). Example: c1908</a:t>
            </a:r>
            <a:r>
              <a:rPr lang="en-US" sz="2000" dirty="0" smtClean="0">
                <a:sym typeface="Wingdings"/>
              </a:rPr>
              <a:t></a:t>
            </a:r>
            <a:r>
              <a:rPr lang="en-US" sz="2000" dirty="0" smtClean="0"/>
              <a:t> M = 1, 2, 3…10 (</a:t>
            </a:r>
            <a:r>
              <a:rPr lang="en-US" sz="2000" dirty="0" err="1" smtClean="0"/>
              <a:t>min.step</a:t>
            </a:r>
            <a:r>
              <a:rPr lang="en-US" sz="2000" dirty="0" smtClean="0"/>
              <a:t> = 1); T = 7500, 7000, 6500… (</a:t>
            </a:r>
            <a:r>
              <a:rPr lang="en-US" sz="2000" dirty="0" err="1" smtClean="0"/>
              <a:t>min.step</a:t>
            </a:r>
            <a:r>
              <a:rPr lang="en-US" sz="2000" dirty="0" smtClean="0"/>
              <a:t> = at least 5% of T).</a:t>
            </a:r>
          </a:p>
          <a:p>
            <a:pPr lvl="1"/>
            <a:endParaRPr lang="et-EE" sz="2400" dirty="0" smtClean="0"/>
          </a:p>
          <a:p>
            <a:pPr lvl="0"/>
            <a:r>
              <a:rPr lang="en-US" sz="2400" dirty="0" smtClean="0"/>
              <a:t>Hybrid BIST algorithm:</a:t>
            </a:r>
            <a:endParaRPr lang="et-EE" sz="2400" dirty="0" smtClean="0"/>
          </a:p>
          <a:p>
            <a:pPr lvl="1"/>
            <a:r>
              <a:rPr lang="en-US" sz="2000" dirty="0" smtClean="0"/>
              <a:t>Find complete test (max. fault coverage) for given circuit, using the best PRPG (Type I LFSR) test sequence achieved in task 1.</a:t>
            </a:r>
            <a:endParaRPr lang="et-EE" sz="2000" dirty="0" smtClean="0"/>
          </a:p>
          <a:p>
            <a:pPr lvl="1"/>
            <a:r>
              <a:rPr lang="en-US" sz="2000" dirty="0" smtClean="0"/>
              <a:t>Perform experiments and choose 5 evenly distributed results (test must comply with the constraints specified in your variant).</a:t>
            </a:r>
            <a:endParaRPr lang="et-EE"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Reseeding and Hybrid Algorithms</a:t>
            </a:r>
            <a:endParaRPr lang="et-EE" dirty="0"/>
          </a:p>
        </p:txBody>
      </p:sp>
      <p:sp>
        <p:nvSpPr>
          <p:cNvPr id="4" name="Slide Number Placeholder 3"/>
          <p:cNvSpPr>
            <a:spLocks noGrp="1"/>
          </p:cNvSpPr>
          <p:nvPr>
            <p:ph type="sldNum" sz="quarter" idx="10"/>
          </p:nvPr>
        </p:nvSpPr>
        <p:spPr/>
        <p:txBody>
          <a:bodyPr/>
          <a:lstStyle/>
          <a:p>
            <a:pPr>
              <a:defRPr/>
            </a:pPr>
            <a:fld id="{ED6F2700-A1FB-49B0-A8BB-F56C9E325049}" type="slidenum">
              <a:rPr lang="et-EE" smtClean="0"/>
              <a:pPr>
                <a:defRPr/>
              </a:pPr>
              <a:t>22</a:t>
            </a:fld>
            <a:endParaRPr lang="et-EE"/>
          </a:p>
        </p:txBody>
      </p:sp>
      <p:sp>
        <p:nvSpPr>
          <p:cNvPr id="5" name="Rectangle 3"/>
          <p:cNvSpPr txBox="1">
            <a:spLocks noChangeArrowheads="1"/>
          </p:cNvSpPr>
          <p:nvPr/>
        </p:nvSpPr>
        <p:spPr bwMode="auto">
          <a:xfrm>
            <a:off x="214313" y="1571625"/>
            <a:ext cx="5357812" cy="2357438"/>
          </a:xfrm>
          <a:prstGeom prst="rect">
            <a:avLst/>
          </a:prstGeom>
          <a:noFill/>
          <a:ln w="9525">
            <a:noFill/>
            <a:miter lim="800000"/>
            <a:headEnd/>
            <a:tailEnd/>
          </a:ln>
        </p:spPr>
        <p:txBody>
          <a:bodyPr/>
          <a:lstStyle/>
          <a:p>
            <a:pPr marL="342900" indent="-342900" algn="l" eaLnBrk="0" hangingPunct="0">
              <a:spcBef>
                <a:spcPct val="20000"/>
              </a:spcBef>
              <a:buClr>
                <a:srgbClr val="800040"/>
              </a:buClr>
              <a:buFont typeface="Wingdings" pitchFamily="2" charset="2"/>
              <a:buChar char="Ø"/>
              <a:defRPr/>
            </a:pPr>
            <a:r>
              <a:rPr lang="en-US" sz="2800" b="1" kern="0" dirty="0">
                <a:solidFill>
                  <a:schemeClr val="tx2"/>
                </a:solidFill>
                <a:latin typeface="Times New Roman" pitchFamily="18" charset="0"/>
              </a:rPr>
              <a:t>PRPG</a:t>
            </a:r>
          </a:p>
          <a:p>
            <a:pPr marL="800100" lvl="1" indent="-342900" algn="l" eaLnBrk="0" hangingPunct="0">
              <a:spcBef>
                <a:spcPct val="20000"/>
              </a:spcBef>
              <a:buClr>
                <a:srgbClr val="800040"/>
              </a:buClr>
              <a:buFont typeface="Arial" pitchFamily="34" charset="0"/>
              <a:buChar char="•"/>
              <a:defRPr/>
            </a:pPr>
            <a:r>
              <a:rPr lang="en-US" sz="2400" b="1" kern="0" dirty="0">
                <a:latin typeface="Times New Roman" pitchFamily="18" charset="0"/>
              </a:rPr>
              <a:t>Load </a:t>
            </a:r>
            <a:r>
              <a:rPr lang="en-US" sz="2400" b="1" kern="0" dirty="0">
                <a:latin typeface="Times New Roman" pitchFamily="18" charset="0"/>
                <a:sym typeface="Wingdings" pitchFamily="2" charset="2"/>
              </a:rPr>
              <a:t> use saved sequence of pseudo-random test patterns</a:t>
            </a:r>
          </a:p>
          <a:p>
            <a:pPr marL="800100" lvl="1" indent="-342900" algn="l" eaLnBrk="0" hangingPunct="0">
              <a:spcBef>
                <a:spcPct val="20000"/>
              </a:spcBef>
              <a:buClr>
                <a:srgbClr val="800040"/>
              </a:buClr>
              <a:buFont typeface="Arial" pitchFamily="34" charset="0"/>
              <a:buChar char="•"/>
              <a:defRPr/>
            </a:pPr>
            <a:r>
              <a:rPr lang="en-US" sz="2400" b="1" kern="0" dirty="0">
                <a:latin typeface="Times New Roman" pitchFamily="18" charset="0"/>
              </a:rPr>
              <a:t>Sync </a:t>
            </a:r>
            <a:r>
              <a:rPr lang="en-US" sz="2400" b="1" kern="0" dirty="0">
                <a:latin typeface="Times New Roman" pitchFamily="18" charset="0"/>
                <a:sym typeface="Wingdings" pitchFamily="2" charset="2"/>
              </a:rPr>
              <a:t> use generated in PRPG panel sequence of test patterns</a:t>
            </a:r>
          </a:p>
        </p:txBody>
      </p:sp>
      <p:pic>
        <p:nvPicPr>
          <p:cNvPr id="24581" name="Picture 2"/>
          <p:cNvPicPr>
            <a:picLocks noChangeAspect="1" noChangeArrowheads="1"/>
          </p:cNvPicPr>
          <p:nvPr/>
        </p:nvPicPr>
        <p:blipFill>
          <a:blip r:embed="rId3" cstate="print"/>
          <a:srcRect/>
          <a:stretch>
            <a:fillRect/>
          </a:stretch>
        </p:blipFill>
        <p:spPr bwMode="auto">
          <a:xfrm>
            <a:off x="5484813" y="1071563"/>
            <a:ext cx="3454400" cy="3214687"/>
          </a:xfrm>
          <a:prstGeom prst="rect">
            <a:avLst/>
          </a:prstGeom>
          <a:noFill/>
          <a:ln w="25400" algn="ctr">
            <a:noFill/>
            <a:miter lim="800000"/>
            <a:headEnd/>
            <a:tailEnd/>
          </a:ln>
        </p:spPr>
      </p:pic>
      <p:sp>
        <p:nvSpPr>
          <p:cNvPr id="8" name="Rectangle 3"/>
          <p:cNvSpPr txBox="1">
            <a:spLocks noChangeArrowheads="1"/>
          </p:cNvSpPr>
          <p:nvPr/>
        </p:nvSpPr>
        <p:spPr bwMode="auto">
          <a:xfrm>
            <a:off x="179388" y="4076700"/>
            <a:ext cx="9144000" cy="2000250"/>
          </a:xfrm>
          <a:prstGeom prst="rect">
            <a:avLst/>
          </a:prstGeom>
          <a:noFill/>
          <a:ln w="9525">
            <a:noFill/>
            <a:miter lim="800000"/>
            <a:headEnd/>
            <a:tailEnd/>
          </a:ln>
        </p:spPr>
        <p:txBody>
          <a:bodyPr/>
          <a:lstStyle/>
          <a:p>
            <a:pPr marL="342900" indent="-342900" algn="l" eaLnBrk="0" hangingPunct="0">
              <a:spcBef>
                <a:spcPct val="20000"/>
              </a:spcBef>
              <a:buClr>
                <a:srgbClr val="800040"/>
              </a:buClr>
              <a:buFont typeface="Wingdings" pitchFamily="2" charset="2"/>
              <a:buChar char="Ø"/>
              <a:defRPr/>
            </a:pPr>
            <a:r>
              <a:rPr lang="en-GB" sz="2800" b="1" kern="0" dirty="0">
                <a:solidFill>
                  <a:schemeClr val="tx2"/>
                </a:solidFill>
                <a:latin typeface="Times New Roman" pitchFamily="18" charset="0"/>
              </a:rPr>
              <a:t>Constraint</a:t>
            </a:r>
          </a:p>
          <a:p>
            <a:pPr marL="800100" lvl="1" indent="-342900" algn="l" eaLnBrk="0" hangingPunct="0">
              <a:spcBef>
                <a:spcPct val="20000"/>
              </a:spcBef>
              <a:buClr>
                <a:srgbClr val="800040"/>
              </a:buClr>
              <a:buFont typeface="Arial" pitchFamily="34" charset="0"/>
              <a:buChar char="•"/>
              <a:defRPr/>
            </a:pPr>
            <a:r>
              <a:rPr lang="en-GB" sz="2400" b="1" kern="0" dirty="0">
                <a:latin typeface="Times New Roman" pitchFamily="18" charset="0"/>
              </a:rPr>
              <a:t>Time </a:t>
            </a:r>
            <a:r>
              <a:rPr lang="en-GB" sz="2400" b="1" kern="0" dirty="0">
                <a:latin typeface="Times New Roman" pitchFamily="18" charset="0"/>
                <a:sym typeface="Wingdings" pitchFamily="2" charset="2"/>
              </a:rPr>
              <a:t> test length (number  of pseudo-random test patterns)</a:t>
            </a:r>
          </a:p>
          <a:p>
            <a:pPr marL="800100" lvl="1" indent="-342900" algn="l" eaLnBrk="0" hangingPunct="0">
              <a:spcBef>
                <a:spcPct val="20000"/>
              </a:spcBef>
              <a:buClr>
                <a:srgbClr val="800040"/>
              </a:buClr>
              <a:buFont typeface="Arial" pitchFamily="34" charset="0"/>
              <a:buChar char="•"/>
              <a:defRPr/>
            </a:pPr>
            <a:r>
              <a:rPr lang="en-GB" sz="2400" b="1" kern="0" dirty="0">
                <a:latin typeface="Times New Roman" pitchFamily="18" charset="0"/>
                <a:sym typeface="Wingdings" pitchFamily="2" charset="2"/>
              </a:rPr>
              <a:t>Memory (vectors)  number of deterministic test patterns  stored in memory</a:t>
            </a:r>
            <a:endParaRPr lang="en-GB" sz="2400" b="1" kern="0" dirty="0">
              <a:latin typeface="Times New Roman" pitchFamily="18" charset="0"/>
            </a:endParaRPr>
          </a:p>
          <a:p>
            <a:pPr marL="800100" lvl="1" indent="-342900" algn="l" eaLnBrk="0" hangingPunct="0">
              <a:spcBef>
                <a:spcPct val="20000"/>
              </a:spcBef>
              <a:buClr>
                <a:srgbClr val="800040"/>
              </a:buClr>
              <a:defRPr/>
            </a:pPr>
            <a:endParaRPr lang="en-GB" sz="2800" b="1" kern="0" dirty="0">
              <a:solidFill>
                <a:schemeClr val="tx2"/>
              </a:solidFill>
              <a:latin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Reseeding and Hybrid Algorithms</a:t>
            </a:r>
            <a:endParaRPr lang="et-EE" dirty="0"/>
          </a:p>
        </p:txBody>
      </p:sp>
      <p:sp>
        <p:nvSpPr>
          <p:cNvPr id="4" name="Slide Number Placeholder 3"/>
          <p:cNvSpPr>
            <a:spLocks noGrp="1"/>
          </p:cNvSpPr>
          <p:nvPr>
            <p:ph type="sldNum" sz="quarter" idx="10"/>
          </p:nvPr>
        </p:nvSpPr>
        <p:spPr/>
        <p:txBody>
          <a:bodyPr/>
          <a:lstStyle/>
          <a:p>
            <a:pPr>
              <a:defRPr/>
            </a:pPr>
            <a:fld id="{8A33421C-406D-470F-A99E-2CE132F3CE7D}" type="slidenum">
              <a:rPr lang="et-EE" smtClean="0"/>
              <a:pPr>
                <a:defRPr/>
              </a:pPr>
              <a:t>23</a:t>
            </a:fld>
            <a:endParaRPr lang="et-EE"/>
          </a:p>
        </p:txBody>
      </p:sp>
      <p:sp>
        <p:nvSpPr>
          <p:cNvPr id="5" name="Rectangle 3"/>
          <p:cNvSpPr txBox="1">
            <a:spLocks noChangeArrowheads="1"/>
          </p:cNvSpPr>
          <p:nvPr/>
        </p:nvSpPr>
        <p:spPr bwMode="auto">
          <a:xfrm>
            <a:off x="179388" y="1268413"/>
            <a:ext cx="5357812" cy="2357437"/>
          </a:xfrm>
          <a:prstGeom prst="rect">
            <a:avLst/>
          </a:prstGeom>
          <a:noFill/>
          <a:ln w="9525">
            <a:noFill/>
            <a:miter lim="800000"/>
            <a:headEnd/>
            <a:tailEnd/>
          </a:ln>
        </p:spPr>
        <p:txBody>
          <a:bodyPr/>
          <a:lstStyle/>
          <a:p>
            <a:pPr marL="342900" indent="-342900" algn="l" eaLnBrk="0" hangingPunct="0">
              <a:spcBef>
                <a:spcPct val="20000"/>
              </a:spcBef>
              <a:buClr>
                <a:srgbClr val="800040"/>
              </a:buClr>
              <a:buFont typeface="Wingdings" pitchFamily="2" charset="2"/>
              <a:buChar char="Ø"/>
              <a:defRPr/>
            </a:pPr>
            <a:r>
              <a:rPr lang="en-US" sz="2800" b="1" kern="0" dirty="0">
                <a:latin typeface="Times New Roman" pitchFamily="18" charset="0"/>
              </a:rPr>
              <a:t>Load model (AGM panel)</a:t>
            </a:r>
          </a:p>
          <a:p>
            <a:pPr marL="342900" indent="-342900" algn="l" eaLnBrk="0" hangingPunct="0">
              <a:spcBef>
                <a:spcPct val="20000"/>
              </a:spcBef>
              <a:buClr>
                <a:srgbClr val="800040"/>
              </a:buClr>
              <a:buFont typeface="Wingdings" pitchFamily="2" charset="2"/>
              <a:buChar char="Ø"/>
              <a:defRPr/>
            </a:pPr>
            <a:r>
              <a:rPr lang="en-US" sz="2800" b="1" kern="0" dirty="0">
                <a:latin typeface="Times New Roman" pitchFamily="18" charset="0"/>
              </a:rPr>
              <a:t>Load or Sync PR test (PRPG panel)</a:t>
            </a:r>
          </a:p>
          <a:p>
            <a:pPr marL="342900" indent="-342900" algn="l" eaLnBrk="0" hangingPunct="0">
              <a:spcBef>
                <a:spcPct val="20000"/>
              </a:spcBef>
              <a:buClr>
                <a:srgbClr val="800040"/>
              </a:buClr>
              <a:buFont typeface="Wingdings" pitchFamily="2" charset="2"/>
              <a:buChar char="Ø"/>
              <a:defRPr/>
            </a:pPr>
            <a:r>
              <a:rPr lang="en-US" sz="2800" b="1" kern="0" dirty="0">
                <a:latin typeface="Times New Roman" pitchFamily="18" charset="0"/>
              </a:rPr>
              <a:t>Generate ATPG test (press New or Load button)</a:t>
            </a:r>
          </a:p>
        </p:txBody>
      </p:sp>
      <p:pic>
        <p:nvPicPr>
          <p:cNvPr id="25605" name="Picture 2"/>
          <p:cNvPicPr>
            <a:picLocks noChangeAspect="1" noChangeArrowheads="1"/>
          </p:cNvPicPr>
          <p:nvPr/>
        </p:nvPicPr>
        <p:blipFill>
          <a:blip r:embed="rId3" cstate="print"/>
          <a:srcRect/>
          <a:stretch>
            <a:fillRect/>
          </a:stretch>
        </p:blipFill>
        <p:spPr bwMode="auto">
          <a:xfrm>
            <a:off x="6227763" y="2708275"/>
            <a:ext cx="2544762" cy="2366963"/>
          </a:xfrm>
          <a:prstGeom prst="rect">
            <a:avLst/>
          </a:prstGeom>
          <a:noFill/>
          <a:ln w="25400" algn="ctr">
            <a:noFill/>
            <a:miter lim="800000"/>
            <a:headEnd/>
            <a:tailEnd/>
          </a:ln>
        </p:spPr>
      </p:pic>
      <p:sp>
        <p:nvSpPr>
          <p:cNvPr id="8" name="Rectangle 3"/>
          <p:cNvSpPr txBox="1">
            <a:spLocks noChangeArrowheads="1"/>
          </p:cNvSpPr>
          <p:nvPr/>
        </p:nvSpPr>
        <p:spPr bwMode="auto">
          <a:xfrm>
            <a:off x="179388" y="3716338"/>
            <a:ext cx="6048375" cy="2000250"/>
          </a:xfrm>
          <a:prstGeom prst="rect">
            <a:avLst/>
          </a:prstGeom>
          <a:noFill/>
          <a:ln w="9525">
            <a:noFill/>
            <a:miter lim="800000"/>
            <a:headEnd/>
            <a:tailEnd/>
          </a:ln>
        </p:spPr>
        <p:txBody>
          <a:bodyPr/>
          <a:lstStyle/>
          <a:p>
            <a:pPr marL="342900" indent="-342900" algn="l" eaLnBrk="0" hangingPunct="0">
              <a:spcBef>
                <a:spcPct val="20000"/>
              </a:spcBef>
              <a:buClr>
                <a:srgbClr val="800040"/>
              </a:buClr>
              <a:buFont typeface="Wingdings" pitchFamily="2" charset="2"/>
              <a:buChar char="Ø"/>
              <a:defRPr/>
            </a:pPr>
            <a:r>
              <a:rPr lang="en-GB" sz="2800" b="1" kern="0" dirty="0">
                <a:latin typeface="Times New Roman" pitchFamily="18" charset="0"/>
              </a:rPr>
              <a:t>Select Time or Memory(vectors ) Constraint and enter the constraint</a:t>
            </a:r>
          </a:p>
          <a:p>
            <a:pPr marL="342900" indent="-342900" algn="l" eaLnBrk="0" hangingPunct="0">
              <a:spcBef>
                <a:spcPct val="20000"/>
              </a:spcBef>
              <a:buClr>
                <a:srgbClr val="800040"/>
              </a:buClr>
              <a:buFont typeface="Wingdings" pitchFamily="2" charset="2"/>
              <a:buChar char="Ø"/>
              <a:defRPr/>
            </a:pPr>
            <a:r>
              <a:rPr lang="en-GB" sz="2800" b="1" kern="0" dirty="0">
                <a:latin typeface="Times New Roman" pitchFamily="18" charset="0"/>
              </a:rPr>
              <a:t>Run  </a:t>
            </a:r>
          </a:p>
          <a:p>
            <a:pPr marL="800100" lvl="1" indent="-342900" algn="l" eaLnBrk="0" hangingPunct="0">
              <a:spcBef>
                <a:spcPct val="20000"/>
              </a:spcBef>
              <a:buClr>
                <a:srgbClr val="800040"/>
              </a:buClr>
              <a:defRPr/>
            </a:pPr>
            <a:endParaRPr lang="en-GB" sz="2800" b="1" kern="0" dirty="0">
              <a:solidFill>
                <a:schemeClr val="tx2"/>
              </a:solidFill>
              <a:latin typeface="Times New Roman" pitchFamily="18" charset="0"/>
            </a:endParaRPr>
          </a:p>
        </p:txBody>
      </p:sp>
      <p:sp>
        <p:nvSpPr>
          <p:cNvPr id="7" name="TextBox 6"/>
          <p:cNvSpPr txBox="1"/>
          <p:nvPr/>
        </p:nvSpPr>
        <p:spPr>
          <a:xfrm>
            <a:off x="684213" y="5373688"/>
            <a:ext cx="7380287" cy="830262"/>
          </a:xfrm>
          <a:prstGeom prst="rect">
            <a:avLst/>
          </a:prstGeom>
          <a:noFill/>
        </p:spPr>
        <p:txBody>
          <a:bodyPr>
            <a:spAutoFit/>
          </a:bodyPr>
          <a:lstStyle/>
          <a:p>
            <a:pPr algn="just">
              <a:defRPr/>
            </a:pPr>
            <a:r>
              <a:rPr lang="en-GB" sz="2400" dirty="0">
                <a:latin typeface="+mn-lt"/>
              </a:rPr>
              <a:t>In order to Run Reseeding or Hybrid Algorithm with another constraint:</a:t>
            </a:r>
            <a:r>
              <a:rPr lang="en-GB" sz="2400" dirty="0">
                <a:latin typeface="+mn-lt"/>
                <a:sym typeface="Wingdings" pitchFamily="2" charset="2"/>
              </a:rPr>
              <a:t> just change constraint and press </a:t>
            </a:r>
            <a:r>
              <a:rPr lang="en-GB" sz="2400" b="1" dirty="0">
                <a:latin typeface="+mn-lt"/>
                <a:sym typeface="Wingdings" pitchFamily="2" charset="2"/>
              </a:rPr>
              <a:t>Run</a:t>
            </a:r>
            <a:r>
              <a:rPr lang="en-GB" sz="2400" dirty="0">
                <a:latin typeface="+mn-lt"/>
              </a:rPr>
              <a:t> </a:t>
            </a:r>
            <a:endParaRPr lang="et-EE" sz="2400" dirty="0">
              <a:latin typeface="+mn-lt"/>
            </a:endParaRPr>
          </a:p>
        </p:txBody>
      </p:sp>
      <p:pic>
        <p:nvPicPr>
          <p:cNvPr id="25608" name="Picture 2"/>
          <p:cNvPicPr>
            <a:picLocks noChangeAspect="1" noChangeArrowheads="1"/>
          </p:cNvPicPr>
          <p:nvPr/>
        </p:nvPicPr>
        <p:blipFill>
          <a:blip r:embed="rId4" cstate="print"/>
          <a:srcRect/>
          <a:stretch>
            <a:fillRect/>
          </a:stretch>
        </p:blipFill>
        <p:spPr bwMode="auto">
          <a:xfrm>
            <a:off x="5148263" y="1125538"/>
            <a:ext cx="3833812" cy="1511300"/>
          </a:xfrm>
          <a:prstGeom prst="rect">
            <a:avLst/>
          </a:prstGeom>
          <a:noFill/>
          <a:ln w="25400" algn="ctr">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Reseeding: calculating BIST cost</a:t>
            </a:r>
            <a:endParaRPr lang="et-EE" dirty="0"/>
          </a:p>
        </p:txBody>
      </p:sp>
      <p:sp>
        <p:nvSpPr>
          <p:cNvPr id="4" name="Slide Number Placeholder 3"/>
          <p:cNvSpPr>
            <a:spLocks noGrp="1"/>
          </p:cNvSpPr>
          <p:nvPr>
            <p:ph type="sldNum" sz="quarter" idx="10"/>
          </p:nvPr>
        </p:nvSpPr>
        <p:spPr/>
        <p:txBody>
          <a:bodyPr/>
          <a:lstStyle/>
          <a:p>
            <a:pPr>
              <a:defRPr/>
            </a:pPr>
            <a:fld id="{A5049D2D-8C1F-445C-8E9A-57C2A4B13114}" type="slidenum">
              <a:rPr lang="et-EE" smtClean="0"/>
              <a:pPr>
                <a:defRPr/>
              </a:pPr>
              <a:t>24</a:t>
            </a:fld>
            <a:endParaRPr lang="et-EE"/>
          </a:p>
        </p:txBody>
      </p:sp>
      <p:pic>
        <p:nvPicPr>
          <p:cNvPr id="26628" name="Picture 2"/>
          <p:cNvPicPr>
            <a:picLocks noChangeAspect="1" noChangeArrowheads="1"/>
          </p:cNvPicPr>
          <p:nvPr/>
        </p:nvPicPr>
        <p:blipFill>
          <a:blip r:embed="rId3" cstate="print"/>
          <a:srcRect/>
          <a:stretch>
            <a:fillRect/>
          </a:stretch>
        </p:blipFill>
        <p:spPr bwMode="auto">
          <a:xfrm>
            <a:off x="971550" y="981075"/>
            <a:ext cx="7777163" cy="3978275"/>
          </a:xfrm>
          <a:prstGeom prst="rect">
            <a:avLst/>
          </a:prstGeom>
          <a:noFill/>
          <a:ln w="25400" algn="ctr">
            <a:noFill/>
            <a:miter lim="800000"/>
            <a:headEnd/>
            <a:tailEnd/>
          </a:ln>
        </p:spPr>
      </p:pic>
      <p:pic>
        <p:nvPicPr>
          <p:cNvPr id="26629" name="Picture 3"/>
          <p:cNvPicPr>
            <a:picLocks noChangeAspect="1" noChangeArrowheads="1"/>
          </p:cNvPicPr>
          <p:nvPr/>
        </p:nvPicPr>
        <p:blipFill>
          <a:blip r:embed="rId4" cstate="print"/>
          <a:srcRect/>
          <a:stretch>
            <a:fillRect/>
          </a:stretch>
        </p:blipFill>
        <p:spPr bwMode="auto">
          <a:xfrm>
            <a:off x="6948488" y="1844675"/>
            <a:ext cx="1752600" cy="238125"/>
          </a:xfrm>
          <a:prstGeom prst="rect">
            <a:avLst/>
          </a:prstGeom>
          <a:noFill/>
          <a:ln w="25400" algn="ctr">
            <a:noFill/>
            <a:miter lim="800000"/>
            <a:headEnd/>
            <a:tailEnd/>
          </a:ln>
        </p:spPr>
      </p:pic>
      <p:sp>
        <p:nvSpPr>
          <p:cNvPr id="7" name="TextBox 6"/>
          <p:cNvSpPr txBox="1"/>
          <p:nvPr/>
        </p:nvSpPr>
        <p:spPr>
          <a:xfrm>
            <a:off x="1116013" y="5157788"/>
            <a:ext cx="6985000" cy="1200150"/>
          </a:xfrm>
          <a:prstGeom prst="rect">
            <a:avLst/>
          </a:prstGeom>
          <a:noFill/>
        </p:spPr>
        <p:txBody>
          <a:bodyPr>
            <a:spAutoFit/>
          </a:bodyPr>
          <a:lstStyle/>
          <a:p>
            <a:pPr algn="l">
              <a:defRPr/>
            </a:pPr>
            <a:r>
              <a:rPr lang="en-GB" sz="2400" b="1" dirty="0">
                <a:latin typeface="+mn-lt"/>
              </a:rPr>
              <a:t>Test Length (T) </a:t>
            </a:r>
            <a:r>
              <a:rPr lang="en-GB" sz="2400" dirty="0">
                <a:latin typeface="+mn-lt"/>
              </a:rPr>
              <a:t>= 3770, </a:t>
            </a:r>
            <a:r>
              <a:rPr lang="en-GB" sz="2400" b="1" dirty="0">
                <a:latin typeface="+mn-lt"/>
              </a:rPr>
              <a:t>FV = </a:t>
            </a:r>
            <a:r>
              <a:rPr lang="en-GB" sz="2400" dirty="0">
                <a:latin typeface="+mn-lt"/>
              </a:rPr>
              <a:t>99,48%</a:t>
            </a:r>
          </a:p>
          <a:p>
            <a:pPr algn="l">
              <a:defRPr/>
            </a:pPr>
            <a:r>
              <a:rPr lang="en-GB" sz="2400" b="1" dirty="0">
                <a:latin typeface="+mn-lt"/>
              </a:rPr>
              <a:t>Block size </a:t>
            </a:r>
            <a:r>
              <a:rPr lang="en-GB" sz="2400" dirty="0">
                <a:latin typeface="+mn-lt"/>
              </a:rPr>
              <a:t>= 377 </a:t>
            </a:r>
            <a:r>
              <a:rPr lang="en-GB" sz="2400" dirty="0">
                <a:latin typeface="+mn-lt"/>
                <a:sym typeface="Wingdings" pitchFamily="2" charset="2"/>
              </a:rPr>
              <a:t> </a:t>
            </a:r>
            <a:r>
              <a:rPr lang="en-GB" sz="2400" b="1" dirty="0">
                <a:latin typeface="+mn-lt"/>
                <a:sym typeface="Wingdings" pitchFamily="2" charset="2"/>
              </a:rPr>
              <a:t>M </a:t>
            </a:r>
            <a:r>
              <a:rPr lang="en-GB" sz="2400" dirty="0">
                <a:latin typeface="+mn-lt"/>
                <a:sym typeface="Wingdings" pitchFamily="2" charset="2"/>
              </a:rPr>
              <a:t>= 3770/377 – 1 = 9</a:t>
            </a:r>
          </a:p>
          <a:p>
            <a:pPr algn="l">
              <a:defRPr/>
            </a:pPr>
            <a:r>
              <a:rPr lang="en-GB" sz="2400" b="1" dirty="0">
                <a:latin typeface="+mn-lt"/>
                <a:sym typeface="Wingdings" pitchFamily="2" charset="2"/>
              </a:rPr>
              <a:t>Cost</a:t>
            </a:r>
            <a:r>
              <a:rPr lang="en-GB" sz="2400" dirty="0">
                <a:latin typeface="+mn-lt"/>
                <a:sym typeface="Wingdings" pitchFamily="2" charset="2"/>
              </a:rPr>
              <a:t> = 3770 + 400*9 = 7370 </a:t>
            </a:r>
            <a:endParaRPr lang="et-EE" sz="2400" dirty="0">
              <a:latin typeface="+mn-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Hybrid: calculating BIST cost</a:t>
            </a:r>
            <a:endParaRPr lang="et-EE" dirty="0"/>
          </a:p>
        </p:txBody>
      </p:sp>
      <p:sp>
        <p:nvSpPr>
          <p:cNvPr id="4" name="Slide Number Placeholder 3"/>
          <p:cNvSpPr>
            <a:spLocks noGrp="1"/>
          </p:cNvSpPr>
          <p:nvPr>
            <p:ph type="sldNum" sz="quarter" idx="10"/>
          </p:nvPr>
        </p:nvSpPr>
        <p:spPr/>
        <p:txBody>
          <a:bodyPr/>
          <a:lstStyle/>
          <a:p>
            <a:pPr>
              <a:defRPr/>
            </a:pPr>
            <a:fld id="{62ABDA28-EAF2-482D-BDFB-FD347895E7F6}" type="slidenum">
              <a:rPr lang="et-EE" smtClean="0"/>
              <a:pPr>
                <a:defRPr/>
              </a:pPr>
              <a:t>25</a:t>
            </a:fld>
            <a:endParaRPr lang="et-EE"/>
          </a:p>
        </p:txBody>
      </p:sp>
      <p:pic>
        <p:nvPicPr>
          <p:cNvPr id="27652" name="Picture 2"/>
          <p:cNvPicPr>
            <a:picLocks noChangeAspect="1" noChangeArrowheads="1"/>
          </p:cNvPicPr>
          <p:nvPr/>
        </p:nvPicPr>
        <p:blipFill>
          <a:blip r:embed="rId3" cstate="print"/>
          <a:srcRect/>
          <a:stretch>
            <a:fillRect/>
          </a:stretch>
        </p:blipFill>
        <p:spPr bwMode="auto">
          <a:xfrm>
            <a:off x="1187450" y="981075"/>
            <a:ext cx="7488238" cy="3838575"/>
          </a:xfrm>
          <a:prstGeom prst="rect">
            <a:avLst/>
          </a:prstGeom>
          <a:noFill/>
          <a:ln w="25400" algn="ctr">
            <a:noFill/>
            <a:miter lim="800000"/>
            <a:headEnd/>
            <a:tailEnd/>
          </a:ln>
        </p:spPr>
      </p:pic>
      <p:sp>
        <p:nvSpPr>
          <p:cNvPr id="6" name="TextBox 5"/>
          <p:cNvSpPr txBox="1"/>
          <p:nvPr/>
        </p:nvSpPr>
        <p:spPr>
          <a:xfrm>
            <a:off x="1116013" y="5013325"/>
            <a:ext cx="6985000" cy="1200150"/>
          </a:xfrm>
          <a:prstGeom prst="rect">
            <a:avLst/>
          </a:prstGeom>
          <a:noFill/>
        </p:spPr>
        <p:txBody>
          <a:bodyPr>
            <a:spAutoFit/>
          </a:bodyPr>
          <a:lstStyle/>
          <a:p>
            <a:pPr algn="l">
              <a:defRPr/>
            </a:pPr>
            <a:r>
              <a:rPr lang="en-GB" sz="2400" b="1" dirty="0">
                <a:latin typeface="+mn-lt"/>
              </a:rPr>
              <a:t>M = </a:t>
            </a:r>
            <a:r>
              <a:rPr lang="en-GB" sz="2400" dirty="0">
                <a:latin typeface="+mn-lt"/>
              </a:rPr>
              <a:t>10</a:t>
            </a:r>
            <a:r>
              <a:rPr lang="en-GB" sz="2400" b="1" dirty="0">
                <a:latin typeface="+mn-lt"/>
              </a:rPr>
              <a:t>, FV = </a:t>
            </a:r>
            <a:r>
              <a:rPr lang="en-GB" sz="2400" dirty="0">
                <a:latin typeface="+mn-lt"/>
              </a:rPr>
              <a:t>99,48%</a:t>
            </a:r>
          </a:p>
          <a:p>
            <a:pPr algn="l">
              <a:defRPr/>
            </a:pPr>
            <a:r>
              <a:rPr lang="en-GB" sz="2400" b="1" dirty="0">
                <a:latin typeface="+mn-lt"/>
              </a:rPr>
              <a:t>Test Length (T) </a:t>
            </a:r>
            <a:r>
              <a:rPr lang="en-GB" sz="2400" dirty="0">
                <a:latin typeface="+mn-lt"/>
              </a:rPr>
              <a:t>= 2887 + 10 = 2897,</a:t>
            </a:r>
            <a:endParaRPr lang="en-GB" sz="2400" dirty="0">
              <a:latin typeface="+mn-lt"/>
              <a:sym typeface="Wingdings" pitchFamily="2" charset="2"/>
            </a:endParaRPr>
          </a:p>
          <a:p>
            <a:pPr algn="l">
              <a:defRPr/>
            </a:pPr>
            <a:r>
              <a:rPr lang="en-GB" sz="2400" b="1" dirty="0">
                <a:latin typeface="+mn-lt"/>
                <a:sym typeface="Wingdings" pitchFamily="2" charset="2"/>
              </a:rPr>
              <a:t>Cost</a:t>
            </a:r>
            <a:r>
              <a:rPr lang="en-GB" sz="2400" dirty="0">
                <a:latin typeface="+mn-lt"/>
                <a:sym typeface="Wingdings" pitchFamily="2" charset="2"/>
              </a:rPr>
              <a:t> = </a:t>
            </a:r>
            <a:r>
              <a:rPr lang="en-GB" sz="2400" dirty="0">
                <a:latin typeface="+mn-lt"/>
              </a:rPr>
              <a:t>2897 </a:t>
            </a:r>
            <a:r>
              <a:rPr lang="en-GB" sz="2400" dirty="0">
                <a:latin typeface="+mn-lt"/>
                <a:sym typeface="Wingdings" pitchFamily="2" charset="2"/>
              </a:rPr>
              <a:t>+ 400*10 = 6897</a:t>
            </a:r>
            <a:endParaRPr lang="et-EE" sz="2400" dirty="0">
              <a:latin typeface="+mn-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Fill in the Result Table</a:t>
            </a:r>
            <a:endParaRPr lang="et-EE" dirty="0"/>
          </a:p>
        </p:txBody>
      </p:sp>
      <p:sp>
        <p:nvSpPr>
          <p:cNvPr id="4" name="Slide Number Placeholder 3"/>
          <p:cNvSpPr>
            <a:spLocks noGrp="1"/>
          </p:cNvSpPr>
          <p:nvPr>
            <p:ph type="sldNum" sz="quarter" idx="10"/>
          </p:nvPr>
        </p:nvSpPr>
        <p:spPr/>
        <p:txBody>
          <a:bodyPr/>
          <a:lstStyle/>
          <a:p>
            <a:pPr>
              <a:defRPr/>
            </a:pPr>
            <a:fld id="{A8110601-6C11-43C2-BE3C-A3CFEF9FD3FF}" type="slidenum">
              <a:rPr lang="et-EE" smtClean="0"/>
              <a:pPr>
                <a:defRPr/>
              </a:pPr>
              <a:t>26</a:t>
            </a:fld>
            <a:endParaRPr lang="et-EE" dirty="0"/>
          </a:p>
        </p:txBody>
      </p:sp>
      <p:graphicFrame>
        <p:nvGraphicFramePr>
          <p:cNvPr id="5" name="Table 4"/>
          <p:cNvGraphicFramePr>
            <a:graphicFrameLocks noGrp="1"/>
          </p:cNvGraphicFramePr>
          <p:nvPr/>
        </p:nvGraphicFramePr>
        <p:xfrm>
          <a:off x="539750" y="1412875"/>
          <a:ext cx="7964808" cy="1463040"/>
        </p:xfrm>
        <a:graphic>
          <a:graphicData uri="http://schemas.openxmlformats.org/drawingml/2006/table">
            <a:tbl>
              <a:tblPr/>
              <a:tblGrid>
                <a:gridCol w="1176973"/>
                <a:gridCol w="808673"/>
                <a:gridCol w="984885"/>
                <a:gridCol w="1011873"/>
                <a:gridCol w="1176973"/>
                <a:gridCol w="808673"/>
                <a:gridCol w="984885"/>
                <a:gridCol w="1011873"/>
              </a:tblGrid>
              <a:tr h="0">
                <a:tc gridSpan="4">
                  <a:txBody>
                    <a:bodyPr/>
                    <a:lstStyle/>
                    <a:p>
                      <a:pPr algn="ctr">
                        <a:spcAft>
                          <a:spcPts val="0"/>
                        </a:spcAft>
                      </a:pPr>
                      <a:r>
                        <a:rPr lang="en-US" sz="1600" b="1" dirty="0">
                          <a:latin typeface="Times New Roman"/>
                          <a:ea typeface="Times New Roman"/>
                        </a:rPr>
                        <a:t>Reseeding</a:t>
                      </a:r>
                      <a:endParaRPr lang="et-EE"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hMerge="1">
                  <a:txBody>
                    <a:bodyPr/>
                    <a:lstStyle/>
                    <a:p>
                      <a:endParaRPr lang="et-EE"/>
                    </a:p>
                  </a:txBody>
                  <a:tcPr/>
                </a:tc>
                <a:tc hMerge="1">
                  <a:txBody>
                    <a:bodyPr/>
                    <a:lstStyle/>
                    <a:p>
                      <a:endParaRPr lang="et-EE"/>
                    </a:p>
                  </a:txBody>
                  <a:tcPr/>
                </a:tc>
                <a:tc gridSpan="4">
                  <a:txBody>
                    <a:bodyPr/>
                    <a:lstStyle/>
                    <a:p>
                      <a:pPr algn="ctr">
                        <a:spcAft>
                          <a:spcPts val="0"/>
                        </a:spcAft>
                      </a:pPr>
                      <a:r>
                        <a:rPr lang="en-US" sz="1600" b="1" dirty="0">
                          <a:latin typeface="Times New Roman"/>
                          <a:ea typeface="Times New Roman"/>
                        </a:rPr>
                        <a:t>Hybrid BIST</a:t>
                      </a:r>
                      <a:endParaRPr lang="et-EE"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t-EE"/>
                    </a:p>
                  </a:txBody>
                  <a:tcPr/>
                </a:tc>
                <a:tc hMerge="1">
                  <a:txBody>
                    <a:bodyPr/>
                    <a:lstStyle/>
                    <a:p>
                      <a:endParaRPr lang="et-EE"/>
                    </a:p>
                  </a:txBody>
                  <a:tcPr/>
                </a:tc>
                <a:tc hMerge="1">
                  <a:txBody>
                    <a:bodyPr/>
                    <a:lstStyle/>
                    <a:p>
                      <a:endParaRPr lang="et-EE"/>
                    </a:p>
                  </a:txBody>
                  <a:tcPr/>
                </a:tc>
              </a:tr>
              <a:tr h="0">
                <a:tc>
                  <a:txBody>
                    <a:bodyPr/>
                    <a:lstStyle/>
                    <a:p>
                      <a:pPr>
                        <a:spcAft>
                          <a:spcPts val="0"/>
                        </a:spcAft>
                      </a:pPr>
                      <a:r>
                        <a:rPr lang="en-US" sz="1600" b="1" dirty="0">
                          <a:latin typeface="Times New Roman"/>
                          <a:ea typeface="Times New Roman"/>
                        </a:rPr>
                        <a:t>Calculated </a:t>
                      </a:r>
                      <a:endParaRPr lang="en-US" sz="1600" b="1" dirty="0" smtClean="0">
                        <a:latin typeface="Times New Roman"/>
                        <a:ea typeface="Times New Roman"/>
                      </a:endParaRPr>
                    </a:p>
                    <a:p>
                      <a:pPr>
                        <a:spcAft>
                          <a:spcPts val="0"/>
                        </a:spcAft>
                      </a:pPr>
                      <a:r>
                        <a:rPr lang="en-US" sz="1600" b="1" dirty="0" smtClean="0">
                          <a:latin typeface="Times New Roman"/>
                          <a:ea typeface="Times New Roman"/>
                        </a:rPr>
                        <a:t>Cost</a:t>
                      </a:r>
                      <a:r>
                        <a:rPr lang="en-US" sz="1600" b="1" dirty="0">
                          <a:latin typeface="Times New Roman"/>
                          <a:ea typeface="Times New Roman"/>
                        </a:rPr>
                        <a:t>:</a:t>
                      </a:r>
                      <a:endParaRPr lang="et-EE"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dirty="0">
                          <a:latin typeface="Times New Roman"/>
                          <a:ea typeface="Times New Roman"/>
                        </a:rPr>
                        <a:t>Test </a:t>
                      </a:r>
                      <a:endParaRPr lang="en-US" sz="1600" b="1" dirty="0" smtClean="0">
                        <a:latin typeface="Times New Roman"/>
                        <a:ea typeface="Times New Roman"/>
                      </a:endParaRPr>
                    </a:p>
                    <a:p>
                      <a:pPr>
                        <a:spcAft>
                          <a:spcPts val="0"/>
                        </a:spcAft>
                      </a:pPr>
                      <a:r>
                        <a:rPr lang="en-US" sz="1600" b="1" dirty="0" smtClean="0">
                          <a:latin typeface="Times New Roman"/>
                          <a:ea typeface="Times New Roman"/>
                        </a:rPr>
                        <a:t>Length</a:t>
                      </a:r>
                      <a:endParaRPr lang="et-EE"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dirty="0">
                          <a:latin typeface="Times New Roman"/>
                          <a:ea typeface="Times New Roman"/>
                        </a:rPr>
                        <a:t>Memory </a:t>
                      </a:r>
                      <a:endParaRPr lang="en-US" sz="1600" b="1" dirty="0" smtClean="0">
                        <a:latin typeface="Times New Roman"/>
                        <a:ea typeface="Times New Roman"/>
                      </a:endParaRPr>
                    </a:p>
                    <a:p>
                      <a:pPr>
                        <a:spcAft>
                          <a:spcPts val="0"/>
                        </a:spcAft>
                      </a:pPr>
                      <a:r>
                        <a:rPr lang="en-US" sz="1600" b="1" dirty="0" smtClean="0">
                          <a:latin typeface="Times New Roman"/>
                          <a:ea typeface="Times New Roman"/>
                        </a:rPr>
                        <a:t>Vectors</a:t>
                      </a:r>
                      <a:endParaRPr lang="et-EE"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dirty="0">
                          <a:latin typeface="Times New Roman"/>
                          <a:ea typeface="Times New Roman"/>
                        </a:rPr>
                        <a:t>Fault </a:t>
                      </a:r>
                      <a:endParaRPr lang="en-US" sz="1600" b="1" dirty="0" smtClean="0">
                        <a:latin typeface="Times New Roman"/>
                        <a:ea typeface="Times New Roman"/>
                      </a:endParaRPr>
                    </a:p>
                    <a:p>
                      <a:pPr>
                        <a:spcAft>
                          <a:spcPts val="0"/>
                        </a:spcAft>
                      </a:pPr>
                      <a:r>
                        <a:rPr lang="en-US" sz="1600" b="1" dirty="0" smtClean="0">
                          <a:latin typeface="Times New Roman"/>
                          <a:ea typeface="Times New Roman"/>
                        </a:rPr>
                        <a:t>Coverage</a:t>
                      </a:r>
                      <a:endParaRPr lang="et-EE"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dirty="0">
                          <a:latin typeface="Times New Roman"/>
                          <a:ea typeface="Times New Roman"/>
                        </a:rPr>
                        <a:t>Calculated </a:t>
                      </a:r>
                      <a:endParaRPr lang="en-US" sz="1600" b="1" dirty="0" smtClean="0">
                        <a:latin typeface="Times New Roman"/>
                        <a:ea typeface="Times New Roman"/>
                      </a:endParaRPr>
                    </a:p>
                    <a:p>
                      <a:pPr>
                        <a:spcAft>
                          <a:spcPts val="0"/>
                        </a:spcAft>
                      </a:pPr>
                      <a:r>
                        <a:rPr lang="en-US" sz="1600" b="1" dirty="0" smtClean="0">
                          <a:latin typeface="Times New Roman"/>
                          <a:ea typeface="Times New Roman"/>
                        </a:rPr>
                        <a:t>Cost </a:t>
                      </a:r>
                      <a:endParaRPr lang="et-EE"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dirty="0">
                          <a:latin typeface="Times New Roman"/>
                          <a:ea typeface="Times New Roman"/>
                        </a:rPr>
                        <a:t>Test </a:t>
                      </a:r>
                      <a:endParaRPr lang="en-US" sz="1600" b="1" dirty="0" smtClean="0">
                        <a:latin typeface="Times New Roman"/>
                        <a:ea typeface="Times New Roman"/>
                      </a:endParaRPr>
                    </a:p>
                    <a:p>
                      <a:pPr>
                        <a:spcAft>
                          <a:spcPts val="0"/>
                        </a:spcAft>
                      </a:pPr>
                      <a:r>
                        <a:rPr lang="en-US" sz="1600" b="1" dirty="0" smtClean="0">
                          <a:latin typeface="Times New Roman"/>
                          <a:ea typeface="Times New Roman"/>
                        </a:rPr>
                        <a:t>Length</a:t>
                      </a:r>
                      <a:endParaRPr lang="et-EE"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dirty="0">
                          <a:latin typeface="Times New Roman"/>
                          <a:ea typeface="Times New Roman"/>
                        </a:rPr>
                        <a:t>Memory </a:t>
                      </a:r>
                      <a:endParaRPr lang="en-US" sz="1600" b="1" dirty="0" smtClean="0">
                        <a:latin typeface="Times New Roman"/>
                        <a:ea typeface="Times New Roman"/>
                      </a:endParaRPr>
                    </a:p>
                    <a:p>
                      <a:pPr>
                        <a:spcAft>
                          <a:spcPts val="0"/>
                        </a:spcAft>
                      </a:pPr>
                      <a:r>
                        <a:rPr lang="en-US" sz="1600" b="1" dirty="0" smtClean="0">
                          <a:latin typeface="Times New Roman"/>
                          <a:ea typeface="Times New Roman"/>
                        </a:rPr>
                        <a:t>Vectors</a:t>
                      </a:r>
                      <a:endParaRPr lang="et-EE"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dirty="0">
                          <a:latin typeface="Times New Roman"/>
                          <a:ea typeface="Times New Roman"/>
                        </a:rPr>
                        <a:t>Fault </a:t>
                      </a:r>
                      <a:endParaRPr lang="en-US" sz="1600" b="1" dirty="0" smtClean="0">
                        <a:latin typeface="Times New Roman"/>
                        <a:ea typeface="Times New Roman"/>
                      </a:endParaRPr>
                    </a:p>
                    <a:p>
                      <a:pPr>
                        <a:spcAft>
                          <a:spcPts val="0"/>
                        </a:spcAft>
                      </a:pPr>
                      <a:r>
                        <a:rPr lang="en-US" sz="1600" b="1" dirty="0" smtClean="0">
                          <a:latin typeface="Times New Roman"/>
                          <a:ea typeface="Times New Roman"/>
                        </a:rPr>
                        <a:t>Coverage</a:t>
                      </a:r>
                      <a:endParaRPr lang="et-EE"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a:spcAft>
                          <a:spcPts val="0"/>
                        </a:spcAft>
                      </a:pPr>
                      <a:r>
                        <a:rPr lang="en-US" sz="1600" b="1" dirty="0" smtClean="0">
                          <a:latin typeface="+mn-lt"/>
                          <a:ea typeface="Times New Roman"/>
                        </a:rPr>
                        <a:t>7370</a:t>
                      </a:r>
                      <a:endParaRPr lang="en-US" sz="1600" b="1"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GB" sz="1600" b="1" dirty="0" smtClean="0">
                          <a:latin typeface="+mn-lt"/>
                        </a:rPr>
                        <a:t>3770</a:t>
                      </a:r>
                      <a:endParaRPr lang="en-US" sz="1600" b="1"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GB" sz="1600" b="1" dirty="0" smtClean="0">
                          <a:latin typeface="+mn-lt"/>
                        </a:rPr>
                        <a:t>9</a:t>
                      </a:r>
                      <a:endParaRPr lang="et-EE" sz="1600" b="1" dirty="0">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dirty="0" smtClean="0">
                          <a:latin typeface="+mn-lt"/>
                          <a:ea typeface="Times New Roman"/>
                        </a:rPr>
                        <a:t>99,48</a:t>
                      </a:r>
                      <a:endParaRPr lang="en-US" sz="1600" b="1"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GB" sz="1600" b="1" dirty="0" smtClean="0">
                          <a:latin typeface="+mn-lt"/>
                          <a:sym typeface="Wingdings" pitchFamily="2" charset="2"/>
                        </a:rPr>
                        <a:t>6897</a:t>
                      </a:r>
                      <a:endParaRPr lang="et-EE" sz="1600" b="1"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dirty="0" smtClean="0">
                          <a:latin typeface="+mn-lt"/>
                          <a:ea typeface="Times New Roman"/>
                        </a:rPr>
                        <a:t>2897</a:t>
                      </a:r>
                      <a:endParaRPr lang="en-US" sz="1600" b="1"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dirty="0" smtClean="0">
                          <a:latin typeface="+mn-lt"/>
                          <a:ea typeface="Times New Roman"/>
                        </a:rPr>
                        <a:t>10</a:t>
                      </a:r>
                      <a:endParaRPr lang="en-US" sz="1600" b="1"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dirty="0" smtClean="0">
                          <a:latin typeface="Times New Roman"/>
                          <a:ea typeface="Times New Roman"/>
                        </a:rPr>
                        <a:t>99,48</a:t>
                      </a:r>
                      <a:endParaRPr lang="en-US"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a:spcAft>
                          <a:spcPts val="0"/>
                        </a:spcAft>
                      </a:pPr>
                      <a:r>
                        <a:rPr lang="en-US" sz="1600" b="1" dirty="0" smtClean="0">
                          <a:latin typeface="+mn-lt"/>
                          <a:ea typeface="Times New Roman"/>
                        </a:rPr>
                        <a:t>7850</a:t>
                      </a:r>
                      <a:endParaRPr lang="en-US" sz="1600" b="1"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dirty="0" smtClean="0">
                          <a:latin typeface="+mn-lt"/>
                          <a:ea typeface="Times New Roman"/>
                        </a:rPr>
                        <a:t>4250</a:t>
                      </a:r>
                      <a:endParaRPr lang="en-US" sz="1600" b="1"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GB" sz="1600" b="1" dirty="0" smtClean="0">
                          <a:latin typeface="+mn-lt"/>
                        </a:rPr>
                        <a:t>9</a:t>
                      </a:r>
                      <a:endParaRPr lang="et-EE" sz="1600" b="1" dirty="0">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dirty="0" smtClean="0">
                          <a:latin typeface="Times New Roman"/>
                          <a:ea typeface="Times New Roman"/>
                        </a:rPr>
                        <a:t>99,48</a:t>
                      </a:r>
                      <a:endParaRPr lang="en-US"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GB" sz="1600" b="1" dirty="0" smtClean="0">
                          <a:latin typeface="Times New Roman"/>
                          <a:ea typeface="Times New Roman"/>
                        </a:rPr>
                        <a:t>6100</a:t>
                      </a:r>
                      <a:endParaRPr lang="et-EE"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dirty="0" smtClean="0">
                          <a:latin typeface="Times New Roman"/>
                          <a:ea typeface="Times New Roman"/>
                        </a:rPr>
                        <a:t>4500</a:t>
                      </a:r>
                      <a:endParaRPr lang="en-US"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dirty="0" smtClean="0">
                          <a:latin typeface="Times New Roman"/>
                          <a:ea typeface="Times New Roman"/>
                        </a:rPr>
                        <a:t>4</a:t>
                      </a:r>
                      <a:endParaRPr lang="en-US"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600" b="1" dirty="0" smtClean="0">
                          <a:latin typeface="Times New Roman"/>
                          <a:ea typeface="Times New Roman"/>
                        </a:rPr>
                        <a:t>99,48</a:t>
                      </a:r>
                      <a:endParaRPr lang="en-US"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r">
                        <a:spcAft>
                          <a:spcPts val="0"/>
                        </a:spcAft>
                      </a:pPr>
                      <a:endParaRPr lang="en-US" sz="1600" b="1"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en-US" sz="1600" b="1" dirty="0">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endParaRPr lang="et-EE" sz="1600" b="1" dirty="0">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en-US"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et-EE"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en-US"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en-US"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en-US" sz="16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9873" name="Rectangle 1"/>
          <p:cNvSpPr>
            <a:spLocks noChangeArrowheads="1"/>
          </p:cNvSpPr>
          <p:nvPr/>
        </p:nvSpPr>
        <p:spPr bwMode="auto">
          <a:xfrm>
            <a:off x="1692275" y="981075"/>
            <a:ext cx="2735263" cy="400050"/>
          </a:xfrm>
          <a:prstGeom prst="rect">
            <a:avLst/>
          </a:prstGeom>
          <a:noFill/>
          <a:ln w="25400" cap="flat" cmpd="sng" algn="ctr">
            <a:noFill/>
            <a:prstDash val="solid"/>
            <a:miter lim="800000"/>
            <a:headEnd/>
            <a:tailEnd/>
          </a:ln>
          <a:effectLst/>
        </p:spPr>
        <p:txBody>
          <a:bodyPr anchor="ctr">
            <a:spAutoFit/>
          </a:bodyPr>
          <a:lstStyle/>
          <a:p>
            <a:pPr algn="l" eaLnBrk="0" hangingPunct="0">
              <a:defRPr/>
            </a:pPr>
            <a:r>
              <a:rPr lang="en-US" sz="2000" b="1" dirty="0">
                <a:latin typeface="+mn-lt"/>
                <a:ea typeface="Times New Roman" pitchFamily="18" charset="0"/>
              </a:rPr>
              <a:t>Circuit 1:  C1908</a:t>
            </a:r>
            <a:endParaRPr lang="et-EE" sz="1050" dirty="0">
              <a:latin typeface="+mn-lt"/>
            </a:endParaRPr>
          </a:p>
        </p:txBody>
      </p:sp>
      <p:sp>
        <p:nvSpPr>
          <p:cNvPr id="7" name="TextBox 6"/>
          <p:cNvSpPr txBox="1"/>
          <p:nvPr/>
        </p:nvSpPr>
        <p:spPr>
          <a:xfrm>
            <a:off x="323850" y="2924175"/>
            <a:ext cx="8820150" cy="3570208"/>
          </a:xfrm>
          <a:prstGeom prst="rect">
            <a:avLst/>
          </a:prstGeom>
          <a:noFill/>
        </p:spPr>
        <p:txBody>
          <a:bodyPr>
            <a:spAutoFit/>
          </a:bodyPr>
          <a:lstStyle/>
          <a:p>
            <a:pPr algn="l">
              <a:defRPr/>
            </a:pPr>
            <a:r>
              <a:rPr lang="en-GB" sz="2400" b="1" dirty="0">
                <a:latin typeface="+mn-lt"/>
              </a:rPr>
              <a:t>Memory Constraint</a:t>
            </a:r>
            <a:r>
              <a:rPr lang="en-GB" sz="2400" dirty="0">
                <a:latin typeface="+mn-lt"/>
              </a:rPr>
              <a:t>: min. step is 1</a:t>
            </a:r>
          </a:p>
          <a:p>
            <a:pPr lvl="1" algn="l">
              <a:spcBef>
                <a:spcPts val="600"/>
              </a:spcBef>
              <a:spcAft>
                <a:spcPts val="600"/>
              </a:spcAft>
              <a:buFont typeface="Arial" pitchFamily="34" charset="0"/>
              <a:buChar char="•"/>
              <a:defRPr/>
            </a:pPr>
            <a:r>
              <a:rPr lang="en-GB" sz="2400" dirty="0">
                <a:latin typeface="+mn-lt"/>
              </a:rPr>
              <a:t> Example: c1908</a:t>
            </a:r>
            <a:r>
              <a:rPr lang="en-GB" sz="2400" dirty="0">
                <a:latin typeface="+mn-lt"/>
                <a:sym typeface="Wingdings" pitchFamily="2" charset="2"/>
              </a:rPr>
              <a:t> constraint = 15  M = 1,2,3,...,15 </a:t>
            </a:r>
            <a:r>
              <a:rPr lang="en-GB" sz="2400" dirty="0">
                <a:latin typeface="+mn-lt"/>
              </a:rPr>
              <a:t>   </a:t>
            </a:r>
          </a:p>
          <a:p>
            <a:pPr algn="l">
              <a:defRPr/>
            </a:pPr>
            <a:r>
              <a:rPr lang="en-GB" sz="2400" b="1" dirty="0">
                <a:latin typeface="+mn-lt"/>
              </a:rPr>
              <a:t>Time Constraint: </a:t>
            </a:r>
            <a:r>
              <a:rPr lang="en-GB" sz="2400" dirty="0">
                <a:latin typeface="+mn-lt"/>
              </a:rPr>
              <a:t>min. step is at least 5% of </a:t>
            </a:r>
            <a:r>
              <a:rPr lang="en-GB" sz="2400" dirty="0" smtClean="0">
                <a:latin typeface="+mn-lt"/>
              </a:rPr>
              <a:t>constraint and number of memory vectors must change</a:t>
            </a:r>
            <a:endParaRPr lang="en-GB" sz="2400" dirty="0">
              <a:latin typeface="+mn-lt"/>
            </a:endParaRPr>
          </a:p>
          <a:p>
            <a:pPr marL="457200" lvl="2" algn="l">
              <a:buFont typeface="Arial" pitchFamily="34" charset="0"/>
              <a:buChar char="•"/>
              <a:defRPr/>
            </a:pPr>
            <a:r>
              <a:rPr lang="en-GB" sz="2400" dirty="0"/>
              <a:t> </a:t>
            </a:r>
            <a:r>
              <a:rPr lang="en-GB" sz="2400" dirty="0">
                <a:latin typeface="+mn-lt"/>
              </a:rPr>
              <a:t>Example: c1908</a:t>
            </a:r>
            <a:r>
              <a:rPr lang="en-GB" sz="2400" dirty="0">
                <a:latin typeface="+mn-lt"/>
                <a:sym typeface="Wingdings" pitchFamily="2" charset="2"/>
              </a:rPr>
              <a:t> constraint = 7500  T = 7500, </a:t>
            </a:r>
            <a:r>
              <a:rPr lang="en-GB" sz="2400" dirty="0" smtClean="0">
                <a:latin typeface="+mn-lt"/>
                <a:sym typeface="Wingdings" pitchFamily="2" charset="2"/>
              </a:rPr>
              <a:t>7000, 6500...</a:t>
            </a:r>
            <a:endParaRPr lang="en-GB" sz="2400" dirty="0">
              <a:latin typeface="+mn-lt"/>
            </a:endParaRPr>
          </a:p>
          <a:p>
            <a:pPr marL="457200" lvl="2" algn="l">
              <a:buFont typeface="Arial" pitchFamily="34" charset="0"/>
              <a:buChar char="•"/>
              <a:defRPr/>
            </a:pPr>
            <a:r>
              <a:rPr lang="en-GB" sz="2400" dirty="0">
                <a:latin typeface="+mn-lt"/>
              </a:rPr>
              <a:t> </a:t>
            </a:r>
            <a:r>
              <a:rPr lang="en-GB" sz="2400" b="1" dirty="0">
                <a:latin typeface="+mn-lt"/>
              </a:rPr>
              <a:t>NB! </a:t>
            </a:r>
            <a:r>
              <a:rPr lang="en-GB" sz="2400" dirty="0">
                <a:latin typeface="+mn-lt"/>
              </a:rPr>
              <a:t>if cannot find 5 satisfactory tests for Reseeding, decrease    </a:t>
            </a:r>
          </a:p>
          <a:p>
            <a:pPr marL="457200" lvl="2" algn="l">
              <a:defRPr/>
            </a:pPr>
            <a:r>
              <a:rPr lang="en-GB" sz="2400" dirty="0">
                <a:latin typeface="+mn-lt"/>
              </a:rPr>
              <a:t>  min. step or use Memory constraint </a:t>
            </a:r>
            <a:r>
              <a:rPr lang="en-GB" sz="2400" dirty="0" smtClean="0">
                <a:latin typeface="+mn-lt"/>
              </a:rPr>
              <a:t>instead</a:t>
            </a:r>
            <a:endParaRPr lang="en-GB" sz="2400" dirty="0">
              <a:latin typeface="+mn-lt"/>
            </a:endParaRPr>
          </a:p>
          <a:p>
            <a:pPr algn="l">
              <a:defRPr/>
            </a:pPr>
            <a:r>
              <a:rPr lang="en-GB" sz="2400" b="1" dirty="0" smtClean="0">
                <a:latin typeface="+mn-lt"/>
              </a:rPr>
              <a:t>NB! </a:t>
            </a:r>
            <a:r>
              <a:rPr lang="en-GB" sz="2400" dirty="0" smtClean="0">
                <a:latin typeface="+mn-lt"/>
              </a:rPr>
              <a:t>Try </a:t>
            </a:r>
            <a:r>
              <a:rPr lang="en-GB" sz="2400" dirty="0">
                <a:latin typeface="+mn-lt"/>
              </a:rPr>
              <a:t>to use the same constraints for both algorithms </a:t>
            </a:r>
            <a:r>
              <a:rPr lang="en-GB" sz="2400" dirty="0">
                <a:latin typeface="+mn-lt"/>
                <a:sym typeface="Wingdings" pitchFamily="2" charset="2"/>
              </a:rPr>
              <a:t> this helps to compare effectiveness of Reseeding and Hybrid algorithms </a:t>
            </a:r>
            <a:r>
              <a:rPr lang="en-GB" sz="2400" dirty="0">
                <a:latin typeface="+mn-lt"/>
              </a:rPr>
              <a:t> </a:t>
            </a:r>
            <a:endParaRPr lang="et-EE" sz="2400" dirty="0">
              <a:latin typeface="+mn-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ACAC0DC-F994-4B8C-B89C-295F257129F3}" type="slidenum">
              <a:rPr lang="et-EE"/>
              <a:pPr>
                <a:defRPr/>
              </a:pPr>
              <a:t>27</a:t>
            </a:fld>
            <a:endParaRPr lang="et-EE"/>
          </a:p>
        </p:txBody>
      </p:sp>
      <p:sp>
        <p:nvSpPr>
          <p:cNvPr id="166914" name="Rectangle 2"/>
          <p:cNvSpPr>
            <a:spLocks noGrp="1" noChangeArrowheads="1"/>
          </p:cNvSpPr>
          <p:nvPr>
            <p:ph type="title"/>
          </p:nvPr>
        </p:nvSpPr>
        <p:spPr/>
        <p:txBody>
          <a:bodyPr/>
          <a:lstStyle/>
          <a:p>
            <a:pPr eaLnBrk="1" hangingPunct="1">
              <a:defRPr/>
            </a:pPr>
            <a:r>
              <a:rPr lang="en-GB" dirty="0" smtClean="0"/>
              <a:t>Task 4</a:t>
            </a:r>
            <a:endParaRPr lang="ru-RU" dirty="0" smtClean="0"/>
          </a:p>
        </p:txBody>
      </p:sp>
      <p:sp>
        <p:nvSpPr>
          <p:cNvPr id="29700" name="Rectangle 3"/>
          <p:cNvSpPr>
            <a:spLocks noGrp="1" noChangeArrowheads="1"/>
          </p:cNvSpPr>
          <p:nvPr>
            <p:ph type="body" idx="1"/>
          </p:nvPr>
        </p:nvSpPr>
        <p:spPr/>
        <p:txBody>
          <a:bodyPr/>
          <a:lstStyle/>
          <a:p>
            <a:pPr marL="609600" indent="-609600" eaLnBrk="1" hangingPunct="1"/>
            <a:r>
              <a:rPr lang="en-US" smtClean="0"/>
              <a:t>Results evaluation:</a:t>
            </a:r>
            <a:endParaRPr lang="ru-RU" smtClean="0"/>
          </a:p>
          <a:p>
            <a:pPr lvl="1"/>
            <a:r>
              <a:rPr lang="en-US" smtClean="0"/>
              <a:t>According to the marginal results obtained in task 2 and 3 construct the Cost curves on the same graph for Reseeding and Hybrid BIST algorithms. </a:t>
            </a:r>
            <a:endParaRPr lang="et-EE" smtClean="0"/>
          </a:p>
          <a:p>
            <a:pPr lvl="1"/>
            <a:r>
              <a:rPr lang="en-US" smtClean="0"/>
              <a:t>Compare results of Reseeding and Hybrid algorithms. </a:t>
            </a:r>
            <a:endParaRPr lang="et-EE"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BIST Cost Curves for Circuit c1908</a:t>
            </a:r>
            <a:endParaRPr lang="et-EE" dirty="0"/>
          </a:p>
        </p:txBody>
      </p:sp>
      <p:sp>
        <p:nvSpPr>
          <p:cNvPr id="4" name="Slide Number Placeholder 3"/>
          <p:cNvSpPr>
            <a:spLocks noGrp="1"/>
          </p:cNvSpPr>
          <p:nvPr>
            <p:ph type="sldNum" sz="quarter" idx="10"/>
          </p:nvPr>
        </p:nvSpPr>
        <p:spPr/>
        <p:txBody>
          <a:bodyPr/>
          <a:lstStyle/>
          <a:p>
            <a:pPr>
              <a:defRPr/>
            </a:pPr>
            <a:fld id="{D0428885-81EE-41CF-A677-F0029E291AEA}" type="slidenum">
              <a:rPr lang="et-EE" smtClean="0"/>
              <a:pPr>
                <a:defRPr/>
              </a:pPr>
              <a:t>28</a:t>
            </a:fld>
            <a:endParaRPr lang="et-EE"/>
          </a:p>
        </p:txBody>
      </p:sp>
      <p:graphicFrame>
        <p:nvGraphicFramePr>
          <p:cNvPr id="6" name="Chart 5"/>
          <p:cNvGraphicFramePr/>
          <p:nvPr/>
        </p:nvGraphicFramePr>
        <p:xfrm>
          <a:off x="755576" y="1484784"/>
          <a:ext cx="7848872" cy="46085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113A2C7-4567-4639-A369-ACEC3CF653E6}" type="slidenum">
              <a:rPr lang="et-EE"/>
              <a:pPr>
                <a:defRPr/>
              </a:pPr>
              <a:t>3</a:t>
            </a:fld>
            <a:endParaRPr lang="et-EE"/>
          </a:p>
        </p:txBody>
      </p:sp>
      <p:sp>
        <p:nvSpPr>
          <p:cNvPr id="121858" name="Rectangle 2"/>
          <p:cNvSpPr>
            <a:spLocks noGrp="1" noChangeArrowheads="1"/>
          </p:cNvSpPr>
          <p:nvPr>
            <p:ph type="title"/>
          </p:nvPr>
        </p:nvSpPr>
        <p:spPr/>
        <p:txBody>
          <a:bodyPr/>
          <a:lstStyle/>
          <a:p>
            <a:pPr eaLnBrk="1" hangingPunct="1">
              <a:defRPr/>
            </a:pPr>
            <a:r>
              <a:rPr lang="en-GB" smtClean="0"/>
              <a:t>Built-In Self-Test</a:t>
            </a:r>
            <a:endParaRPr lang="en-US" smtClean="0"/>
          </a:p>
        </p:txBody>
      </p:sp>
      <p:sp>
        <p:nvSpPr>
          <p:cNvPr id="8196" name="Rectangle 3"/>
          <p:cNvSpPr>
            <a:spLocks noGrp="1" noChangeArrowheads="1"/>
          </p:cNvSpPr>
          <p:nvPr>
            <p:ph type="body" idx="1"/>
          </p:nvPr>
        </p:nvSpPr>
        <p:spPr>
          <a:xfrm>
            <a:off x="827088" y="1341438"/>
            <a:ext cx="7772400" cy="4114800"/>
          </a:xfrm>
        </p:spPr>
        <p:txBody>
          <a:bodyPr/>
          <a:lstStyle/>
          <a:p>
            <a:pPr eaLnBrk="1" hangingPunct="1">
              <a:lnSpc>
                <a:spcPct val="90000"/>
              </a:lnSpc>
            </a:pPr>
            <a:r>
              <a:rPr lang="en-US" sz="2800" smtClean="0"/>
              <a:t>Motivations for BIST:</a:t>
            </a:r>
            <a:endParaRPr lang="en-US" sz="2400" smtClean="0"/>
          </a:p>
          <a:p>
            <a:pPr lvl="1" eaLnBrk="1" hangingPunct="1">
              <a:lnSpc>
                <a:spcPct val="90000"/>
              </a:lnSpc>
            </a:pPr>
            <a:r>
              <a:rPr lang="en-US" sz="2000" smtClean="0">
                <a:solidFill>
                  <a:schemeClr val="tx2"/>
                </a:solidFill>
              </a:rPr>
              <a:t>Need for a cost-efficient testing</a:t>
            </a:r>
            <a:r>
              <a:rPr lang="et-EE" sz="2000" smtClean="0">
                <a:solidFill>
                  <a:srgbClr val="FF3300"/>
                </a:solidFill>
              </a:rPr>
              <a:t> </a:t>
            </a:r>
            <a:r>
              <a:rPr lang="et-EE" sz="2000" smtClean="0"/>
              <a:t>(general motivation)</a:t>
            </a:r>
            <a:endParaRPr lang="en-US" sz="2000" smtClean="0">
              <a:solidFill>
                <a:srgbClr val="FF3300"/>
              </a:solidFill>
            </a:endParaRPr>
          </a:p>
          <a:p>
            <a:pPr lvl="1" eaLnBrk="1" hangingPunct="1">
              <a:lnSpc>
                <a:spcPct val="90000"/>
              </a:lnSpc>
            </a:pPr>
            <a:r>
              <a:rPr lang="en-US" sz="2000" smtClean="0"/>
              <a:t>Doubts about the stuck-at fault model</a:t>
            </a:r>
          </a:p>
          <a:p>
            <a:pPr lvl="1" eaLnBrk="1" hangingPunct="1">
              <a:lnSpc>
                <a:spcPct val="90000"/>
              </a:lnSpc>
            </a:pPr>
            <a:r>
              <a:rPr lang="en-US" sz="2000" smtClean="0"/>
              <a:t>Increasing difficulties with TPG (Test Pattern Generation)</a:t>
            </a:r>
          </a:p>
          <a:p>
            <a:pPr lvl="1" eaLnBrk="1" hangingPunct="1">
              <a:lnSpc>
                <a:spcPct val="90000"/>
              </a:lnSpc>
            </a:pPr>
            <a:r>
              <a:rPr lang="en-US" sz="2000" smtClean="0"/>
              <a:t>Growing volume of test pattern data</a:t>
            </a:r>
          </a:p>
          <a:p>
            <a:pPr lvl="1" eaLnBrk="1" hangingPunct="1">
              <a:lnSpc>
                <a:spcPct val="90000"/>
              </a:lnSpc>
            </a:pPr>
            <a:r>
              <a:rPr lang="en-US" sz="2000" smtClean="0"/>
              <a:t>Cost of ATE (Automatic Test Equipment)</a:t>
            </a:r>
          </a:p>
          <a:p>
            <a:pPr lvl="1" eaLnBrk="1" hangingPunct="1">
              <a:lnSpc>
                <a:spcPct val="90000"/>
              </a:lnSpc>
            </a:pPr>
            <a:r>
              <a:rPr lang="en-US" sz="2000" smtClean="0"/>
              <a:t>Test application time</a:t>
            </a:r>
          </a:p>
          <a:p>
            <a:pPr lvl="1" eaLnBrk="1" hangingPunct="1">
              <a:lnSpc>
                <a:spcPct val="90000"/>
              </a:lnSpc>
            </a:pPr>
            <a:r>
              <a:rPr lang="en-US" sz="2000" smtClean="0">
                <a:solidFill>
                  <a:schemeClr val="tx2"/>
                </a:solidFill>
              </a:rPr>
              <a:t>Gap between</a:t>
            </a:r>
            <a:r>
              <a:rPr lang="en-US" sz="2000" smtClean="0"/>
              <a:t> tester and UUT (Unit Under Test) </a:t>
            </a:r>
            <a:r>
              <a:rPr lang="en-US" sz="2000" smtClean="0">
                <a:solidFill>
                  <a:schemeClr val="tx2"/>
                </a:solidFill>
              </a:rPr>
              <a:t>speeds</a:t>
            </a:r>
          </a:p>
          <a:p>
            <a:pPr eaLnBrk="1" hangingPunct="1">
              <a:lnSpc>
                <a:spcPct val="90000"/>
              </a:lnSpc>
            </a:pPr>
            <a:r>
              <a:rPr lang="en-US" sz="2800" smtClean="0"/>
              <a:t>Drawbacks of BIST:</a:t>
            </a:r>
          </a:p>
          <a:p>
            <a:pPr lvl="1" eaLnBrk="1" hangingPunct="1">
              <a:lnSpc>
                <a:spcPct val="90000"/>
              </a:lnSpc>
            </a:pPr>
            <a:r>
              <a:rPr lang="en-US" sz="2000" smtClean="0">
                <a:solidFill>
                  <a:schemeClr val="tx2"/>
                </a:solidFill>
              </a:rPr>
              <a:t>Additional pins</a:t>
            </a:r>
            <a:r>
              <a:rPr lang="en-US" sz="2000" smtClean="0"/>
              <a:t> and silicon area needed</a:t>
            </a:r>
          </a:p>
          <a:p>
            <a:pPr lvl="1" eaLnBrk="1" hangingPunct="1">
              <a:lnSpc>
                <a:spcPct val="90000"/>
              </a:lnSpc>
            </a:pPr>
            <a:r>
              <a:rPr lang="en-US" sz="2000" smtClean="0"/>
              <a:t>Decreased reliability due to increased silicon area</a:t>
            </a:r>
          </a:p>
          <a:p>
            <a:pPr lvl="1" eaLnBrk="1" hangingPunct="1">
              <a:lnSpc>
                <a:spcPct val="90000"/>
              </a:lnSpc>
            </a:pPr>
            <a:r>
              <a:rPr lang="en-US" sz="2000" smtClean="0">
                <a:solidFill>
                  <a:schemeClr val="tx2"/>
                </a:solidFill>
              </a:rPr>
              <a:t>Performance impact</a:t>
            </a:r>
            <a:r>
              <a:rPr lang="en-US" sz="2000" smtClean="0"/>
              <a:t> due to additional circuitry</a:t>
            </a:r>
          </a:p>
          <a:p>
            <a:pPr lvl="1" eaLnBrk="1" hangingPunct="1">
              <a:lnSpc>
                <a:spcPct val="90000"/>
              </a:lnSpc>
            </a:pPr>
            <a:r>
              <a:rPr lang="en-US" sz="2000" smtClean="0"/>
              <a:t>Additional design time and cost</a:t>
            </a: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9484C43-E13A-4633-B2A8-540554CC59F7}" type="slidenum">
              <a:rPr lang="et-EE"/>
              <a:pPr>
                <a:defRPr/>
              </a:pPr>
              <a:t>4</a:t>
            </a:fld>
            <a:endParaRPr lang="et-EE"/>
          </a:p>
        </p:txBody>
      </p:sp>
      <p:sp>
        <p:nvSpPr>
          <p:cNvPr id="124930" name="Rectangle 2"/>
          <p:cNvSpPr>
            <a:spLocks noGrp="1" noChangeArrowheads="1"/>
          </p:cNvSpPr>
          <p:nvPr>
            <p:ph type="title"/>
          </p:nvPr>
        </p:nvSpPr>
        <p:spPr>
          <a:xfrm>
            <a:off x="611188" y="0"/>
            <a:ext cx="7772400" cy="1104900"/>
          </a:xfrm>
        </p:spPr>
        <p:txBody>
          <a:bodyPr/>
          <a:lstStyle/>
          <a:p>
            <a:pPr eaLnBrk="1" hangingPunct="1">
              <a:defRPr/>
            </a:pPr>
            <a:r>
              <a:rPr lang="en-US" smtClean="0"/>
              <a:t>BIST Benefits</a:t>
            </a:r>
          </a:p>
        </p:txBody>
      </p:sp>
      <p:sp>
        <p:nvSpPr>
          <p:cNvPr id="9220" name="Rectangle 3"/>
          <p:cNvSpPr>
            <a:spLocks noGrp="1" noChangeArrowheads="1"/>
          </p:cNvSpPr>
          <p:nvPr>
            <p:ph type="body" idx="1"/>
          </p:nvPr>
        </p:nvSpPr>
        <p:spPr>
          <a:xfrm>
            <a:off x="1116013" y="981075"/>
            <a:ext cx="7410450" cy="4879975"/>
          </a:xfrm>
        </p:spPr>
        <p:txBody>
          <a:bodyPr/>
          <a:lstStyle/>
          <a:p>
            <a:pPr eaLnBrk="1" hangingPunct="1"/>
            <a:r>
              <a:rPr lang="en-US" sz="2800" smtClean="0"/>
              <a:t>Faults tested:</a:t>
            </a:r>
          </a:p>
          <a:p>
            <a:pPr lvl="1" eaLnBrk="1" hangingPunct="1"/>
            <a:r>
              <a:rPr lang="en-US" sz="2400" smtClean="0"/>
              <a:t>Single stuck-at faults</a:t>
            </a:r>
          </a:p>
          <a:p>
            <a:pPr lvl="1" eaLnBrk="1" hangingPunct="1"/>
            <a:r>
              <a:rPr lang="en-US" sz="2400" smtClean="0"/>
              <a:t>Delay faults</a:t>
            </a:r>
          </a:p>
          <a:p>
            <a:pPr lvl="1" eaLnBrk="1" hangingPunct="1"/>
            <a:r>
              <a:rPr lang="en-US" sz="2400" smtClean="0"/>
              <a:t>Single stuck-at faults in BIST hardware</a:t>
            </a:r>
          </a:p>
          <a:p>
            <a:pPr eaLnBrk="1" hangingPunct="1"/>
            <a:r>
              <a:rPr lang="en-US" sz="2800" smtClean="0"/>
              <a:t>BIST benefits</a:t>
            </a:r>
          </a:p>
          <a:p>
            <a:pPr lvl="1" eaLnBrk="1" hangingPunct="1"/>
            <a:r>
              <a:rPr lang="en-US" sz="2400" smtClean="0"/>
              <a:t>Reduced testing and maintenance cost</a:t>
            </a:r>
          </a:p>
          <a:p>
            <a:pPr lvl="1" eaLnBrk="1" hangingPunct="1"/>
            <a:r>
              <a:rPr lang="en-US" sz="2400" smtClean="0"/>
              <a:t>Lower test generation cost</a:t>
            </a:r>
          </a:p>
          <a:p>
            <a:pPr lvl="1" eaLnBrk="1" hangingPunct="1"/>
            <a:r>
              <a:rPr lang="en-US" sz="2400" smtClean="0"/>
              <a:t>Reduced storage / maintenance of test patterns</a:t>
            </a:r>
          </a:p>
          <a:p>
            <a:pPr lvl="1" eaLnBrk="1" hangingPunct="1"/>
            <a:r>
              <a:rPr lang="en-US" sz="2400" smtClean="0"/>
              <a:t>Simpler and less expensive ATE</a:t>
            </a:r>
          </a:p>
          <a:p>
            <a:pPr lvl="1" eaLnBrk="1" hangingPunct="1"/>
            <a:r>
              <a:rPr lang="en-US" sz="2400" smtClean="0"/>
              <a:t>Can test many units in parallel</a:t>
            </a:r>
          </a:p>
          <a:p>
            <a:pPr lvl="1" eaLnBrk="1" hangingPunct="1"/>
            <a:r>
              <a:rPr lang="en-US" sz="2400" smtClean="0"/>
              <a:t>Shorter test application times</a:t>
            </a:r>
          </a:p>
          <a:p>
            <a:pPr lvl="1" eaLnBrk="1" hangingPunct="1"/>
            <a:r>
              <a:rPr lang="en-US" sz="2400" smtClean="0"/>
              <a:t>Can test at functional system speed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C6BBFE4C-92B6-48C3-A320-6BF010DA226F}" type="slidenum">
              <a:rPr lang="et-EE"/>
              <a:pPr>
                <a:defRPr/>
              </a:pPr>
              <a:t>5</a:t>
            </a:fld>
            <a:endParaRPr lang="et-EE"/>
          </a:p>
        </p:txBody>
      </p:sp>
      <p:sp>
        <p:nvSpPr>
          <p:cNvPr id="123906" name="Rectangle 2"/>
          <p:cNvSpPr>
            <a:spLocks noGrp="1" noChangeArrowheads="1"/>
          </p:cNvSpPr>
          <p:nvPr>
            <p:ph type="title"/>
          </p:nvPr>
        </p:nvSpPr>
        <p:spPr>
          <a:xfrm>
            <a:off x="250825" y="0"/>
            <a:ext cx="8458200" cy="1104900"/>
          </a:xfrm>
        </p:spPr>
        <p:txBody>
          <a:bodyPr/>
          <a:lstStyle/>
          <a:p>
            <a:pPr eaLnBrk="1" hangingPunct="1">
              <a:defRPr/>
            </a:pPr>
            <a:r>
              <a:rPr lang="en-US" smtClean="0"/>
              <a:t>Economics – BIST Costs</a:t>
            </a:r>
            <a:endParaRPr lang="en-US" sz="6600" smtClean="0"/>
          </a:p>
        </p:txBody>
      </p:sp>
      <p:sp>
        <p:nvSpPr>
          <p:cNvPr id="10244" name="Rectangle 3"/>
          <p:cNvSpPr>
            <a:spLocks noGrp="1" noChangeArrowheads="1"/>
          </p:cNvSpPr>
          <p:nvPr>
            <p:ph type="body" idx="1"/>
          </p:nvPr>
        </p:nvSpPr>
        <p:spPr>
          <a:xfrm>
            <a:off x="611188" y="981075"/>
            <a:ext cx="7942262" cy="5545138"/>
          </a:xfrm>
          <a:noFill/>
        </p:spPr>
        <p:txBody>
          <a:bodyPr lIns="92075" tIns="46038" rIns="92075" bIns="46038"/>
          <a:lstStyle/>
          <a:p>
            <a:pPr lvl="1" eaLnBrk="1" hangingPunct="1">
              <a:buSzPct val="125000"/>
            </a:pPr>
            <a:r>
              <a:rPr lang="en-US" sz="2400" smtClean="0"/>
              <a:t>Chip </a:t>
            </a:r>
            <a:r>
              <a:rPr lang="en-US" sz="2400" smtClean="0">
                <a:solidFill>
                  <a:schemeClr val="tx2"/>
                </a:solidFill>
              </a:rPr>
              <a:t>area overhead</a:t>
            </a:r>
            <a:r>
              <a:rPr lang="en-US" sz="2400" smtClean="0"/>
              <a:t> for:</a:t>
            </a:r>
          </a:p>
          <a:p>
            <a:pPr lvl="2" eaLnBrk="1" hangingPunct="1"/>
            <a:r>
              <a:rPr lang="en-US" sz="1800" smtClean="0"/>
              <a:t>Test controller</a:t>
            </a:r>
          </a:p>
          <a:p>
            <a:pPr lvl="2" eaLnBrk="1" hangingPunct="1"/>
            <a:r>
              <a:rPr lang="en-US" sz="1800" smtClean="0"/>
              <a:t>Hardware pattern generator</a:t>
            </a:r>
          </a:p>
          <a:p>
            <a:pPr lvl="2" eaLnBrk="1" hangingPunct="1"/>
            <a:r>
              <a:rPr lang="en-US" sz="1800" smtClean="0"/>
              <a:t>Hardware response compacter</a:t>
            </a:r>
          </a:p>
          <a:p>
            <a:pPr lvl="2" eaLnBrk="1" hangingPunct="1"/>
            <a:r>
              <a:rPr lang="en-US" sz="1800" smtClean="0"/>
              <a:t>Testing of BIST hardware</a:t>
            </a:r>
          </a:p>
          <a:p>
            <a:pPr lvl="1" eaLnBrk="1" hangingPunct="1">
              <a:buSzPct val="125000"/>
            </a:pPr>
            <a:r>
              <a:rPr lang="en-US" sz="2400" smtClean="0">
                <a:solidFill>
                  <a:schemeClr val="tx2"/>
                </a:solidFill>
              </a:rPr>
              <a:t>Pin overhead</a:t>
            </a:r>
            <a:r>
              <a:rPr lang="en-US" sz="2400" smtClean="0"/>
              <a:t> -- At least 1 pin needed to activate BIST operation</a:t>
            </a:r>
          </a:p>
          <a:p>
            <a:pPr lvl="1" eaLnBrk="1" hangingPunct="1">
              <a:buSzPct val="125000"/>
            </a:pPr>
            <a:r>
              <a:rPr lang="en-US" sz="2400" smtClean="0"/>
              <a:t>Performance overhead – extra path delays due to BIST</a:t>
            </a:r>
          </a:p>
          <a:p>
            <a:pPr lvl="1" eaLnBrk="1" hangingPunct="1">
              <a:buSzPct val="125000"/>
            </a:pPr>
            <a:r>
              <a:rPr lang="en-US" sz="2400" i="1" smtClean="0"/>
              <a:t>Yield loss</a:t>
            </a:r>
            <a:r>
              <a:rPr lang="en-US" sz="2400" smtClean="0"/>
              <a:t> – due to increased chip area or more chips In system because of BIST</a:t>
            </a:r>
          </a:p>
          <a:p>
            <a:pPr lvl="1" eaLnBrk="1" hangingPunct="1">
              <a:buSzPct val="125000"/>
            </a:pPr>
            <a:r>
              <a:rPr lang="en-US" sz="2400" smtClean="0"/>
              <a:t>Reliability reduction – due to increased area</a:t>
            </a:r>
          </a:p>
          <a:p>
            <a:pPr lvl="1" eaLnBrk="1" hangingPunct="1">
              <a:buSzPct val="125000"/>
            </a:pPr>
            <a:r>
              <a:rPr lang="en-US" sz="2400" smtClean="0"/>
              <a:t>Increased BIST hardware complexity – happens when BIST hardware is made testable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C1DF29F0-1374-4575-B17A-A3AA5E78014D}" type="slidenum">
              <a:rPr lang="et-EE"/>
              <a:pPr>
                <a:defRPr/>
              </a:pPr>
              <a:t>6</a:t>
            </a:fld>
            <a:endParaRPr lang="et-EE"/>
          </a:p>
        </p:txBody>
      </p:sp>
      <p:sp>
        <p:nvSpPr>
          <p:cNvPr id="129026" name="Rectangle 2"/>
          <p:cNvSpPr>
            <a:spLocks noGrp="1" noChangeArrowheads="1"/>
          </p:cNvSpPr>
          <p:nvPr>
            <p:ph type="title"/>
          </p:nvPr>
        </p:nvSpPr>
        <p:spPr/>
        <p:txBody>
          <a:bodyPr/>
          <a:lstStyle/>
          <a:p>
            <a:pPr eaLnBrk="1" hangingPunct="1">
              <a:defRPr/>
            </a:pPr>
            <a:r>
              <a:rPr lang="en-GB" smtClean="0"/>
              <a:t>BIST: Exhaustive test</a:t>
            </a:r>
            <a:endParaRPr lang="en-US" smtClean="0"/>
          </a:p>
        </p:txBody>
      </p:sp>
      <p:sp>
        <p:nvSpPr>
          <p:cNvPr id="11268" name="Rectangle 3"/>
          <p:cNvSpPr>
            <a:spLocks noGrp="1" noChangeArrowheads="1"/>
          </p:cNvSpPr>
          <p:nvPr>
            <p:ph type="body" idx="1"/>
          </p:nvPr>
        </p:nvSpPr>
        <p:spPr>
          <a:xfrm>
            <a:off x="971550" y="1196975"/>
            <a:ext cx="7737475" cy="4114800"/>
          </a:xfrm>
        </p:spPr>
        <p:txBody>
          <a:bodyPr/>
          <a:lstStyle/>
          <a:p>
            <a:pPr eaLnBrk="1" hangingPunct="1">
              <a:buFont typeface="Wingdings" pitchFamily="2" charset="2"/>
              <a:buNone/>
            </a:pPr>
            <a:r>
              <a:rPr lang="en-US" sz="2400" b="0" i="1" u="sng" smtClean="0"/>
              <a:t>Universal test sets</a:t>
            </a:r>
            <a:endParaRPr lang="en-US" sz="2800" b="0" i="1" u="sng" smtClean="0"/>
          </a:p>
          <a:p>
            <a:pPr lvl="1" eaLnBrk="1" hangingPunct="1">
              <a:buFont typeface="Wingdings" pitchFamily="2" charset="2"/>
              <a:buNone/>
            </a:pPr>
            <a:r>
              <a:rPr lang="en-US" sz="2000" smtClean="0"/>
              <a:t>1. Exhaustive test (trivial test)</a:t>
            </a:r>
          </a:p>
          <a:p>
            <a:pPr lvl="1" eaLnBrk="1" hangingPunct="1">
              <a:buFont typeface="Wingdings" pitchFamily="2" charset="2"/>
              <a:buNone/>
            </a:pPr>
            <a:r>
              <a:rPr lang="en-US" sz="2000" smtClean="0"/>
              <a:t>2. Pseudo-exhaustive test</a:t>
            </a:r>
            <a:endParaRPr lang="en-US" sz="2400" smtClean="0"/>
          </a:p>
          <a:p>
            <a:pPr eaLnBrk="1" hangingPunct="1">
              <a:buFont typeface="Wingdings" pitchFamily="2" charset="2"/>
              <a:buNone/>
            </a:pPr>
            <a:r>
              <a:rPr lang="en-US" sz="2400" b="0" i="1" u="sng" smtClean="0"/>
              <a:t>Properties of exhaustive tests</a:t>
            </a:r>
            <a:endParaRPr lang="en-US" sz="2800" b="0" i="1" u="sng" smtClean="0"/>
          </a:p>
          <a:p>
            <a:pPr lvl="1" eaLnBrk="1" hangingPunct="1">
              <a:buFont typeface="Wingdings" pitchFamily="2" charset="2"/>
              <a:buNone/>
            </a:pPr>
            <a:r>
              <a:rPr lang="en-US" sz="2000" smtClean="0"/>
              <a:t>1. Advantages </a:t>
            </a:r>
            <a:r>
              <a:rPr lang="en-US" sz="2000" b="0" smtClean="0"/>
              <a:t>(concerning the stuck at fault model):</a:t>
            </a:r>
            <a:endParaRPr lang="en-US" sz="2400" smtClean="0"/>
          </a:p>
          <a:p>
            <a:pPr lvl="2" eaLnBrk="1" hangingPunct="1">
              <a:buFontTx/>
              <a:buNone/>
            </a:pPr>
            <a:r>
              <a:rPr lang="en-US" sz="1800" smtClean="0"/>
              <a:t>- test pattern generation is not needed</a:t>
            </a:r>
          </a:p>
          <a:p>
            <a:pPr lvl="2" eaLnBrk="1" hangingPunct="1">
              <a:buFontTx/>
              <a:buNone/>
            </a:pPr>
            <a:r>
              <a:rPr lang="en-US" sz="1800" smtClean="0"/>
              <a:t>- fault simulation is not needed</a:t>
            </a:r>
          </a:p>
          <a:p>
            <a:pPr lvl="2" eaLnBrk="1" hangingPunct="1">
              <a:buFontTx/>
              <a:buNone/>
            </a:pPr>
            <a:r>
              <a:rPr lang="en-US" sz="1800" smtClean="0"/>
              <a:t>- no need for a fault model</a:t>
            </a:r>
          </a:p>
          <a:p>
            <a:pPr lvl="2" eaLnBrk="1" hangingPunct="1">
              <a:buFontTx/>
              <a:buNone/>
            </a:pPr>
            <a:r>
              <a:rPr lang="en-US" sz="1800" smtClean="0"/>
              <a:t>- redundancy problem is eliminated</a:t>
            </a:r>
          </a:p>
          <a:p>
            <a:pPr lvl="2" eaLnBrk="1" hangingPunct="1">
              <a:buFontTx/>
              <a:buNone/>
            </a:pPr>
            <a:r>
              <a:rPr lang="en-US" sz="1800" smtClean="0"/>
              <a:t>- single and multiple stuck-at fault coverage is 100%</a:t>
            </a:r>
          </a:p>
          <a:p>
            <a:pPr lvl="2" eaLnBrk="1" hangingPunct="1">
              <a:buFontTx/>
              <a:buNone/>
            </a:pPr>
            <a:r>
              <a:rPr lang="en-US" sz="1800" smtClean="0"/>
              <a:t>- easily generated on-line by hardware</a:t>
            </a:r>
          </a:p>
          <a:p>
            <a:pPr lvl="1" eaLnBrk="1" hangingPunct="1">
              <a:buFont typeface="Wingdings" pitchFamily="2" charset="2"/>
              <a:buNone/>
            </a:pPr>
            <a:r>
              <a:rPr lang="en-US" sz="2000" smtClean="0"/>
              <a:t>2. Shortcomings:</a:t>
            </a:r>
          </a:p>
          <a:p>
            <a:pPr lvl="2" eaLnBrk="1" hangingPunct="1">
              <a:buFontTx/>
              <a:buNone/>
            </a:pPr>
            <a:r>
              <a:rPr lang="en-US" sz="1800" smtClean="0"/>
              <a:t>- long test length (2</a:t>
            </a:r>
            <a:r>
              <a:rPr lang="en-US" sz="1800" baseline="30000" smtClean="0"/>
              <a:t>n</a:t>
            </a:r>
            <a:r>
              <a:rPr lang="en-US" sz="1800" smtClean="0"/>
              <a:t> patterns are needed, n - is the number of inputs)</a:t>
            </a:r>
          </a:p>
          <a:p>
            <a:pPr lvl="2" eaLnBrk="1" hangingPunct="1">
              <a:buFontTx/>
              <a:buNone/>
            </a:pPr>
            <a:r>
              <a:rPr lang="en-US" sz="1800" smtClean="0"/>
              <a:t>- CMOS stuck-open fault problem</a:t>
            </a:r>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lide Number Placeholder 3"/>
          <p:cNvSpPr>
            <a:spLocks noGrp="1"/>
          </p:cNvSpPr>
          <p:nvPr>
            <p:ph type="sldNum" sz="quarter" idx="10"/>
          </p:nvPr>
        </p:nvSpPr>
        <p:spPr/>
        <p:txBody>
          <a:bodyPr/>
          <a:lstStyle/>
          <a:p>
            <a:pPr>
              <a:defRPr/>
            </a:pPr>
            <a:fld id="{384A2631-7078-48E1-8645-60BDD61607DF}" type="slidenum">
              <a:rPr lang="et-EE"/>
              <a:pPr>
                <a:defRPr/>
              </a:pPr>
              <a:t>7</a:t>
            </a:fld>
            <a:endParaRPr lang="et-EE"/>
          </a:p>
        </p:txBody>
      </p:sp>
      <p:sp>
        <p:nvSpPr>
          <p:cNvPr id="132098" name="Rectangle 2"/>
          <p:cNvSpPr>
            <a:spLocks noGrp="1" noChangeArrowheads="1"/>
          </p:cNvSpPr>
          <p:nvPr>
            <p:ph type="title"/>
          </p:nvPr>
        </p:nvSpPr>
        <p:spPr/>
        <p:txBody>
          <a:bodyPr/>
          <a:lstStyle/>
          <a:p>
            <a:pPr eaLnBrk="1" hangingPunct="1">
              <a:defRPr/>
            </a:pPr>
            <a:r>
              <a:rPr lang="et-EE" smtClean="0"/>
              <a:t>Problems with BIST: Hard to Test Faults</a:t>
            </a:r>
            <a:endParaRPr lang="en-US" smtClean="0"/>
          </a:p>
        </p:txBody>
      </p:sp>
      <p:sp>
        <p:nvSpPr>
          <p:cNvPr id="12292" name="Rectangle 4"/>
          <p:cNvSpPr>
            <a:spLocks noChangeArrowheads="1"/>
          </p:cNvSpPr>
          <p:nvPr/>
        </p:nvSpPr>
        <p:spPr bwMode="auto">
          <a:xfrm>
            <a:off x="3400425" y="1587500"/>
            <a:ext cx="4916488" cy="468313"/>
          </a:xfrm>
          <a:prstGeom prst="rect">
            <a:avLst/>
          </a:prstGeom>
          <a:noFill/>
          <a:ln w="9525">
            <a:noFill/>
            <a:miter lim="800000"/>
            <a:headEnd/>
            <a:tailEnd/>
          </a:ln>
        </p:spPr>
        <p:txBody>
          <a:bodyPr/>
          <a:lstStyle/>
          <a:p>
            <a:pPr marL="342900" indent="-342900" algn="l">
              <a:spcBef>
                <a:spcPct val="20000"/>
              </a:spcBef>
              <a:buClr>
                <a:srgbClr val="800040"/>
              </a:buClr>
              <a:buFont typeface="Wingdings" pitchFamily="2" charset="2"/>
              <a:buNone/>
            </a:pPr>
            <a:r>
              <a:rPr lang="en-US" sz="2800" b="1">
                <a:latin typeface="Times New Roman" pitchFamily="18" charset="0"/>
              </a:rPr>
              <a:t>Problem: </a:t>
            </a:r>
            <a:r>
              <a:rPr lang="et-EE" sz="2800" b="1">
                <a:solidFill>
                  <a:schemeClr val="tx2"/>
                </a:solidFill>
                <a:latin typeface="Times New Roman" pitchFamily="18" charset="0"/>
              </a:rPr>
              <a:t>L</a:t>
            </a:r>
            <a:r>
              <a:rPr lang="en-US" sz="2800" b="1">
                <a:solidFill>
                  <a:schemeClr val="tx2"/>
                </a:solidFill>
                <a:latin typeface="Times New Roman" pitchFamily="18" charset="0"/>
              </a:rPr>
              <a:t>ow fault coverage</a:t>
            </a:r>
          </a:p>
        </p:txBody>
      </p:sp>
      <p:sp>
        <p:nvSpPr>
          <p:cNvPr id="12293" name="Text Box 5"/>
          <p:cNvSpPr txBox="1">
            <a:spLocks noChangeArrowheads="1"/>
          </p:cNvSpPr>
          <p:nvPr/>
        </p:nvSpPr>
        <p:spPr bwMode="auto">
          <a:xfrm>
            <a:off x="395288" y="1484313"/>
            <a:ext cx="3024187" cy="1404937"/>
          </a:xfrm>
          <a:prstGeom prst="rect">
            <a:avLst/>
          </a:prstGeom>
          <a:noFill/>
          <a:ln w="12700">
            <a:noFill/>
            <a:miter lim="800000"/>
            <a:headEnd/>
            <a:tailEnd/>
          </a:ln>
        </p:spPr>
        <p:txBody>
          <a:bodyPr anchor="ctr">
            <a:spAutoFit/>
          </a:bodyPr>
          <a:lstStyle/>
          <a:p>
            <a:pPr algn="l" eaLnBrk="0" hangingPunct="0">
              <a:spcBef>
                <a:spcPct val="50000"/>
              </a:spcBef>
            </a:pPr>
            <a:r>
              <a:rPr lang="en-US" b="1"/>
              <a:t>The main motivations of using random patterns are:</a:t>
            </a:r>
          </a:p>
          <a:p>
            <a:pPr algn="l" eaLnBrk="0" hangingPunct="0"/>
            <a:r>
              <a:rPr lang="en-US" sz="1600" b="1"/>
              <a:t>    </a:t>
            </a:r>
            <a:r>
              <a:rPr lang="en-US" sz="1600" b="1">
                <a:solidFill>
                  <a:schemeClr val="tx2"/>
                </a:solidFill>
              </a:rPr>
              <a:t>-   low </a:t>
            </a:r>
            <a:r>
              <a:rPr lang="et-EE" sz="1600" b="1">
                <a:solidFill>
                  <a:schemeClr val="tx2"/>
                </a:solidFill>
              </a:rPr>
              <a:t>test </a:t>
            </a:r>
            <a:r>
              <a:rPr lang="en-US" sz="1600" b="1">
                <a:solidFill>
                  <a:schemeClr val="tx2"/>
                </a:solidFill>
              </a:rPr>
              <a:t>generation cost</a:t>
            </a:r>
          </a:p>
          <a:p>
            <a:pPr algn="l" eaLnBrk="0" hangingPunct="0"/>
            <a:r>
              <a:rPr lang="en-US" sz="1600" b="1">
                <a:solidFill>
                  <a:schemeClr val="tx2"/>
                </a:solidFill>
              </a:rPr>
              <a:t>    -   high initial efficiency</a:t>
            </a:r>
          </a:p>
        </p:txBody>
      </p:sp>
      <p:sp>
        <p:nvSpPr>
          <p:cNvPr id="12294" name="Line 6"/>
          <p:cNvSpPr>
            <a:spLocks noChangeShapeType="1"/>
          </p:cNvSpPr>
          <p:nvPr/>
        </p:nvSpPr>
        <p:spPr bwMode="auto">
          <a:xfrm>
            <a:off x="4040188" y="3140075"/>
            <a:ext cx="3989387" cy="0"/>
          </a:xfrm>
          <a:prstGeom prst="line">
            <a:avLst/>
          </a:prstGeom>
          <a:noFill/>
          <a:ln w="12700">
            <a:solidFill>
              <a:schemeClr val="tx1"/>
            </a:solidFill>
            <a:round/>
            <a:headEnd/>
            <a:tailEnd/>
          </a:ln>
        </p:spPr>
        <p:txBody>
          <a:bodyPr wrap="none" anchor="ctr"/>
          <a:lstStyle/>
          <a:p>
            <a:endParaRPr lang="et-EE"/>
          </a:p>
        </p:txBody>
      </p:sp>
      <p:sp>
        <p:nvSpPr>
          <p:cNvPr id="12295" name="Text Box 7"/>
          <p:cNvSpPr txBox="1">
            <a:spLocks noChangeArrowheads="1"/>
          </p:cNvSpPr>
          <p:nvPr/>
        </p:nvSpPr>
        <p:spPr bwMode="auto">
          <a:xfrm>
            <a:off x="3840163" y="2779713"/>
            <a:ext cx="398462" cy="336550"/>
          </a:xfrm>
          <a:prstGeom prst="rect">
            <a:avLst/>
          </a:prstGeom>
          <a:noFill/>
          <a:ln w="12700">
            <a:noFill/>
            <a:miter lim="800000"/>
            <a:headEnd/>
            <a:tailEnd/>
          </a:ln>
        </p:spPr>
        <p:txBody>
          <a:bodyPr>
            <a:spAutoFit/>
          </a:bodyPr>
          <a:lstStyle/>
          <a:p>
            <a:pPr eaLnBrk="0" hangingPunct="0">
              <a:spcBef>
                <a:spcPct val="50000"/>
              </a:spcBef>
            </a:pPr>
            <a:r>
              <a:rPr lang="et-EE" sz="1600" b="1"/>
              <a:t>1</a:t>
            </a:r>
            <a:endParaRPr lang="en-US" sz="1600" b="1"/>
          </a:p>
        </p:txBody>
      </p:sp>
      <p:sp>
        <p:nvSpPr>
          <p:cNvPr id="12296" name="Line 8"/>
          <p:cNvSpPr>
            <a:spLocks noChangeShapeType="1"/>
          </p:cNvSpPr>
          <p:nvPr/>
        </p:nvSpPr>
        <p:spPr bwMode="auto">
          <a:xfrm>
            <a:off x="4040188" y="3068638"/>
            <a:ext cx="0" cy="144462"/>
          </a:xfrm>
          <a:prstGeom prst="line">
            <a:avLst/>
          </a:prstGeom>
          <a:noFill/>
          <a:ln w="12700">
            <a:solidFill>
              <a:schemeClr val="tx1"/>
            </a:solidFill>
            <a:round/>
            <a:headEnd/>
            <a:tailEnd/>
          </a:ln>
        </p:spPr>
        <p:txBody>
          <a:bodyPr wrap="none" anchor="ctr"/>
          <a:lstStyle/>
          <a:p>
            <a:endParaRPr lang="et-EE"/>
          </a:p>
        </p:txBody>
      </p:sp>
      <p:sp>
        <p:nvSpPr>
          <p:cNvPr id="12297" name="Line 9"/>
          <p:cNvSpPr>
            <a:spLocks noChangeShapeType="1"/>
          </p:cNvSpPr>
          <p:nvPr/>
        </p:nvSpPr>
        <p:spPr bwMode="auto">
          <a:xfrm>
            <a:off x="8029575" y="3043238"/>
            <a:ext cx="0" cy="144462"/>
          </a:xfrm>
          <a:prstGeom prst="line">
            <a:avLst/>
          </a:prstGeom>
          <a:noFill/>
          <a:ln w="12700">
            <a:solidFill>
              <a:schemeClr val="tx1"/>
            </a:solidFill>
            <a:round/>
            <a:headEnd/>
            <a:tailEnd/>
          </a:ln>
        </p:spPr>
        <p:txBody>
          <a:bodyPr wrap="none" anchor="ctr"/>
          <a:lstStyle/>
          <a:p>
            <a:endParaRPr lang="et-EE"/>
          </a:p>
        </p:txBody>
      </p:sp>
      <p:sp>
        <p:nvSpPr>
          <p:cNvPr id="12298" name="Text Box 10"/>
          <p:cNvSpPr txBox="1">
            <a:spLocks noChangeArrowheads="1"/>
          </p:cNvSpPr>
          <p:nvPr/>
        </p:nvSpPr>
        <p:spPr bwMode="auto">
          <a:xfrm>
            <a:off x="7781925" y="2746375"/>
            <a:ext cx="598488" cy="336550"/>
          </a:xfrm>
          <a:prstGeom prst="rect">
            <a:avLst/>
          </a:prstGeom>
          <a:noFill/>
          <a:ln w="12700">
            <a:noFill/>
            <a:miter lim="800000"/>
            <a:headEnd/>
            <a:tailEnd/>
          </a:ln>
        </p:spPr>
        <p:txBody>
          <a:bodyPr>
            <a:spAutoFit/>
          </a:bodyPr>
          <a:lstStyle/>
          <a:p>
            <a:pPr eaLnBrk="0" hangingPunct="0">
              <a:spcBef>
                <a:spcPct val="50000"/>
              </a:spcBef>
            </a:pPr>
            <a:r>
              <a:rPr lang="sv-SE" sz="1600" b="1"/>
              <a:t>2</a:t>
            </a:r>
            <a:r>
              <a:rPr lang="sv-SE" sz="1600" b="1" baseline="30000"/>
              <a:t>n</a:t>
            </a:r>
            <a:r>
              <a:rPr lang="sv-SE" sz="1600" b="1"/>
              <a:t>-1</a:t>
            </a:r>
            <a:endParaRPr lang="en-US" sz="1600" b="1"/>
          </a:p>
        </p:txBody>
      </p:sp>
      <p:sp>
        <p:nvSpPr>
          <p:cNvPr id="12299" name="Text Box 11"/>
          <p:cNvSpPr txBox="1">
            <a:spLocks noChangeArrowheads="1"/>
          </p:cNvSpPr>
          <p:nvPr/>
        </p:nvSpPr>
        <p:spPr bwMode="auto">
          <a:xfrm>
            <a:off x="3376613" y="2527300"/>
            <a:ext cx="2347912" cy="336550"/>
          </a:xfrm>
          <a:prstGeom prst="rect">
            <a:avLst/>
          </a:prstGeom>
          <a:noFill/>
          <a:ln w="12700">
            <a:noFill/>
            <a:miter lim="800000"/>
            <a:headEnd/>
            <a:tailEnd/>
          </a:ln>
        </p:spPr>
        <p:txBody>
          <a:bodyPr>
            <a:spAutoFit/>
          </a:bodyPr>
          <a:lstStyle/>
          <a:p>
            <a:pPr algn="l" eaLnBrk="0" hangingPunct="0">
              <a:spcBef>
                <a:spcPct val="50000"/>
              </a:spcBef>
            </a:pPr>
            <a:r>
              <a:rPr lang="sv-SE" sz="1600" b="1"/>
              <a:t>Patterns from LFSR:</a:t>
            </a:r>
            <a:endParaRPr lang="en-US" sz="1600" b="1"/>
          </a:p>
        </p:txBody>
      </p:sp>
      <p:sp>
        <p:nvSpPr>
          <p:cNvPr id="12300" name="Line 12"/>
          <p:cNvSpPr>
            <a:spLocks noChangeShapeType="1"/>
          </p:cNvSpPr>
          <p:nvPr/>
        </p:nvSpPr>
        <p:spPr bwMode="auto">
          <a:xfrm>
            <a:off x="5568950" y="3141663"/>
            <a:ext cx="798513" cy="0"/>
          </a:xfrm>
          <a:prstGeom prst="line">
            <a:avLst/>
          </a:prstGeom>
          <a:noFill/>
          <a:ln w="76200">
            <a:solidFill>
              <a:srgbClr val="CC3300"/>
            </a:solidFill>
            <a:round/>
            <a:headEnd/>
            <a:tailEnd/>
          </a:ln>
        </p:spPr>
        <p:txBody>
          <a:bodyPr wrap="none" anchor="ctr"/>
          <a:lstStyle/>
          <a:p>
            <a:endParaRPr lang="et-EE"/>
          </a:p>
        </p:txBody>
      </p:sp>
      <p:sp>
        <p:nvSpPr>
          <p:cNvPr id="12301" name="Text Box 13"/>
          <p:cNvSpPr txBox="1">
            <a:spLocks noChangeArrowheads="1"/>
          </p:cNvSpPr>
          <p:nvPr/>
        </p:nvSpPr>
        <p:spPr bwMode="auto">
          <a:xfrm>
            <a:off x="6100763" y="2200275"/>
            <a:ext cx="1927225" cy="581025"/>
          </a:xfrm>
          <a:prstGeom prst="rect">
            <a:avLst/>
          </a:prstGeom>
          <a:noFill/>
          <a:ln w="12700">
            <a:noFill/>
            <a:miter lim="800000"/>
            <a:headEnd/>
            <a:tailEnd/>
          </a:ln>
        </p:spPr>
        <p:txBody>
          <a:bodyPr>
            <a:spAutoFit/>
          </a:bodyPr>
          <a:lstStyle/>
          <a:p>
            <a:pPr algn="l" eaLnBrk="0" hangingPunct="0">
              <a:spcBef>
                <a:spcPct val="50000"/>
              </a:spcBef>
            </a:pPr>
            <a:r>
              <a:rPr lang="sv-SE" sz="1600" b="1">
                <a:solidFill>
                  <a:schemeClr val="tx2"/>
                </a:solidFill>
              </a:rPr>
              <a:t>Pseudo-random test</a:t>
            </a:r>
            <a:r>
              <a:rPr lang="et-EE" sz="1600" b="1">
                <a:solidFill>
                  <a:schemeClr val="tx2"/>
                </a:solidFill>
              </a:rPr>
              <a:t> window</a:t>
            </a:r>
            <a:r>
              <a:rPr lang="sv-SE" sz="1600" b="1">
                <a:solidFill>
                  <a:schemeClr val="tx2"/>
                </a:solidFill>
              </a:rPr>
              <a:t>:</a:t>
            </a:r>
            <a:endParaRPr lang="en-US" sz="1600" b="1">
              <a:solidFill>
                <a:schemeClr val="tx2"/>
              </a:solidFill>
            </a:endParaRPr>
          </a:p>
        </p:txBody>
      </p:sp>
      <p:sp>
        <p:nvSpPr>
          <p:cNvPr id="12302" name="Line 14"/>
          <p:cNvSpPr>
            <a:spLocks noChangeShapeType="1"/>
          </p:cNvSpPr>
          <p:nvPr/>
        </p:nvSpPr>
        <p:spPr bwMode="auto">
          <a:xfrm flipH="1">
            <a:off x="6100763" y="2781300"/>
            <a:ext cx="133350" cy="287338"/>
          </a:xfrm>
          <a:prstGeom prst="line">
            <a:avLst/>
          </a:prstGeom>
          <a:noFill/>
          <a:ln w="12700">
            <a:solidFill>
              <a:schemeClr val="tx1"/>
            </a:solidFill>
            <a:round/>
            <a:headEnd/>
            <a:tailEnd type="triangle" w="med" len="med"/>
          </a:ln>
        </p:spPr>
        <p:txBody>
          <a:bodyPr wrap="none" anchor="ctr"/>
          <a:lstStyle/>
          <a:p>
            <a:endParaRPr lang="et-EE"/>
          </a:p>
        </p:txBody>
      </p:sp>
      <p:sp>
        <p:nvSpPr>
          <p:cNvPr id="12303" name="Oval 15"/>
          <p:cNvSpPr>
            <a:spLocks noChangeArrowheads="1"/>
          </p:cNvSpPr>
          <p:nvPr/>
        </p:nvSpPr>
        <p:spPr bwMode="auto">
          <a:xfrm>
            <a:off x="4705350" y="3644900"/>
            <a:ext cx="66675"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12304" name="Oval 16"/>
          <p:cNvSpPr>
            <a:spLocks noChangeArrowheads="1"/>
          </p:cNvSpPr>
          <p:nvPr/>
        </p:nvSpPr>
        <p:spPr bwMode="auto">
          <a:xfrm>
            <a:off x="5038725" y="3644900"/>
            <a:ext cx="65088"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12305" name="Oval 17"/>
          <p:cNvSpPr>
            <a:spLocks noChangeArrowheads="1"/>
          </p:cNvSpPr>
          <p:nvPr/>
        </p:nvSpPr>
        <p:spPr bwMode="auto">
          <a:xfrm>
            <a:off x="6632575" y="3644900"/>
            <a:ext cx="65088"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12306" name="Oval 18"/>
          <p:cNvSpPr>
            <a:spLocks noChangeArrowheads="1"/>
          </p:cNvSpPr>
          <p:nvPr/>
        </p:nvSpPr>
        <p:spPr bwMode="auto">
          <a:xfrm>
            <a:off x="7496175" y="3644900"/>
            <a:ext cx="66675"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12307" name="Oval 19"/>
          <p:cNvSpPr>
            <a:spLocks noChangeArrowheads="1"/>
          </p:cNvSpPr>
          <p:nvPr/>
        </p:nvSpPr>
        <p:spPr bwMode="auto">
          <a:xfrm>
            <a:off x="5900738" y="3644900"/>
            <a:ext cx="66675" cy="73025"/>
          </a:xfrm>
          <a:prstGeom prst="ellipse">
            <a:avLst/>
          </a:prstGeom>
          <a:solidFill>
            <a:srgbClr val="FF0000"/>
          </a:solidFill>
          <a:ln w="12700">
            <a:solidFill>
              <a:srgbClr val="FF0000"/>
            </a:solidFill>
            <a:round/>
            <a:headEnd/>
            <a:tailEnd/>
          </a:ln>
        </p:spPr>
        <p:txBody>
          <a:bodyPr wrap="none" anchor="ctr"/>
          <a:lstStyle/>
          <a:p>
            <a:pPr eaLnBrk="0" hangingPunct="0"/>
            <a:endParaRPr lang="en-GB" sz="2400">
              <a:solidFill>
                <a:srgbClr val="CC3300"/>
              </a:solidFill>
              <a:latin typeface="Times New Roman" pitchFamily="18" charset="0"/>
            </a:endParaRPr>
          </a:p>
        </p:txBody>
      </p:sp>
      <p:sp>
        <p:nvSpPr>
          <p:cNvPr id="12308" name="Line 20"/>
          <p:cNvSpPr>
            <a:spLocks noChangeShapeType="1"/>
          </p:cNvSpPr>
          <p:nvPr/>
        </p:nvSpPr>
        <p:spPr bwMode="auto">
          <a:xfrm>
            <a:off x="4716463" y="3141663"/>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2309" name="Line 21"/>
          <p:cNvSpPr>
            <a:spLocks noChangeShapeType="1"/>
          </p:cNvSpPr>
          <p:nvPr/>
        </p:nvSpPr>
        <p:spPr bwMode="auto">
          <a:xfrm>
            <a:off x="7532688" y="3141663"/>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2310" name="Line 22"/>
          <p:cNvSpPr>
            <a:spLocks noChangeShapeType="1"/>
          </p:cNvSpPr>
          <p:nvPr/>
        </p:nvSpPr>
        <p:spPr bwMode="auto">
          <a:xfrm>
            <a:off x="6667500" y="3141663"/>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2311" name="Line 23"/>
          <p:cNvSpPr>
            <a:spLocks noChangeShapeType="1"/>
          </p:cNvSpPr>
          <p:nvPr/>
        </p:nvSpPr>
        <p:spPr bwMode="auto">
          <a:xfrm>
            <a:off x="5935663" y="3141663"/>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2312" name="Line 24"/>
          <p:cNvSpPr>
            <a:spLocks noChangeShapeType="1"/>
          </p:cNvSpPr>
          <p:nvPr/>
        </p:nvSpPr>
        <p:spPr bwMode="auto">
          <a:xfrm>
            <a:off x="5057775" y="3141663"/>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2313" name="Text Box 25"/>
          <p:cNvSpPr txBox="1">
            <a:spLocks noChangeArrowheads="1"/>
          </p:cNvSpPr>
          <p:nvPr/>
        </p:nvSpPr>
        <p:spPr bwMode="auto">
          <a:xfrm>
            <a:off x="3308350" y="3259138"/>
            <a:ext cx="798513" cy="825500"/>
          </a:xfrm>
          <a:prstGeom prst="rect">
            <a:avLst/>
          </a:prstGeom>
          <a:noFill/>
          <a:ln w="12700">
            <a:noFill/>
            <a:miter lim="800000"/>
            <a:headEnd/>
            <a:tailEnd/>
          </a:ln>
        </p:spPr>
        <p:txBody>
          <a:bodyPr>
            <a:spAutoFit/>
          </a:bodyPr>
          <a:lstStyle/>
          <a:p>
            <a:pPr eaLnBrk="0" hangingPunct="0">
              <a:spcBef>
                <a:spcPct val="50000"/>
              </a:spcBef>
            </a:pPr>
            <a:r>
              <a:rPr lang="sv-SE" sz="1600" b="1">
                <a:solidFill>
                  <a:schemeClr val="tx2"/>
                </a:solidFill>
              </a:rPr>
              <a:t>Hard to test faults</a:t>
            </a:r>
            <a:endParaRPr lang="en-US" sz="1600" b="1">
              <a:solidFill>
                <a:schemeClr val="tx2"/>
              </a:solidFill>
            </a:endParaRPr>
          </a:p>
        </p:txBody>
      </p:sp>
      <p:sp>
        <p:nvSpPr>
          <p:cNvPr id="12314" name="Line 26"/>
          <p:cNvSpPr>
            <a:spLocks noChangeShapeType="1"/>
          </p:cNvSpPr>
          <p:nvPr/>
        </p:nvSpPr>
        <p:spPr bwMode="auto">
          <a:xfrm>
            <a:off x="4173538" y="3679825"/>
            <a:ext cx="398462" cy="0"/>
          </a:xfrm>
          <a:prstGeom prst="line">
            <a:avLst/>
          </a:prstGeom>
          <a:noFill/>
          <a:ln w="12700">
            <a:solidFill>
              <a:srgbClr val="CC3300"/>
            </a:solidFill>
            <a:round/>
            <a:headEnd/>
            <a:tailEnd type="triangle" w="med" len="med"/>
          </a:ln>
        </p:spPr>
        <p:txBody>
          <a:bodyPr wrap="none" anchor="ctr"/>
          <a:lstStyle/>
          <a:p>
            <a:endParaRPr lang="et-EE"/>
          </a:p>
        </p:txBody>
      </p:sp>
      <p:sp>
        <p:nvSpPr>
          <p:cNvPr id="12315" name="Line 27"/>
          <p:cNvSpPr>
            <a:spLocks noChangeShapeType="1"/>
          </p:cNvSpPr>
          <p:nvPr/>
        </p:nvSpPr>
        <p:spPr bwMode="auto">
          <a:xfrm>
            <a:off x="4040188" y="5156200"/>
            <a:ext cx="3989387" cy="0"/>
          </a:xfrm>
          <a:prstGeom prst="line">
            <a:avLst/>
          </a:prstGeom>
          <a:noFill/>
          <a:ln w="12700">
            <a:solidFill>
              <a:schemeClr val="tx1"/>
            </a:solidFill>
            <a:round/>
            <a:headEnd/>
            <a:tailEnd/>
          </a:ln>
        </p:spPr>
        <p:txBody>
          <a:bodyPr wrap="none" anchor="ctr"/>
          <a:lstStyle/>
          <a:p>
            <a:endParaRPr lang="et-EE"/>
          </a:p>
        </p:txBody>
      </p:sp>
      <p:sp>
        <p:nvSpPr>
          <p:cNvPr id="12316" name="Text Box 28"/>
          <p:cNvSpPr txBox="1">
            <a:spLocks noChangeArrowheads="1"/>
          </p:cNvSpPr>
          <p:nvPr/>
        </p:nvSpPr>
        <p:spPr bwMode="auto">
          <a:xfrm>
            <a:off x="3840163" y="4795838"/>
            <a:ext cx="398462" cy="336550"/>
          </a:xfrm>
          <a:prstGeom prst="rect">
            <a:avLst/>
          </a:prstGeom>
          <a:noFill/>
          <a:ln w="12700">
            <a:noFill/>
            <a:miter lim="800000"/>
            <a:headEnd/>
            <a:tailEnd/>
          </a:ln>
        </p:spPr>
        <p:txBody>
          <a:bodyPr>
            <a:spAutoFit/>
          </a:bodyPr>
          <a:lstStyle/>
          <a:p>
            <a:pPr eaLnBrk="0" hangingPunct="0">
              <a:spcBef>
                <a:spcPct val="50000"/>
              </a:spcBef>
            </a:pPr>
            <a:r>
              <a:rPr lang="et-EE" sz="1600" b="1"/>
              <a:t>1</a:t>
            </a:r>
            <a:endParaRPr lang="en-US" sz="1600" b="1"/>
          </a:p>
        </p:txBody>
      </p:sp>
      <p:sp>
        <p:nvSpPr>
          <p:cNvPr id="12317" name="Line 29"/>
          <p:cNvSpPr>
            <a:spLocks noChangeShapeType="1"/>
          </p:cNvSpPr>
          <p:nvPr/>
        </p:nvSpPr>
        <p:spPr bwMode="auto">
          <a:xfrm>
            <a:off x="4040188" y="5084763"/>
            <a:ext cx="0" cy="144462"/>
          </a:xfrm>
          <a:prstGeom prst="line">
            <a:avLst/>
          </a:prstGeom>
          <a:noFill/>
          <a:ln w="12700">
            <a:solidFill>
              <a:schemeClr val="tx1"/>
            </a:solidFill>
            <a:round/>
            <a:headEnd/>
            <a:tailEnd/>
          </a:ln>
        </p:spPr>
        <p:txBody>
          <a:bodyPr wrap="none" anchor="ctr"/>
          <a:lstStyle/>
          <a:p>
            <a:endParaRPr lang="et-EE"/>
          </a:p>
        </p:txBody>
      </p:sp>
      <p:sp>
        <p:nvSpPr>
          <p:cNvPr id="12318" name="Line 30"/>
          <p:cNvSpPr>
            <a:spLocks noChangeShapeType="1"/>
          </p:cNvSpPr>
          <p:nvPr/>
        </p:nvSpPr>
        <p:spPr bwMode="auto">
          <a:xfrm>
            <a:off x="8029575" y="5059363"/>
            <a:ext cx="0" cy="144462"/>
          </a:xfrm>
          <a:prstGeom prst="line">
            <a:avLst/>
          </a:prstGeom>
          <a:noFill/>
          <a:ln w="12700">
            <a:solidFill>
              <a:schemeClr val="tx1"/>
            </a:solidFill>
            <a:round/>
            <a:headEnd/>
            <a:tailEnd/>
          </a:ln>
        </p:spPr>
        <p:txBody>
          <a:bodyPr wrap="none" anchor="ctr"/>
          <a:lstStyle/>
          <a:p>
            <a:endParaRPr lang="et-EE"/>
          </a:p>
        </p:txBody>
      </p:sp>
      <p:sp>
        <p:nvSpPr>
          <p:cNvPr id="12319" name="Text Box 31"/>
          <p:cNvSpPr txBox="1">
            <a:spLocks noChangeArrowheads="1"/>
          </p:cNvSpPr>
          <p:nvPr/>
        </p:nvSpPr>
        <p:spPr bwMode="auto">
          <a:xfrm>
            <a:off x="7781925" y="4762500"/>
            <a:ext cx="598488" cy="336550"/>
          </a:xfrm>
          <a:prstGeom prst="rect">
            <a:avLst/>
          </a:prstGeom>
          <a:noFill/>
          <a:ln w="12700">
            <a:noFill/>
            <a:miter lim="800000"/>
            <a:headEnd/>
            <a:tailEnd/>
          </a:ln>
        </p:spPr>
        <p:txBody>
          <a:bodyPr>
            <a:spAutoFit/>
          </a:bodyPr>
          <a:lstStyle/>
          <a:p>
            <a:pPr eaLnBrk="0" hangingPunct="0">
              <a:spcBef>
                <a:spcPct val="50000"/>
              </a:spcBef>
            </a:pPr>
            <a:r>
              <a:rPr lang="sv-SE" sz="1600" b="1"/>
              <a:t>2</a:t>
            </a:r>
            <a:r>
              <a:rPr lang="sv-SE" sz="1600" b="1" baseline="30000"/>
              <a:t>n</a:t>
            </a:r>
            <a:r>
              <a:rPr lang="sv-SE" sz="1600" b="1"/>
              <a:t>-1</a:t>
            </a:r>
            <a:endParaRPr lang="en-US" sz="1600" b="1"/>
          </a:p>
        </p:txBody>
      </p:sp>
      <p:sp>
        <p:nvSpPr>
          <p:cNvPr id="12320" name="Line 32"/>
          <p:cNvSpPr>
            <a:spLocks noChangeShapeType="1"/>
          </p:cNvSpPr>
          <p:nvPr/>
        </p:nvSpPr>
        <p:spPr bwMode="auto">
          <a:xfrm>
            <a:off x="6100763" y="5157788"/>
            <a:ext cx="798512" cy="0"/>
          </a:xfrm>
          <a:prstGeom prst="line">
            <a:avLst/>
          </a:prstGeom>
          <a:noFill/>
          <a:ln w="76200">
            <a:solidFill>
              <a:srgbClr val="CC3300"/>
            </a:solidFill>
            <a:round/>
            <a:headEnd/>
            <a:tailEnd/>
          </a:ln>
        </p:spPr>
        <p:txBody>
          <a:bodyPr wrap="none" anchor="ctr"/>
          <a:lstStyle/>
          <a:p>
            <a:endParaRPr lang="et-EE"/>
          </a:p>
        </p:txBody>
      </p:sp>
      <p:sp>
        <p:nvSpPr>
          <p:cNvPr id="12321" name="Oval 33"/>
          <p:cNvSpPr>
            <a:spLocks noChangeArrowheads="1"/>
          </p:cNvSpPr>
          <p:nvPr/>
        </p:nvSpPr>
        <p:spPr bwMode="auto">
          <a:xfrm>
            <a:off x="6167438" y="5661025"/>
            <a:ext cx="66675"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12322" name="Oval 34"/>
          <p:cNvSpPr>
            <a:spLocks noChangeArrowheads="1"/>
          </p:cNvSpPr>
          <p:nvPr/>
        </p:nvSpPr>
        <p:spPr bwMode="auto">
          <a:xfrm>
            <a:off x="6299200" y="5661025"/>
            <a:ext cx="66675"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12323" name="Oval 35"/>
          <p:cNvSpPr>
            <a:spLocks noChangeArrowheads="1"/>
          </p:cNvSpPr>
          <p:nvPr/>
        </p:nvSpPr>
        <p:spPr bwMode="auto">
          <a:xfrm>
            <a:off x="6565900" y="5661025"/>
            <a:ext cx="66675"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12324" name="Oval 36"/>
          <p:cNvSpPr>
            <a:spLocks noChangeArrowheads="1"/>
          </p:cNvSpPr>
          <p:nvPr/>
        </p:nvSpPr>
        <p:spPr bwMode="auto">
          <a:xfrm>
            <a:off x="6765925" y="5661025"/>
            <a:ext cx="65088" cy="73025"/>
          </a:xfrm>
          <a:prstGeom prst="ellipse">
            <a:avLst/>
          </a:prstGeom>
          <a:solidFill>
            <a:srgbClr val="FF0000"/>
          </a:solidFill>
          <a:ln w="12700">
            <a:solidFill>
              <a:srgbClr val="FF0000"/>
            </a:solidFill>
            <a:round/>
            <a:headEnd/>
            <a:tailEnd/>
          </a:ln>
        </p:spPr>
        <p:txBody>
          <a:bodyPr wrap="none" anchor="ctr"/>
          <a:lstStyle/>
          <a:p>
            <a:endParaRPr lang="et-EE"/>
          </a:p>
        </p:txBody>
      </p:sp>
      <p:sp>
        <p:nvSpPr>
          <p:cNvPr id="12325" name="Oval 37"/>
          <p:cNvSpPr>
            <a:spLocks noChangeArrowheads="1"/>
          </p:cNvSpPr>
          <p:nvPr/>
        </p:nvSpPr>
        <p:spPr bwMode="auto">
          <a:xfrm>
            <a:off x="6500813" y="5661025"/>
            <a:ext cx="65087" cy="73025"/>
          </a:xfrm>
          <a:prstGeom prst="ellipse">
            <a:avLst/>
          </a:prstGeom>
          <a:solidFill>
            <a:srgbClr val="FF0000"/>
          </a:solidFill>
          <a:ln w="12700">
            <a:solidFill>
              <a:srgbClr val="FF0000"/>
            </a:solidFill>
            <a:round/>
            <a:headEnd/>
            <a:tailEnd/>
          </a:ln>
        </p:spPr>
        <p:txBody>
          <a:bodyPr wrap="none" anchor="ctr"/>
          <a:lstStyle/>
          <a:p>
            <a:pPr eaLnBrk="0" hangingPunct="0"/>
            <a:endParaRPr lang="en-GB" sz="2400">
              <a:solidFill>
                <a:srgbClr val="CC3300"/>
              </a:solidFill>
              <a:latin typeface="Times New Roman" pitchFamily="18" charset="0"/>
            </a:endParaRPr>
          </a:p>
        </p:txBody>
      </p:sp>
      <p:sp>
        <p:nvSpPr>
          <p:cNvPr id="12326" name="Line 38"/>
          <p:cNvSpPr>
            <a:spLocks noChangeShapeType="1"/>
          </p:cNvSpPr>
          <p:nvPr/>
        </p:nvSpPr>
        <p:spPr bwMode="auto">
          <a:xfrm>
            <a:off x="6186488" y="515778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2327" name="Line 39"/>
          <p:cNvSpPr>
            <a:spLocks noChangeShapeType="1"/>
          </p:cNvSpPr>
          <p:nvPr/>
        </p:nvSpPr>
        <p:spPr bwMode="auto">
          <a:xfrm>
            <a:off x="6800850" y="515778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2328" name="Line 40"/>
          <p:cNvSpPr>
            <a:spLocks noChangeShapeType="1"/>
          </p:cNvSpPr>
          <p:nvPr/>
        </p:nvSpPr>
        <p:spPr bwMode="auto">
          <a:xfrm>
            <a:off x="6600825" y="515778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2329" name="Line 41"/>
          <p:cNvSpPr>
            <a:spLocks noChangeShapeType="1"/>
          </p:cNvSpPr>
          <p:nvPr/>
        </p:nvSpPr>
        <p:spPr bwMode="auto">
          <a:xfrm>
            <a:off x="6535738" y="515778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2330" name="Line 42"/>
          <p:cNvSpPr>
            <a:spLocks noChangeShapeType="1"/>
          </p:cNvSpPr>
          <p:nvPr/>
        </p:nvSpPr>
        <p:spPr bwMode="auto">
          <a:xfrm>
            <a:off x="6318250" y="5157788"/>
            <a:ext cx="0" cy="431800"/>
          </a:xfrm>
          <a:prstGeom prst="line">
            <a:avLst/>
          </a:prstGeom>
          <a:noFill/>
          <a:ln w="12700">
            <a:solidFill>
              <a:schemeClr val="tx1"/>
            </a:solidFill>
            <a:prstDash val="dash"/>
            <a:round/>
            <a:headEnd/>
            <a:tailEnd type="triangle" w="med" len="med"/>
          </a:ln>
        </p:spPr>
        <p:txBody>
          <a:bodyPr wrap="none" anchor="ctr"/>
          <a:lstStyle/>
          <a:p>
            <a:endParaRPr lang="et-EE"/>
          </a:p>
        </p:txBody>
      </p:sp>
      <p:sp>
        <p:nvSpPr>
          <p:cNvPr id="12331" name="Text Box 43"/>
          <p:cNvSpPr txBox="1">
            <a:spLocks noChangeArrowheads="1"/>
          </p:cNvSpPr>
          <p:nvPr/>
        </p:nvSpPr>
        <p:spPr bwMode="auto">
          <a:xfrm>
            <a:off x="3400425" y="4365625"/>
            <a:ext cx="5743575" cy="457200"/>
          </a:xfrm>
          <a:prstGeom prst="rect">
            <a:avLst/>
          </a:prstGeom>
          <a:noFill/>
          <a:ln w="12700">
            <a:noFill/>
            <a:miter lim="800000"/>
            <a:headEnd/>
            <a:tailEnd/>
          </a:ln>
        </p:spPr>
        <p:txBody>
          <a:bodyPr>
            <a:spAutoFit/>
          </a:bodyPr>
          <a:lstStyle/>
          <a:p>
            <a:pPr algn="l" eaLnBrk="0" hangingPunct="0">
              <a:spcBef>
                <a:spcPct val="50000"/>
              </a:spcBef>
            </a:pPr>
            <a:r>
              <a:rPr lang="sv-SE" sz="2400" b="1">
                <a:solidFill>
                  <a:schemeClr val="tx2"/>
                </a:solidFill>
              </a:rPr>
              <a:t>Dream solution:  </a:t>
            </a:r>
            <a:r>
              <a:rPr lang="et-EE" sz="2400" b="1"/>
              <a:t>F</a:t>
            </a:r>
            <a:r>
              <a:rPr lang="sv-SE" sz="2400" b="1"/>
              <a:t>ind LFSR s</a:t>
            </a:r>
            <a:r>
              <a:rPr lang="et-EE" sz="2400" b="1"/>
              <a:t>uch</a:t>
            </a:r>
            <a:r>
              <a:rPr lang="sv-SE" sz="2400" b="1"/>
              <a:t> that:</a:t>
            </a:r>
            <a:endParaRPr lang="en-US" sz="2400" b="1"/>
          </a:p>
        </p:txBody>
      </p:sp>
      <p:sp>
        <p:nvSpPr>
          <p:cNvPr id="12332" name="Text Box 44"/>
          <p:cNvSpPr txBox="1">
            <a:spLocks noChangeArrowheads="1"/>
          </p:cNvSpPr>
          <p:nvPr/>
        </p:nvSpPr>
        <p:spPr bwMode="auto">
          <a:xfrm>
            <a:off x="4783138" y="5283200"/>
            <a:ext cx="798512" cy="825500"/>
          </a:xfrm>
          <a:prstGeom prst="rect">
            <a:avLst/>
          </a:prstGeom>
          <a:noFill/>
          <a:ln w="12700">
            <a:noFill/>
            <a:miter lim="800000"/>
            <a:headEnd/>
            <a:tailEnd/>
          </a:ln>
        </p:spPr>
        <p:txBody>
          <a:bodyPr>
            <a:spAutoFit/>
          </a:bodyPr>
          <a:lstStyle/>
          <a:p>
            <a:pPr eaLnBrk="0" hangingPunct="0">
              <a:spcBef>
                <a:spcPct val="50000"/>
              </a:spcBef>
            </a:pPr>
            <a:r>
              <a:rPr lang="sv-SE" sz="1600" b="1">
                <a:solidFill>
                  <a:schemeClr val="tx2"/>
                </a:solidFill>
              </a:rPr>
              <a:t>Hard to test faults</a:t>
            </a:r>
            <a:endParaRPr lang="en-US" sz="1600" b="1">
              <a:solidFill>
                <a:schemeClr val="tx2"/>
              </a:solidFill>
            </a:endParaRPr>
          </a:p>
        </p:txBody>
      </p:sp>
      <p:sp>
        <p:nvSpPr>
          <p:cNvPr id="12333" name="Line 45"/>
          <p:cNvSpPr>
            <a:spLocks noChangeShapeType="1"/>
          </p:cNvSpPr>
          <p:nvPr/>
        </p:nvSpPr>
        <p:spPr bwMode="auto">
          <a:xfrm>
            <a:off x="5648325" y="5703888"/>
            <a:ext cx="398463" cy="0"/>
          </a:xfrm>
          <a:prstGeom prst="line">
            <a:avLst/>
          </a:prstGeom>
          <a:noFill/>
          <a:ln w="12700">
            <a:solidFill>
              <a:srgbClr val="CC3300"/>
            </a:solidFill>
            <a:round/>
            <a:headEnd/>
            <a:tailEnd type="triangle" w="med" len="med"/>
          </a:ln>
        </p:spPr>
        <p:txBody>
          <a:bodyPr wrap="none" anchor="ctr"/>
          <a:lstStyle/>
          <a:p>
            <a:endParaRPr lang="et-EE"/>
          </a:p>
        </p:txBody>
      </p:sp>
      <p:grpSp>
        <p:nvGrpSpPr>
          <p:cNvPr id="12334" name="Group 46"/>
          <p:cNvGrpSpPr>
            <a:grpSpLocks/>
          </p:cNvGrpSpPr>
          <p:nvPr/>
        </p:nvGrpSpPr>
        <p:grpSpPr bwMode="auto">
          <a:xfrm>
            <a:off x="250825" y="2997200"/>
            <a:ext cx="3057525" cy="3303588"/>
            <a:chOff x="481" y="1592"/>
            <a:chExt cx="2505" cy="1927"/>
          </a:xfrm>
        </p:grpSpPr>
        <p:sp>
          <p:nvSpPr>
            <p:cNvPr id="12335" name="Rectangle 47"/>
            <p:cNvSpPr>
              <a:spLocks noChangeArrowheads="1"/>
            </p:cNvSpPr>
            <p:nvPr/>
          </p:nvSpPr>
          <p:spPr bwMode="auto">
            <a:xfrm>
              <a:off x="611" y="1592"/>
              <a:ext cx="2375" cy="1787"/>
            </a:xfrm>
            <a:prstGeom prst="rect">
              <a:avLst/>
            </a:prstGeom>
            <a:noFill/>
            <a:ln w="9525">
              <a:noFill/>
              <a:miter lim="800000"/>
              <a:headEnd/>
              <a:tailEnd/>
            </a:ln>
          </p:spPr>
          <p:txBody>
            <a:bodyPr/>
            <a:lstStyle/>
            <a:p>
              <a:endParaRPr lang="et-EE"/>
            </a:p>
          </p:txBody>
        </p:sp>
        <p:sp>
          <p:nvSpPr>
            <p:cNvPr id="12336" name="Rectangle 48"/>
            <p:cNvSpPr>
              <a:spLocks noChangeArrowheads="1"/>
            </p:cNvSpPr>
            <p:nvPr/>
          </p:nvSpPr>
          <p:spPr bwMode="auto">
            <a:xfrm>
              <a:off x="611" y="1592"/>
              <a:ext cx="2375" cy="1787"/>
            </a:xfrm>
            <a:prstGeom prst="rect">
              <a:avLst/>
            </a:prstGeom>
            <a:noFill/>
            <a:ln w="7938">
              <a:solidFill>
                <a:srgbClr val="808080"/>
              </a:solidFill>
              <a:miter lim="800000"/>
              <a:headEnd/>
              <a:tailEnd/>
            </a:ln>
          </p:spPr>
          <p:txBody>
            <a:bodyPr/>
            <a:lstStyle/>
            <a:p>
              <a:endParaRPr lang="et-EE"/>
            </a:p>
          </p:txBody>
        </p:sp>
        <p:sp>
          <p:nvSpPr>
            <p:cNvPr id="12337" name="Line 49"/>
            <p:cNvSpPr>
              <a:spLocks noChangeShapeType="1"/>
            </p:cNvSpPr>
            <p:nvPr/>
          </p:nvSpPr>
          <p:spPr bwMode="auto">
            <a:xfrm flipV="1">
              <a:off x="670" y="2707"/>
              <a:ext cx="120" cy="494"/>
            </a:xfrm>
            <a:prstGeom prst="line">
              <a:avLst/>
            </a:prstGeom>
            <a:noFill/>
            <a:ln w="14288">
              <a:solidFill>
                <a:srgbClr val="000000"/>
              </a:solidFill>
              <a:round/>
              <a:headEnd/>
              <a:tailEnd/>
            </a:ln>
          </p:spPr>
          <p:txBody>
            <a:bodyPr/>
            <a:lstStyle/>
            <a:p>
              <a:endParaRPr lang="et-EE"/>
            </a:p>
          </p:txBody>
        </p:sp>
        <p:sp>
          <p:nvSpPr>
            <p:cNvPr id="12338" name="Line 50"/>
            <p:cNvSpPr>
              <a:spLocks noChangeShapeType="1"/>
            </p:cNvSpPr>
            <p:nvPr/>
          </p:nvSpPr>
          <p:spPr bwMode="auto">
            <a:xfrm flipV="1">
              <a:off x="790" y="2263"/>
              <a:ext cx="119" cy="444"/>
            </a:xfrm>
            <a:prstGeom prst="line">
              <a:avLst/>
            </a:prstGeom>
            <a:noFill/>
            <a:ln w="14288">
              <a:solidFill>
                <a:srgbClr val="000000"/>
              </a:solidFill>
              <a:round/>
              <a:headEnd/>
              <a:tailEnd/>
            </a:ln>
          </p:spPr>
          <p:txBody>
            <a:bodyPr/>
            <a:lstStyle/>
            <a:p>
              <a:endParaRPr lang="et-EE"/>
            </a:p>
          </p:txBody>
        </p:sp>
        <p:sp>
          <p:nvSpPr>
            <p:cNvPr id="12339" name="Line 51"/>
            <p:cNvSpPr>
              <a:spLocks noChangeShapeType="1"/>
            </p:cNvSpPr>
            <p:nvPr/>
          </p:nvSpPr>
          <p:spPr bwMode="auto">
            <a:xfrm flipV="1">
              <a:off x="909" y="2039"/>
              <a:ext cx="119" cy="224"/>
            </a:xfrm>
            <a:prstGeom prst="line">
              <a:avLst/>
            </a:prstGeom>
            <a:noFill/>
            <a:ln w="14288">
              <a:solidFill>
                <a:srgbClr val="000000"/>
              </a:solidFill>
              <a:round/>
              <a:headEnd/>
              <a:tailEnd/>
            </a:ln>
          </p:spPr>
          <p:txBody>
            <a:bodyPr/>
            <a:lstStyle/>
            <a:p>
              <a:endParaRPr lang="et-EE"/>
            </a:p>
          </p:txBody>
        </p:sp>
        <p:sp>
          <p:nvSpPr>
            <p:cNvPr id="12340" name="Line 52"/>
            <p:cNvSpPr>
              <a:spLocks noChangeShapeType="1"/>
            </p:cNvSpPr>
            <p:nvPr/>
          </p:nvSpPr>
          <p:spPr bwMode="auto">
            <a:xfrm flipV="1">
              <a:off x="1028" y="1927"/>
              <a:ext cx="119" cy="112"/>
            </a:xfrm>
            <a:prstGeom prst="line">
              <a:avLst/>
            </a:prstGeom>
            <a:noFill/>
            <a:ln w="14288">
              <a:solidFill>
                <a:srgbClr val="000000"/>
              </a:solidFill>
              <a:round/>
              <a:headEnd/>
              <a:tailEnd/>
            </a:ln>
          </p:spPr>
          <p:txBody>
            <a:bodyPr/>
            <a:lstStyle/>
            <a:p>
              <a:endParaRPr lang="et-EE"/>
            </a:p>
          </p:txBody>
        </p:sp>
        <p:sp>
          <p:nvSpPr>
            <p:cNvPr id="12341" name="Line 53"/>
            <p:cNvSpPr>
              <a:spLocks noChangeShapeType="1"/>
            </p:cNvSpPr>
            <p:nvPr/>
          </p:nvSpPr>
          <p:spPr bwMode="auto">
            <a:xfrm flipV="1">
              <a:off x="1147" y="1871"/>
              <a:ext cx="115" cy="56"/>
            </a:xfrm>
            <a:prstGeom prst="line">
              <a:avLst/>
            </a:prstGeom>
            <a:noFill/>
            <a:ln w="14288">
              <a:solidFill>
                <a:srgbClr val="000000"/>
              </a:solidFill>
              <a:round/>
              <a:headEnd/>
              <a:tailEnd/>
            </a:ln>
          </p:spPr>
          <p:txBody>
            <a:bodyPr/>
            <a:lstStyle/>
            <a:p>
              <a:endParaRPr lang="et-EE"/>
            </a:p>
          </p:txBody>
        </p:sp>
        <p:sp>
          <p:nvSpPr>
            <p:cNvPr id="12342" name="Line 54"/>
            <p:cNvSpPr>
              <a:spLocks noChangeShapeType="1"/>
            </p:cNvSpPr>
            <p:nvPr/>
          </p:nvSpPr>
          <p:spPr bwMode="auto">
            <a:xfrm flipV="1">
              <a:off x="1262" y="1842"/>
              <a:ext cx="119" cy="29"/>
            </a:xfrm>
            <a:prstGeom prst="line">
              <a:avLst/>
            </a:prstGeom>
            <a:noFill/>
            <a:ln w="14288">
              <a:solidFill>
                <a:srgbClr val="000000"/>
              </a:solidFill>
              <a:round/>
              <a:headEnd/>
              <a:tailEnd/>
            </a:ln>
          </p:spPr>
          <p:txBody>
            <a:bodyPr/>
            <a:lstStyle/>
            <a:p>
              <a:endParaRPr lang="et-EE"/>
            </a:p>
          </p:txBody>
        </p:sp>
        <p:sp>
          <p:nvSpPr>
            <p:cNvPr id="12343" name="Line 55"/>
            <p:cNvSpPr>
              <a:spLocks noChangeShapeType="1"/>
            </p:cNvSpPr>
            <p:nvPr/>
          </p:nvSpPr>
          <p:spPr bwMode="auto">
            <a:xfrm flipV="1">
              <a:off x="1381" y="1829"/>
              <a:ext cx="119" cy="13"/>
            </a:xfrm>
            <a:prstGeom prst="line">
              <a:avLst/>
            </a:prstGeom>
            <a:noFill/>
            <a:ln w="14288">
              <a:solidFill>
                <a:srgbClr val="000000"/>
              </a:solidFill>
              <a:round/>
              <a:headEnd/>
              <a:tailEnd/>
            </a:ln>
          </p:spPr>
          <p:txBody>
            <a:bodyPr/>
            <a:lstStyle/>
            <a:p>
              <a:endParaRPr lang="et-EE"/>
            </a:p>
          </p:txBody>
        </p:sp>
        <p:sp>
          <p:nvSpPr>
            <p:cNvPr id="12344" name="Line 56"/>
            <p:cNvSpPr>
              <a:spLocks noChangeShapeType="1"/>
            </p:cNvSpPr>
            <p:nvPr/>
          </p:nvSpPr>
          <p:spPr bwMode="auto">
            <a:xfrm flipV="1">
              <a:off x="1500" y="1822"/>
              <a:ext cx="120" cy="7"/>
            </a:xfrm>
            <a:prstGeom prst="line">
              <a:avLst/>
            </a:prstGeom>
            <a:noFill/>
            <a:ln w="14288">
              <a:solidFill>
                <a:srgbClr val="000000"/>
              </a:solidFill>
              <a:round/>
              <a:headEnd/>
              <a:tailEnd/>
            </a:ln>
          </p:spPr>
          <p:txBody>
            <a:bodyPr/>
            <a:lstStyle/>
            <a:p>
              <a:endParaRPr lang="et-EE"/>
            </a:p>
          </p:txBody>
        </p:sp>
        <p:sp>
          <p:nvSpPr>
            <p:cNvPr id="12345" name="Line 57"/>
            <p:cNvSpPr>
              <a:spLocks noChangeShapeType="1"/>
            </p:cNvSpPr>
            <p:nvPr/>
          </p:nvSpPr>
          <p:spPr bwMode="auto">
            <a:xfrm flipV="1">
              <a:off x="1620" y="1819"/>
              <a:ext cx="119" cy="3"/>
            </a:xfrm>
            <a:prstGeom prst="line">
              <a:avLst/>
            </a:prstGeom>
            <a:noFill/>
            <a:ln w="14288">
              <a:solidFill>
                <a:srgbClr val="000000"/>
              </a:solidFill>
              <a:round/>
              <a:headEnd/>
              <a:tailEnd/>
            </a:ln>
          </p:spPr>
          <p:txBody>
            <a:bodyPr/>
            <a:lstStyle/>
            <a:p>
              <a:endParaRPr lang="et-EE"/>
            </a:p>
          </p:txBody>
        </p:sp>
        <p:sp>
          <p:nvSpPr>
            <p:cNvPr id="12346" name="Line 58"/>
            <p:cNvSpPr>
              <a:spLocks noChangeShapeType="1"/>
            </p:cNvSpPr>
            <p:nvPr/>
          </p:nvSpPr>
          <p:spPr bwMode="auto">
            <a:xfrm flipV="1">
              <a:off x="1739" y="1815"/>
              <a:ext cx="119" cy="4"/>
            </a:xfrm>
            <a:prstGeom prst="line">
              <a:avLst/>
            </a:prstGeom>
            <a:noFill/>
            <a:ln w="14288">
              <a:solidFill>
                <a:srgbClr val="000000"/>
              </a:solidFill>
              <a:round/>
              <a:headEnd/>
              <a:tailEnd/>
            </a:ln>
          </p:spPr>
          <p:txBody>
            <a:bodyPr/>
            <a:lstStyle/>
            <a:p>
              <a:endParaRPr lang="et-EE"/>
            </a:p>
          </p:txBody>
        </p:sp>
        <p:sp>
          <p:nvSpPr>
            <p:cNvPr id="12347" name="Line 59"/>
            <p:cNvSpPr>
              <a:spLocks noChangeShapeType="1"/>
            </p:cNvSpPr>
            <p:nvPr/>
          </p:nvSpPr>
          <p:spPr bwMode="auto">
            <a:xfrm>
              <a:off x="1858" y="1815"/>
              <a:ext cx="119" cy="1"/>
            </a:xfrm>
            <a:prstGeom prst="line">
              <a:avLst/>
            </a:prstGeom>
            <a:noFill/>
            <a:ln w="14288">
              <a:solidFill>
                <a:srgbClr val="000000"/>
              </a:solidFill>
              <a:round/>
              <a:headEnd/>
              <a:tailEnd/>
            </a:ln>
          </p:spPr>
          <p:txBody>
            <a:bodyPr/>
            <a:lstStyle/>
            <a:p>
              <a:endParaRPr lang="et-EE"/>
            </a:p>
          </p:txBody>
        </p:sp>
        <p:sp>
          <p:nvSpPr>
            <p:cNvPr id="12348" name="Line 60"/>
            <p:cNvSpPr>
              <a:spLocks noChangeShapeType="1"/>
            </p:cNvSpPr>
            <p:nvPr/>
          </p:nvSpPr>
          <p:spPr bwMode="auto">
            <a:xfrm>
              <a:off x="1977" y="1815"/>
              <a:ext cx="120" cy="1"/>
            </a:xfrm>
            <a:prstGeom prst="line">
              <a:avLst/>
            </a:prstGeom>
            <a:noFill/>
            <a:ln w="14288">
              <a:solidFill>
                <a:srgbClr val="000000"/>
              </a:solidFill>
              <a:round/>
              <a:headEnd/>
              <a:tailEnd/>
            </a:ln>
          </p:spPr>
          <p:txBody>
            <a:bodyPr/>
            <a:lstStyle/>
            <a:p>
              <a:endParaRPr lang="et-EE"/>
            </a:p>
          </p:txBody>
        </p:sp>
        <p:sp>
          <p:nvSpPr>
            <p:cNvPr id="12349" name="Line 61"/>
            <p:cNvSpPr>
              <a:spLocks noChangeShapeType="1"/>
            </p:cNvSpPr>
            <p:nvPr/>
          </p:nvSpPr>
          <p:spPr bwMode="auto">
            <a:xfrm>
              <a:off x="2097" y="1815"/>
              <a:ext cx="119" cy="1"/>
            </a:xfrm>
            <a:prstGeom prst="line">
              <a:avLst/>
            </a:prstGeom>
            <a:noFill/>
            <a:ln w="14288">
              <a:solidFill>
                <a:srgbClr val="000000"/>
              </a:solidFill>
              <a:round/>
              <a:headEnd/>
              <a:tailEnd/>
            </a:ln>
          </p:spPr>
          <p:txBody>
            <a:bodyPr/>
            <a:lstStyle/>
            <a:p>
              <a:endParaRPr lang="et-EE"/>
            </a:p>
          </p:txBody>
        </p:sp>
        <p:sp>
          <p:nvSpPr>
            <p:cNvPr id="12350" name="Line 62"/>
            <p:cNvSpPr>
              <a:spLocks noChangeShapeType="1"/>
            </p:cNvSpPr>
            <p:nvPr/>
          </p:nvSpPr>
          <p:spPr bwMode="auto">
            <a:xfrm>
              <a:off x="2216" y="1815"/>
              <a:ext cx="119" cy="1"/>
            </a:xfrm>
            <a:prstGeom prst="line">
              <a:avLst/>
            </a:prstGeom>
            <a:noFill/>
            <a:ln w="14288">
              <a:solidFill>
                <a:srgbClr val="000000"/>
              </a:solidFill>
              <a:round/>
              <a:headEnd/>
              <a:tailEnd/>
            </a:ln>
          </p:spPr>
          <p:txBody>
            <a:bodyPr/>
            <a:lstStyle/>
            <a:p>
              <a:endParaRPr lang="et-EE"/>
            </a:p>
          </p:txBody>
        </p:sp>
        <p:sp>
          <p:nvSpPr>
            <p:cNvPr id="12351" name="Line 63"/>
            <p:cNvSpPr>
              <a:spLocks noChangeShapeType="1"/>
            </p:cNvSpPr>
            <p:nvPr/>
          </p:nvSpPr>
          <p:spPr bwMode="auto">
            <a:xfrm>
              <a:off x="2335" y="1815"/>
              <a:ext cx="115" cy="1"/>
            </a:xfrm>
            <a:prstGeom prst="line">
              <a:avLst/>
            </a:prstGeom>
            <a:noFill/>
            <a:ln w="14288">
              <a:solidFill>
                <a:srgbClr val="000000"/>
              </a:solidFill>
              <a:round/>
              <a:headEnd/>
              <a:tailEnd/>
            </a:ln>
          </p:spPr>
          <p:txBody>
            <a:bodyPr/>
            <a:lstStyle/>
            <a:p>
              <a:endParaRPr lang="et-EE"/>
            </a:p>
          </p:txBody>
        </p:sp>
        <p:sp>
          <p:nvSpPr>
            <p:cNvPr id="12352" name="Line 64"/>
            <p:cNvSpPr>
              <a:spLocks noChangeShapeType="1"/>
            </p:cNvSpPr>
            <p:nvPr/>
          </p:nvSpPr>
          <p:spPr bwMode="auto">
            <a:xfrm>
              <a:off x="2450" y="1815"/>
              <a:ext cx="119" cy="1"/>
            </a:xfrm>
            <a:prstGeom prst="line">
              <a:avLst/>
            </a:prstGeom>
            <a:noFill/>
            <a:ln w="14288">
              <a:solidFill>
                <a:srgbClr val="000000"/>
              </a:solidFill>
              <a:round/>
              <a:headEnd/>
              <a:tailEnd/>
            </a:ln>
          </p:spPr>
          <p:txBody>
            <a:bodyPr/>
            <a:lstStyle/>
            <a:p>
              <a:endParaRPr lang="et-EE"/>
            </a:p>
          </p:txBody>
        </p:sp>
        <p:sp>
          <p:nvSpPr>
            <p:cNvPr id="12353" name="Line 65"/>
            <p:cNvSpPr>
              <a:spLocks noChangeShapeType="1"/>
            </p:cNvSpPr>
            <p:nvPr/>
          </p:nvSpPr>
          <p:spPr bwMode="auto">
            <a:xfrm>
              <a:off x="2569" y="1815"/>
              <a:ext cx="119" cy="1"/>
            </a:xfrm>
            <a:prstGeom prst="line">
              <a:avLst/>
            </a:prstGeom>
            <a:noFill/>
            <a:ln w="14288">
              <a:solidFill>
                <a:srgbClr val="000000"/>
              </a:solidFill>
              <a:round/>
              <a:headEnd/>
              <a:tailEnd/>
            </a:ln>
          </p:spPr>
          <p:txBody>
            <a:bodyPr/>
            <a:lstStyle/>
            <a:p>
              <a:endParaRPr lang="et-EE"/>
            </a:p>
          </p:txBody>
        </p:sp>
        <p:sp>
          <p:nvSpPr>
            <p:cNvPr id="12354" name="Line 66"/>
            <p:cNvSpPr>
              <a:spLocks noChangeShapeType="1"/>
            </p:cNvSpPr>
            <p:nvPr/>
          </p:nvSpPr>
          <p:spPr bwMode="auto">
            <a:xfrm>
              <a:off x="2688" y="1815"/>
              <a:ext cx="119" cy="1"/>
            </a:xfrm>
            <a:prstGeom prst="line">
              <a:avLst/>
            </a:prstGeom>
            <a:noFill/>
            <a:ln w="14288">
              <a:solidFill>
                <a:srgbClr val="000000"/>
              </a:solidFill>
              <a:round/>
              <a:headEnd/>
              <a:tailEnd/>
            </a:ln>
          </p:spPr>
          <p:txBody>
            <a:bodyPr/>
            <a:lstStyle/>
            <a:p>
              <a:endParaRPr lang="et-EE"/>
            </a:p>
          </p:txBody>
        </p:sp>
        <p:sp>
          <p:nvSpPr>
            <p:cNvPr id="12355" name="Line 67"/>
            <p:cNvSpPr>
              <a:spLocks noChangeShapeType="1"/>
            </p:cNvSpPr>
            <p:nvPr/>
          </p:nvSpPr>
          <p:spPr bwMode="auto">
            <a:xfrm>
              <a:off x="2807" y="1815"/>
              <a:ext cx="119" cy="1"/>
            </a:xfrm>
            <a:prstGeom prst="line">
              <a:avLst/>
            </a:prstGeom>
            <a:noFill/>
            <a:ln w="14288">
              <a:solidFill>
                <a:srgbClr val="000000"/>
              </a:solidFill>
              <a:round/>
              <a:headEnd/>
              <a:tailEnd/>
            </a:ln>
          </p:spPr>
          <p:txBody>
            <a:bodyPr/>
            <a:lstStyle/>
            <a:p>
              <a:endParaRPr lang="et-EE"/>
            </a:p>
          </p:txBody>
        </p:sp>
        <p:sp>
          <p:nvSpPr>
            <p:cNvPr id="12356" name="Rectangle 68"/>
            <p:cNvSpPr>
              <a:spLocks noChangeArrowheads="1"/>
            </p:cNvSpPr>
            <p:nvPr/>
          </p:nvSpPr>
          <p:spPr bwMode="auto">
            <a:xfrm>
              <a:off x="1648" y="3395"/>
              <a:ext cx="339" cy="124"/>
            </a:xfrm>
            <a:prstGeom prst="rect">
              <a:avLst/>
            </a:prstGeom>
            <a:noFill/>
            <a:ln w="9525">
              <a:noFill/>
              <a:miter lim="800000"/>
              <a:headEnd/>
              <a:tailEnd/>
            </a:ln>
          </p:spPr>
          <p:txBody>
            <a:bodyPr wrap="none" lIns="0" tIns="0" rIns="0" bIns="0">
              <a:spAutoFit/>
            </a:bodyPr>
            <a:lstStyle/>
            <a:p>
              <a:pPr eaLnBrk="0" hangingPunct="0"/>
              <a:r>
                <a:rPr lang="ru-RU" sz="1400" b="1">
                  <a:solidFill>
                    <a:srgbClr val="000000"/>
                  </a:solidFill>
                </a:rPr>
                <a:t>Time</a:t>
              </a:r>
              <a:endParaRPr lang="ru-RU" sz="4000">
                <a:latin typeface="Times New Roman" pitchFamily="18" charset="0"/>
              </a:endParaRPr>
            </a:p>
          </p:txBody>
        </p:sp>
        <p:sp>
          <p:nvSpPr>
            <p:cNvPr id="12357" name="Rectangle 69"/>
            <p:cNvSpPr>
              <a:spLocks noChangeArrowheads="1"/>
            </p:cNvSpPr>
            <p:nvPr/>
          </p:nvSpPr>
          <p:spPr bwMode="auto">
            <a:xfrm rot="-5400000">
              <a:off x="196" y="2291"/>
              <a:ext cx="746" cy="175"/>
            </a:xfrm>
            <a:prstGeom prst="rect">
              <a:avLst/>
            </a:prstGeom>
            <a:noFill/>
            <a:ln w="9525">
              <a:noFill/>
              <a:miter lim="800000"/>
              <a:headEnd/>
              <a:tailEnd/>
            </a:ln>
          </p:spPr>
          <p:txBody>
            <a:bodyPr wrap="none" lIns="0" tIns="0" rIns="0" bIns="0">
              <a:spAutoFit/>
            </a:bodyPr>
            <a:lstStyle/>
            <a:p>
              <a:pPr eaLnBrk="0" hangingPunct="0"/>
              <a:r>
                <a:rPr lang="ru-RU" sz="1400" b="1">
                  <a:solidFill>
                    <a:srgbClr val="000000"/>
                  </a:solidFill>
                </a:rPr>
                <a:t>Fault Coverage</a:t>
              </a:r>
              <a:endParaRPr lang="ru-RU" sz="4000">
                <a:latin typeface="Times New Roman" pitchFamily="18" charset="0"/>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lide Number Placeholder 3"/>
          <p:cNvSpPr>
            <a:spLocks noGrp="1"/>
          </p:cNvSpPr>
          <p:nvPr>
            <p:ph type="sldNum" sz="quarter" idx="10"/>
          </p:nvPr>
        </p:nvSpPr>
        <p:spPr/>
        <p:txBody>
          <a:bodyPr/>
          <a:lstStyle/>
          <a:p>
            <a:pPr>
              <a:defRPr/>
            </a:pPr>
            <a:fld id="{3FAA46A7-8752-43C5-9D55-00834C016731}" type="slidenum">
              <a:rPr lang="et-EE"/>
              <a:pPr>
                <a:defRPr/>
              </a:pPr>
              <a:t>8</a:t>
            </a:fld>
            <a:endParaRPr lang="et-EE"/>
          </a:p>
        </p:txBody>
      </p:sp>
      <p:sp>
        <p:nvSpPr>
          <p:cNvPr id="13315" name="Rectangle 2"/>
          <p:cNvSpPr>
            <a:spLocks noChangeArrowheads="1"/>
          </p:cNvSpPr>
          <p:nvPr/>
        </p:nvSpPr>
        <p:spPr bwMode="auto">
          <a:xfrm>
            <a:off x="5037138" y="1989138"/>
            <a:ext cx="3124200" cy="2808287"/>
          </a:xfrm>
          <a:prstGeom prst="rect">
            <a:avLst/>
          </a:prstGeom>
          <a:solidFill>
            <a:schemeClr val="bg1"/>
          </a:solidFill>
          <a:ln w="12700">
            <a:solidFill>
              <a:schemeClr val="tx1"/>
            </a:solidFill>
            <a:prstDash val="dash"/>
            <a:miter lim="800000"/>
            <a:headEnd/>
            <a:tailEnd/>
          </a:ln>
        </p:spPr>
        <p:txBody>
          <a:bodyPr wrap="none" anchor="ctr"/>
          <a:lstStyle/>
          <a:p>
            <a:endParaRPr lang="et-EE"/>
          </a:p>
        </p:txBody>
      </p:sp>
      <p:sp>
        <p:nvSpPr>
          <p:cNvPr id="130051" name="Rectangle 3"/>
          <p:cNvSpPr>
            <a:spLocks noGrp="1" noChangeArrowheads="1"/>
          </p:cNvSpPr>
          <p:nvPr>
            <p:ph type="title"/>
          </p:nvPr>
        </p:nvSpPr>
        <p:spPr/>
        <p:txBody>
          <a:bodyPr/>
          <a:lstStyle/>
          <a:p>
            <a:pPr eaLnBrk="1" hangingPunct="1">
              <a:defRPr/>
            </a:pPr>
            <a:r>
              <a:rPr lang="et-EE" dirty="0" smtClean="0"/>
              <a:t>Problems with Pseudo</a:t>
            </a:r>
            <a:r>
              <a:rPr lang="en-GB" dirty="0" smtClean="0"/>
              <a:t>-R</a:t>
            </a:r>
            <a:r>
              <a:rPr lang="et-EE" dirty="0" smtClean="0"/>
              <a:t>andom Test</a:t>
            </a:r>
            <a:endParaRPr lang="en-US" dirty="0" smtClean="0"/>
          </a:p>
        </p:txBody>
      </p:sp>
      <p:sp>
        <p:nvSpPr>
          <p:cNvPr id="13317" name="Rectangle 5"/>
          <p:cNvSpPr>
            <a:spLocks noChangeArrowheads="1"/>
          </p:cNvSpPr>
          <p:nvPr/>
        </p:nvSpPr>
        <p:spPr bwMode="auto">
          <a:xfrm>
            <a:off x="3552825" y="1447800"/>
            <a:ext cx="4187825" cy="468313"/>
          </a:xfrm>
          <a:prstGeom prst="rect">
            <a:avLst/>
          </a:prstGeom>
          <a:noFill/>
          <a:ln w="9525">
            <a:noFill/>
            <a:miter lim="800000"/>
            <a:headEnd/>
            <a:tailEnd/>
          </a:ln>
        </p:spPr>
        <p:txBody>
          <a:bodyPr/>
          <a:lstStyle/>
          <a:p>
            <a:pPr marL="342900" indent="-342900" algn="l">
              <a:spcBef>
                <a:spcPct val="20000"/>
              </a:spcBef>
              <a:buClr>
                <a:srgbClr val="800040"/>
              </a:buClr>
              <a:buFont typeface="Wingdings" pitchFamily="2" charset="2"/>
              <a:buNone/>
            </a:pPr>
            <a:r>
              <a:rPr lang="en-US" sz="2400" i="1" u="sng">
                <a:latin typeface="Times New Roman" pitchFamily="18" charset="0"/>
              </a:rPr>
              <a:t>Problem:</a:t>
            </a:r>
            <a:r>
              <a:rPr lang="en-US" sz="2400" b="1">
                <a:latin typeface="Times New Roman" pitchFamily="18" charset="0"/>
              </a:rPr>
              <a:t> </a:t>
            </a:r>
            <a:r>
              <a:rPr lang="en-US" sz="2400" b="1">
                <a:solidFill>
                  <a:schemeClr val="tx2"/>
                </a:solidFill>
                <a:latin typeface="Times New Roman" pitchFamily="18" charset="0"/>
              </a:rPr>
              <a:t>low fault coverage</a:t>
            </a:r>
            <a:endParaRPr lang="en-US" sz="2800" b="1">
              <a:solidFill>
                <a:schemeClr val="tx2"/>
              </a:solidFill>
              <a:latin typeface="Times New Roman" pitchFamily="18" charset="0"/>
            </a:endParaRPr>
          </a:p>
        </p:txBody>
      </p:sp>
      <p:sp>
        <p:nvSpPr>
          <p:cNvPr id="13318" name="Rectangle 7"/>
          <p:cNvSpPr>
            <a:spLocks noChangeArrowheads="1"/>
          </p:cNvSpPr>
          <p:nvPr/>
        </p:nvSpPr>
        <p:spPr bwMode="auto">
          <a:xfrm>
            <a:off x="5500688" y="3789363"/>
            <a:ext cx="1662112" cy="431800"/>
          </a:xfrm>
          <a:prstGeom prst="rect">
            <a:avLst/>
          </a:prstGeom>
          <a:solidFill>
            <a:schemeClr val="bg1"/>
          </a:solidFill>
          <a:ln w="12700">
            <a:solidFill>
              <a:schemeClr val="tx1"/>
            </a:solidFill>
            <a:miter lim="800000"/>
            <a:headEnd/>
            <a:tailEnd/>
          </a:ln>
        </p:spPr>
        <p:txBody>
          <a:bodyPr wrap="none" anchor="ctr"/>
          <a:lstStyle/>
          <a:p>
            <a:endParaRPr lang="et-EE"/>
          </a:p>
        </p:txBody>
      </p:sp>
      <p:sp>
        <p:nvSpPr>
          <p:cNvPr id="13319" name="Text Box 8"/>
          <p:cNvSpPr txBox="1">
            <a:spLocks noChangeArrowheads="1"/>
          </p:cNvSpPr>
          <p:nvPr/>
        </p:nvSpPr>
        <p:spPr bwMode="auto">
          <a:xfrm>
            <a:off x="5632450" y="3822700"/>
            <a:ext cx="1330325" cy="336550"/>
          </a:xfrm>
          <a:prstGeom prst="rect">
            <a:avLst/>
          </a:prstGeom>
          <a:noFill/>
          <a:ln w="12700">
            <a:noFill/>
            <a:miter lim="800000"/>
            <a:headEnd/>
            <a:tailEnd/>
          </a:ln>
        </p:spPr>
        <p:txBody>
          <a:bodyPr>
            <a:spAutoFit/>
          </a:bodyPr>
          <a:lstStyle/>
          <a:p>
            <a:pPr eaLnBrk="0" hangingPunct="0">
              <a:spcBef>
                <a:spcPct val="50000"/>
              </a:spcBef>
            </a:pPr>
            <a:r>
              <a:rPr lang="sv-SE" sz="1600" b="1"/>
              <a:t>Counter</a:t>
            </a:r>
            <a:endParaRPr lang="en-US" sz="1600" b="1"/>
          </a:p>
        </p:txBody>
      </p:sp>
      <p:sp>
        <p:nvSpPr>
          <p:cNvPr id="13320" name="Rectangle 9"/>
          <p:cNvSpPr>
            <a:spLocks noChangeArrowheads="1"/>
          </p:cNvSpPr>
          <p:nvPr/>
        </p:nvSpPr>
        <p:spPr bwMode="auto">
          <a:xfrm>
            <a:off x="5500688" y="3140075"/>
            <a:ext cx="1662112" cy="431800"/>
          </a:xfrm>
          <a:prstGeom prst="rect">
            <a:avLst/>
          </a:prstGeom>
          <a:solidFill>
            <a:schemeClr val="bg1"/>
          </a:solidFill>
          <a:ln w="12700">
            <a:solidFill>
              <a:schemeClr val="tx1"/>
            </a:solidFill>
            <a:miter lim="800000"/>
            <a:headEnd/>
            <a:tailEnd/>
          </a:ln>
        </p:spPr>
        <p:txBody>
          <a:bodyPr wrap="none" anchor="ctr"/>
          <a:lstStyle/>
          <a:p>
            <a:endParaRPr lang="et-EE"/>
          </a:p>
        </p:txBody>
      </p:sp>
      <p:sp>
        <p:nvSpPr>
          <p:cNvPr id="13321" name="Text Box 10"/>
          <p:cNvSpPr txBox="1">
            <a:spLocks noChangeArrowheads="1"/>
          </p:cNvSpPr>
          <p:nvPr/>
        </p:nvSpPr>
        <p:spPr bwMode="auto">
          <a:xfrm>
            <a:off x="5632450" y="3173413"/>
            <a:ext cx="1330325" cy="336550"/>
          </a:xfrm>
          <a:prstGeom prst="rect">
            <a:avLst/>
          </a:prstGeom>
          <a:noFill/>
          <a:ln w="12700">
            <a:noFill/>
            <a:miter lim="800000"/>
            <a:headEnd/>
            <a:tailEnd/>
          </a:ln>
        </p:spPr>
        <p:txBody>
          <a:bodyPr>
            <a:spAutoFit/>
          </a:bodyPr>
          <a:lstStyle/>
          <a:p>
            <a:pPr eaLnBrk="0" hangingPunct="0">
              <a:spcBef>
                <a:spcPct val="50000"/>
              </a:spcBef>
            </a:pPr>
            <a:r>
              <a:rPr lang="sv-SE" sz="1600" b="1"/>
              <a:t>Decoder</a:t>
            </a:r>
            <a:endParaRPr lang="en-US" sz="1600" b="1"/>
          </a:p>
        </p:txBody>
      </p:sp>
      <p:sp>
        <p:nvSpPr>
          <p:cNvPr id="13322" name="Rectangle 11"/>
          <p:cNvSpPr>
            <a:spLocks noChangeArrowheads="1"/>
          </p:cNvSpPr>
          <p:nvPr/>
        </p:nvSpPr>
        <p:spPr bwMode="auto">
          <a:xfrm>
            <a:off x="7629525" y="2466975"/>
            <a:ext cx="331788" cy="504825"/>
          </a:xfrm>
          <a:prstGeom prst="rect">
            <a:avLst/>
          </a:prstGeom>
          <a:solidFill>
            <a:schemeClr val="bg1"/>
          </a:solidFill>
          <a:ln w="12700">
            <a:solidFill>
              <a:schemeClr val="tx1"/>
            </a:solidFill>
            <a:miter lim="800000"/>
            <a:headEnd/>
            <a:tailEnd/>
          </a:ln>
        </p:spPr>
        <p:txBody>
          <a:bodyPr wrap="none" anchor="ctr"/>
          <a:lstStyle/>
          <a:p>
            <a:endParaRPr lang="et-EE"/>
          </a:p>
        </p:txBody>
      </p:sp>
      <p:sp>
        <p:nvSpPr>
          <p:cNvPr id="13323" name="Text Box 12"/>
          <p:cNvSpPr txBox="1">
            <a:spLocks noChangeArrowheads="1"/>
          </p:cNvSpPr>
          <p:nvPr/>
        </p:nvSpPr>
        <p:spPr bwMode="auto">
          <a:xfrm>
            <a:off x="7593013" y="2463800"/>
            <a:ext cx="398462" cy="457200"/>
          </a:xfrm>
          <a:prstGeom prst="rect">
            <a:avLst/>
          </a:prstGeom>
          <a:noFill/>
          <a:ln w="12700">
            <a:noFill/>
            <a:miter lim="800000"/>
            <a:headEnd/>
            <a:tailEnd/>
          </a:ln>
        </p:spPr>
        <p:txBody>
          <a:bodyPr>
            <a:spAutoFit/>
          </a:bodyPr>
          <a:lstStyle/>
          <a:p>
            <a:pPr eaLnBrk="0" hangingPunct="0">
              <a:spcBef>
                <a:spcPct val="50000"/>
              </a:spcBef>
            </a:pPr>
            <a:r>
              <a:rPr lang="sv-SE" sz="2400" b="1">
                <a:latin typeface="Times New Roman" pitchFamily="18" charset="0"/>
              </a:rPr>
              <a:t>&amp;</a:t>
            </a:r>
            <a:endParaRPr lang="en-US" sz="2400" b="1">
              <a:latin typeface="Times New Roman" pitchFamily="18" charset="0"/>
            </a:endParaRPr>
          </a:p>
        </p:txBody>
      </p:sp>
      <p:sp>
        <p:nvSpPr>
          <p:cNvPr id="13324" name="Line 13"/>
          <p:cNvSpPr>
            <a:spLocks noChangeShapeType="1"/>
          </p:cNvSpPr>
          <p:nvPr/>
        </p:nvSpPr>
        <p:spPr bwMode="auto">
          <a:xfrm flipV="1">
            <a:off x="6232525" y="3573463"/>
            <a:ext cx="0" cy="215900"/>
          </a:xfrm>
          <a:prstGeom prst="line">
            <a:avLst/>
          </a:prstGeom>
          <a:noFill/>
          <a:ln w="12700">
            <a:solidFill>
              <a:schemeClr val="tx1"/>
            </a:solidFill>
            <a:round/>
            <a:headEnd/>
            <a:tailEnd type="triangle" w="med" len="med"/>
          </a:ln>
        </p:spPr>
        <p:txBody>
          <a:bodyPr wrap="none" anchor="ctr"/>
          <a:lstStyle/>
          <a:p>
            <a:endParaRPr lang="et-EE"/>
          </a:p>
        </p:txBody>
      </p:sp>
      <p:sp>
        <p:nvSpPr>
          <p:cNvPr id="13325" name="Line 14"/>
          <p:cNvSpPr>
            <a:spLocks noChangeShapeType="1"/>
          </p:cNvSpPr>
          <p:nvPr/>
        </p:nvSpPr>
        <p:spPr bwMode="auto">
          <a:xfrm>
            <a:off x="6962775" y="2847975"/>
            <a:ext cx="666750" cy="0"/>
          </a:xfrm>
          <a:prstGeom prst="line">
            <a:avLst/>
          </a:prstGeom>
          <a:noFill/>
          <a:ln w="12700">
            <a:solidFill>
              <a:schemeClr val="tx1"/>
            </a:solidFill>
            <a:round/>
            <a:headEnd/>
            <a:tailEnd/>
          </a:ln>
        </p:spPr>
        <p:txBody>
          <a:bodyPr wrap="none" anchor="ctr"/>
          <a:lstStyle/>
          <a:p>
            <a:endParaRPr lang="et-EE"/>
          </a:p>
        </p:txBody>
      </p:sp>
      <p:sp>
        <p:nvSpPr>
          <p:cNvPr id="13326" name="Line 15"/>
          <p:cNvSpPr>
            <a:spLocks noChangeShapeType="1"/>
          </p:cNvSpPr>
          <p:nvPr/>
        </p:nvSpPr>
        <p:spPr bwMode="auto">
          <a:xfrm>
            <a:off x="6962775" y="2852738"/>
            <a:ext cx="0" cy="288925"/>
          </a:xfrm>
          <a:prstGeom prst="line">
            <a:avLst/>
          </a:prstGeom>
          <a:noFill/>
          <a:ln w="12700">
            <a:solidFill>
              <a:schemeClr val="tx1"/>
            </a:solidFill>
            <a:round/>
            <a:headEnd/>
            <a:tailEnd/>
          </a:ln>
        </p:spPr>
        <p:txBody>
          <a:bodyPr wrap="none" anchor="ctr"/>
          <a:lstStyle/>
          <a:p>
            <a:endParaRPr lang="et-EE"/>
          </a:p>
        </p:txBody>
      </p:sp>
      <p:sp>
        <p:nvSpPr>
          <p:cNvPr id="13327" name="Freeform 16"/>
          <p:cNvSpPr>
            <a:spLocks/>
          </p:cNvSpPr>
          <p:nvPr/>
        </p:nvSpPr>
        <p:spPr bwMode="auto">
          <a:xfrm>
            <a:off x="5176838" y="2168525"/>
            <a:ext cx="1165225" cy="828675"/>
          </a:xfrm>
          <a:custGeom>
            <a:avLst/>
            <a:gdLst>
              <a:gd name="T0" fmla="*/ 2147483647 w 795"/>
              <a:gd name="T1" fmla="*/ 2147483647 h 522"/>
              <a:gd name="T2" fmla="*/ 2147483647 w 795"/>
              <a:gd name="T3" fmla="*/ 2147483647 h 522"/>
              <a:gd name="T4" fmla="*/ 2147483647 w 795"/>
              <a:gd name="T5" fmla="*/ 2147483647 h 522"/>
              <a:gd name="T6" fmla="*/ 2147483647 w 795"/>
              <a:gd name="T7" fmla="*/ 2147483647 h 522"/>
              <a:gd name="T8" fmla="*/ 2147483647 w 795"/>
              <a:gd name="T9" fmla="*/ 2147483647 h 522"/>
              <a:gd name="T10" fmla="*/ 2147483647 w 795"/>
              <a:gd name="T11" fmla="*/ 2147483647 h 522"/>
              <a:gd name="T12" fmla="*/ 2147483647 w 795"/>
              <a:gd name="T13" fmla="*/ 2147483647 h 522"/>
              <a:gd name="T14" fmla="*/ 2147483647 w 795"/>
              <a:gd name="T15" fmla="*/ 2147483647 h 522"/>
              <a:gd name="T16" fmla="*/ 2147483647 w 795"/>
              <a:gd name="T17" fmla="*/ 2147483647 h 522"/>
              <a:gd name="T18" fmla="*/ 2147483647 w 795"/>
              <a:gd name="T19" fmla="*/ 2147483647 h 522"/>
              <a:gd name="T20" fmla="*/ 2147483647 w 795"/>
              <a:gd name="T21" fmla="*/ 2147483647 h 522"/>
              <a:gd name="T22" fmla="*/ 2147483647 w 795"/>
              <a:gd name="T23" fmla="*/ 2147483647 h 522"/>
              <a:gd name="T24" fmla="*/ 2147483647 w 795"/>
              <a:gd name="T25" fmla="*/ 2147483647 h 522"/>
              <a:gd name="T26" fmla="*/ 2147483647 w 795"/>
              <a:gd name="T27" fmla="*/ 2147483647 h 522"/>
              <a:gd name="T28" fmla="*/ 2147483647 w 795"/>
              <a:gd name="T29" fmla="*/ 2147483647 h 522"/>
              <a:gd name="T30" fmla="*/ 2147483647 w 795"/>
              <a:gd name="T31" fmla="*/ 2147483647 h 522"/>
              <a:gd name="T32" fmla="*/ 2147483647 w 795"/>
              <a:gd name="T33" fmla="*/ 2147483647 h 522"/>
              <a:gd name="T34" fmla="*/ 2147483647 w 795"/>
              <a:gd name="T35" fmla="*/ 2147483647 h 522"/>
              <a:gd name="T36" fmla="*/ 2147483647 w 795"/>
              <a:gd name="T37" fmla="*/ 2147483647 h 522"/>
              <a:gd name="T38" fmla="*/ 0 w 795"/>
              <a:gd name="T39" fmla="*/ 2147483647 h 522"/>
              <a:gd name="T40" fmla="*/ 2147483647 w 795"/>
              <a:gd name="T41" fmla="*/ 2147483647 h 522"/>
              <a:gd name="T42" fmla="*/ 2147483647 w 795"/>
              <a:gd name="T43" fmla="*/ 2147483647 h 522"/>
              <a:gd name="T44" fmla="*/ 2147483647 w 795"/>
              <a:gd name="T45" fmla="*/ 2147483647 h 52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95"/>
              <a:gd name="T70" fmla="*/ 0 h 522"/>
              <a:gd name="T71" fmla="*/ 795 w 795"/>
              <a:gd name="T72" fmla="*/ 522 h 522"/>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95" h="522">
                <a:moveTo>
                  <a:pt x="168" y="34"/>
                </a:moveTo>
                <a:cubicBezTo>
                  <a:pt x="218" y="0"/>
                  <a:pt x="276" y="7"/>
                  <a:pt x="336" y="2"/>
                </a:cubicBezTo>
                <a:cubicBezTo>
                  <a:pt x="365" y="5"/>
                  <a:pt x="395" y="4"/>
                  <a:pt x="424" y="10"/>
                </a:cubicBezTo>
                <a:cubicBezTo>
                  <a:pt x="463" y="18"/>
                  <a:pt x="491" y="67"/>
                  <a:pt x="528" y="74"/>
                </a:cubicBezTo>
                <a:cubicBezTo>
                  <a:pt x="557" y="79"/>
                  <a:pt x="587" y="85"/>
                  <a:pt x="616" y="90"/>
                </a:cubicBezTo>
                <a:cubicBezTo>
                  <a:pt x="644" y="111"/>
                  <a:pt x="672" y="126"/>
                  <a:pt x="680" y="162"/>
                </a:cubicBezTo>
                <a:cubicBezTo>
                  <a:pt x="685" y="186"/>
                  <a:pt x="677" y="218"/>
                  <a:pt x="696" y="234"/>
                </a:cubicBezTo>
                <a:cubicBezTo>
                  <a:pt x="707" y="243"/>
                  <a:pt x="723" y="244"/>
                  <a:pt x="736" y="250"/>
                </a:cubicBezTo>
                <a:cubicBezTo>
                  <a:pt x="758" y="261"/>
                  <a:pt x="766" y="272"/>
                  <a:pt x="784" y="290"/>
                </a:cubicBezTo>
                <a:cubicBezTo>
                  <a:pt x="776" y="356"/>
                  <a:pt x="795" y="350"/>
                  <a:pt x="744" y="370"/>
                </a:cubicBezTo>
                <a:cubicBezTo>
                  <a:pt x="744" y="370"/>
                  <a:pt x="684" y="390"/>
                  <a:pt x="672" y="394"/>
                </a:cubicBezTo>
                <a:cubicBezTo>
                  <a:pt x="664" y="397"/>
                  <a:pt x="648" y="402"/>
                  <a:pt x="648" y="402"/>
                </a:cubicBezTo>
                <a:cubicBezTo>
                  <a:pt x="632" y="418"/>
                  <a:pt x="616" y="434"/>
                  <a:pt x="600" y="450"/>
                </a:cubicBezTo>
                <a:cubicBezTo>
                  <a:pt x="588" y="462"/>
                  <a:pt x="568" y="461"/>
                  <a:pt x="552" y="466"/>
                </a:cubicBezTo>
                <a:cubicBezTo>
                  <a:pt x="495" y="485"/>
                  <a:pt x="438" y="495"/>
                  <a:pt x="384" y="522"/>
                </a:cubicBezTo>
                <a:cubicBezTo>
                  <a:pt x="328" y="503"/>
                  <a:pt x="356" y="470"/>
                  <a:pt x="320" y="442"/>
                </a:cubicBezTo>
                <a:cubicBezTo>
                  <a:pt x="315" y="438"/>
                  <a:pt x="266" y="427"/>
                  <a:pt x="264" y="426"/>
                </a:cubicBezTo>
                <a:cubicBezTo>
                  <a:pt x="203" y="432"/>
                  <a:pt x="168" y="437"/>
                  <a:pt x="112" y="418"/>
                </a:cubicBezTo>
                <a:cubicBezTo>
                  <a:pt x="88" y="394"/>
                  <a:pt x="83" y="374"/>
                  <a:pt x="64" y="346"/>
                </a:cubicBezTo>
                <a:cubicBezTo>
                  <a:pt x="57" y="286"/>
                  <a:pt x="49" y="251"/>
                  <a:pt x="0" y="218"/>
                </a:cubicBezTo>
                <a:cubicBezTo>
                  <a:pt x="8" y="178"/>
                  <a:pt x="8" y="159"/>
                  <a:pt x="48" y="146"/>
                </a:cubicBezTo>
                <a:cubicBezTo>
                  <a:pt x="60" y="128"/>
                  <a:pt x="70" y="86"/>
                  <a:pt x="88" y="74"/>
                </a:cubicBezTo>
                <a:cubicBezTo>
                  <a:pt x="115" y="56"/>
                  <a:pt x="168" y="77"/>
                  <a:pt x="168" y="34"/>
                </a:cubicBezTo>
                <a:close/>
              </a:path>
            </a:pathLst>
          </a:custGeom>
          <a:solidFill>
            <a:schemeClr val="bg1"/>
          </a:solidFill>
          <a:ln w="12700">
            <a:solidFill>
              <a:schemeClr val="tx1"/>
            </a:solidFill>
            <a:round/>
            <a:headEnd/>
            <a:tailEnd/>
          </a:ln>
        </p:spPr>
        <p:txBody>
          <a:bodyPr wrap="none" anchor="ctr"/>
          <a:lstStyle/>
          <a:p>
            <a:endParaRPr lang="et-EE"/>
          </a:p>
        </p:txBody>
      </p:sp>
      <p:sp>
        <p:nvSpPr>
          <p:cNvPr id="13328" name="Line 17"/>
          <p:cNvSpPr>
            <a:spLocks noChangeShapeType="1"/>
          </p:cNvSpPr>
          <p:nvPr/>
        </p:nvSpPr>
        <p:spPr bwMode="auto">
          <a:xfrm>
            <a:off x="6299200" y="2573338"/>
            <a:ext cx="1330325" cy="0"/>
          </a:xfrm>
          <a:prstGeom prst="line">
            <a:avLst/>
          </a:prstGeom>
          <a:noFill/>
          <a:ln w="12700">
            <a:solidFill>
              <a:schemeClr val="tx1"/>
            </a:solidFill>
            <a:round/>
            <a:headEnd/>
            <a:tailEnd/>
          </a:ln>
        </p:spPr>
        <p:txBody>
          <a:bodyPr wrap="none" anchor="ctr"/>
          <a:lstStyle/>
          <a:p>
            <a:endParaRPr lang="et-EE"/>
          </a:p>
        </p:txBody>
      </p:sp>
      <p:sp>
        <p:nvSpPr>
          <p:cNvPr id="13329" name="Rectangle 18"/>
          <p:cNvSpPr>
            <a:spLocks noChangeArrowheads="1"/>
          </p:cNvSpPr>
          <p:nvPr/>
        </p:nvSpPr>
        <p:spPr bwMode="auto">
          <a:xfrm>
            <a:off x="3706813" y="1989138"/>
            <a:ext cx="731837" cy="2808287"/>
          </a:xfrm>
          <a:prstGeom prst="rect">
            <a:avLst/>
          </a:prstGeom>
          <a:solidFill>
            <a:schemeClr val="bg1"/>
          </a:solidFill>
          <a:ln w="12700">
            <a:solidFill>
              <a:schemeClr val="tx1"/>
            </a:solidFill>
            <a:miter lim="800000"/>
            <a:headEnd/>
            <a:tailEnd/>
          </a:ln>
        </p:spPr>
        <p:txBody>
          <a:bodyPr wrap="none" anchor="ctr"/>
          <a:lstStyle/>
          <a:p>
            <a:endParaRPr lang="et-EE"/>
          </a:p>
        </p:txBody>
      </p:sp>
      <p:sp>
        <p:nvSpPr>
          <p:cNvPr id="13330" name="Text Box 19"/>
          <p:cNvSpPr txBox="1">
            <a:spLocks noChangeArrowheads="1"/>
          </p:cNvSpPr>
          <p:nvPr/>
        </p:nvSpPr>
        <p:spPr bwMode="auto">
          <a:xfrm>
            <a:off x="3419475" y="3068638"/>
            <a:ext cx="1330325" cy="336550"/>
          </a:xfrm>
          <a:prstGeom prst="rect">
            <a:avLst/>
          </a:prstGeom>
          <a:noFill/>
          <a:ln w="12700">
            <a:noFill/>
            <a:miter lim="800000"/>
            <a:headEnd/>
            <a:tailEnd/>
          </a:ln>
        </p:spPr>
        <p:txBody>
          <a:bodyPr>
            <a:spAutoFit/>
          </a:bodyPr>
          <a:lstStyle/>
          <a:p>
            <a:pPr eaLnBrk="0" hangingPunct="0">
              <a:spcBef>
                <a:spcPct val="50000"/>
              </a:spcBef>
            </a:pPr>
            <a:r>
              <a:rPr lang="sv-SE" sz="1600" b="1"/>
              <a:t>LFSR</a:t>
            </a:r>
            <a:endParaRPr lang="en-US" sz="1600" b="1"/>
          </a:p>
        </p:txBody>
      </p:sp>
      <p:sp>
        <p:nvSpPr>
          <p:cNvPr id="13331" name="Line 20"/>
          <p:cNvSpPr>
            <a:spLocks noChangeShapeType="1"/>
          </p:cNvSpPr>
          <p:nvPr/>
        </p:nvSpPr>
        <p:spPr bwMode="auto">
          <a:xfrm>
            <a:off x="4438650" y="4005263"/>
            <a:ext cx="1063625" cy="0"/>
          </a:xfrm>
          <a:prstGeom prst="line">
            <a:avLst/>
          </a:prstGeom>
          <a:noFill/>
          <a:ln w="12700">
            <a:solidFill>
              <a:schemeClr val="tx1"/>
            </a:solidFill>
            <a:round/>
            <a:headEnd/>
            <a:tailEnd type="triangle" w="med" len="med"/>
          </a:ln>
        </p:spPr>
        <p:txBody>
          <a:bodyPr wrap="none" anchor="ctr"/>
          <a:lstStyle/>
          <a:p>
            <a:endParaRPr lang="et-EE"/>
          </a:p>
        </p:txBody>
      </p:sp>
      <p:sp>
        <p:nvSpPr>
          <p:cNvPr id="13332" name="Line 21"/>
          <p:cNvSpPr>
            <a:spLocks noChangeShapeType="1"/>
          </p:cNvSpPr>
          <p:nvPr/>
        </p:nvSpPr>
        <p:spPr bwMode="auto">
          <a:xfrm>
            <a:off x="4438650" y="2205038"/>
            <a:ext cx="600075" cy="0"/>
          </a:xfrm>
          <a:prstGeom prst="line">
            <a:avLst/>
          </a:prstGeom>
          <a:noFill/>
          <a:ln w="12700">
            <a:solidFill>
              <a:schemeClr val="tx1"/>
            </a:solidFill>
            <a:round/>
            <a:headEnd/>
            <a:tailEnd type="triangle" w="med" len="med"/>
          </a:ln>
        </p:spPr>
        <p:txBody>
          <a:bodyPr wrap="none" anchor="ctr"/>
          <a:lstStyle/>
          <a:p>
            <a:endParaRPr lang="et-EE"/>
          </a:p>
        </p:txBody>
      </p:sp>
      <p:sp>
        <p:nvSpPr>
          <p:cNvPr id="13333" name="Line 22"/>
          <p:cNvSpPr>
            <a:spLocks noChangeShapeType="1"/>
          </p:cNvSpPr>
          <p:nvPr/>
        </p:nvSpPr>
        <p:spPr bwMode="auto">
          <a:xfrm>
            <a:off x="4438650" y="2492375"/>
            <a:ext cx="600075" cy="0"/>
          </a:xfrm>
          <a:prstGeom prst="line">
            <a:avLst/>
          </a:prstGeom>
          <a:noFill/>
          <a:ln w="12700">
            <a:solidFill>
              <a:schemeClr val="tx1"/>
            </a:solidFill>
            <a:round/>
            <a:headEnd/>
            <a:tailEnd type="triangle" w="med" len="med"/>
          </a:ln>
        </p:spPr>
        <p:txBody>
          <a:bodyPr wrap="none" anchor="ctr"/>
          <a:lstStyle/>
          <a:p>
            <a:endParaRPr lang="et-EE"/>
          </a:p>
        </p:txBody>
      </p:sp>
      <p:sp>
        <p:nvSpPr>
          <p:cNvPr id="13334" name="Line 23"/>
          <p:cNvSpPr>
            <a:spLocks noChangeShapeType="1"/>
          </p:cNvSpPr>
          <p:nvPr/>
        </p:nvSpPr>
        <p:spPr bwMode="auto">
          <a:xfrm>
            <a:off x="4572000" y="3141663"/>
            <a:ext cx="265113" cy="0"/>
          </a:xfrm>
          <a:prstGeom prst="line">
            <a:avLst/>
          </a:prstGeom>
          <a:noFill/>
          <a:ln w="12700">
            <a:solidFill>
              <a:schemeClr val="tx1"/>
            </a:solidFill>
            <a:prstDash val="dash"/>
            <a:round/>
            <a:headEnd/>
            <a:tailEnd/>
          </a:ln>
        </p:spPr>
        <p:txBody>
          <a:bodyPr wrap="none" anchor="ctr"/>
          <a:lstStyle/>
          <a:p>
            <a:endParaRPr lang="et-EE"/>
          </a:p>
        </p:txBody>
      </p:sp>
      <p:sp>
        <p:nvSpPr>
          <p:cNvPr id="13335" name="Line 24"/>
          <p:cNvSpPr>
            <a:spLocks noChangeShapeType="1"/>
          </p:cNvSpPr>
          <p:nvPr/>
        </p:nvSpPr>
        <p:spPr bwMode="auto">
          <a:xfrm>
            <a:off x="4438650" y="4508500"/>
            <a:ext cx="1328738" cy="0"/>
          </a:xfrm>
          <a:prstGeom prst="line">
            <a:avLst/>
          </a:prstGeom>
          <a:noFill/>
          <a:ln w="12700">
            <a:solidFill>
              <a:schemeClr val="tx1"/>
            </a:solidFill>
            <a:round/>
            <a:headEnd/>
            <a:tailEnd/>
          </a:ln>
        </p:spPr>
        <p:txBody>
          <a:bodyPr wrap="none" anchor="ctr"/>
          <a:lstStyle/>
          <a:p>
            <a:endParaRPr lang="et-EE"/>
          </a:p>
        </p:txBody>
      </p:sp>
      <p:sp>
        <p:nvSpPr>
          <p:cNvPr id="13336" name="Line 25"/>
          <p:cNvSpPr>
            <a:spLocks noChangeShapeType="1"/>
          </p:cNvSpPr>
          <p:nvPr/>
        </p:nvSpPr>
        <p:spPr bwMode="auto">
          <a:xfrm flipV="1">
            <a:off x="5767388" y="4221163"/>
            <a:ext cx="0" cy="287337"/>
          </a:xfrm>
          <a:prstGeom prst="line">
            <a:avLst/>
          </a:prstGeom>
          <a:noFill/>
          <a:ln w="12700">
            <a:solidFill>
              <a:schemeClr val="tx1"/>
            </a:solidFill>
            <a:round/>
            <a:headEnd/>
            <a:tailEnd type="triangle" w="med" len="med"/>
          </a:ln>
        </p:spPr>
        <p:txBody>
          <a:bodyPr wrap="none" anchor="ctr"/>
          <a:lstStyle/>
          <a:p>
            <a:endParaRPr lang="et-EE"/>
          </a:p>
        </p:txBody>
      </p:sp>
      <p:sp>
        <p:nvSpPr>
          <p:cNvPr id="13337" name="Text Box 26"/>
          <p:cNvSpPr txBox="1">
            <a:spLocks noChangeArrowheads="1"/>
          </p:cNvSpPr>
          <p:nvPr/>
        </p:nvSpPr>
        <p:spPr bwMode="auto">
          <a:xfrm>
            <a:off x="5451475" y="4387850"/>
            <a:ext cx="1330325" cy="336550"/>
          </a:xfrm>
          <a:prstGeom prst="rect">
            <a:avLst/>
          </a:prstGeom>
          <a:noFill/>
          <a:ln w="12700">
            <a:noFill/>
            <a:miter lim="800000"/>
            <a:headEnd/>
            <a:tailEnd/>
          </a:ln>
        </p:spPr>
        <p:txBody>
          <a:bodyPr>
            <a:spAutoFit/>
          </a:bodyPr>
          <a:lstStyle/>
          <a:p>
            <a:pPr eaLnBrk="0" hangingPunct="0">
              <a:spcBef>
                <a:spcPct val="50000"/>
              </a:spcBef>
            </a:pPr>
            <a:r>
              <a:rPr lang="sv-SE" sz="1600" b="1"/>
              <a:t>Reset</a:t>
            </a:r>
            <a:endParaRPr lang="en-US" sz="1600" b="1"/>
          </a:p>
        </p:txBody>
      </p:sp>
      <p:sp>
        <p:nvSpPr>
          <p:cNvPr id="13338" name="Text Box 27"/>
          <p:cNvSpPr txBox="1">
            <a:spLocks noChangeArrowheads="1"/>
          </p:cNvSpPr>
          <p:nvPr/>
        </p:nvSpPr>
        <p:spPr bwMode="auto">
          <a:xfrm>
            <a:off x="3775075" y="5157788"/>
            <a:ext cx="4319588" cy="825500"/>
          </a:xfrm>
          <a:prstGeom prst="rect">
            <a:avLst/>
          </a:prstGeom>
          <a:noFill/>
          <a:ln w="12700">
            <a:noFill/>
            <a:miter lim="800000"/>
            <a:headEnd/>
            <a:tailEnd/>
          </a:ln>
        </p:spPr>
        <p:txBody>
          <a:bodyPr>
            <a:spAutoFit/>
          </a:bodyPr>
          <a:lstStyle/>
          <a:p>
            <a:pPr algn="l" eaLnBrk="0" hangingPunct="0">
              <a:spcBef>
                <a:spcPct val="50000"/>
              </a:spcBef>
            </a:pPr>
            <a:r>
              <a:rPr lang="sv-SE" sz="1600" b="1"/>
              <a:t>If </a:t>
            </a:r>
            <a:r>
              <a:rPr lang="sv-SE" sz="1600" b="1">
                <a:solidFill>
                  <a:schemeClr val="tx2"/>
                </a:solidFill>
              </a:rPr>
              <a:t>Reset = 1 </a:t>
            </a:r>
            <a:r>
              <a:rPr lang="sv-SE" sz="1600" b="1"/>
              <a:t>signal has probability 0,5 then counter will not work and                                   1 for AND gate may never be produced</a:t>
            </a:r>
            <a:endParaRPr lang="en-US" sz="1600" b="1"/>
          </a:p>
        </p:txBody>
      </p:sp>
      <p:sp>
        <p:nvSpPr>
          <p:cNvPr id="13339" name="Text Box 28"/>
          <p:cNvSpPr txBox="1">
            <a:spLocks noChangeArrowheads="1"/>
          </p:cNvSpPr>
          <p:nvPr/>
        </p:nvSpPr>
        <p:spPr bwMode="auto">
          <a:xfrm>
            <a:off x="7229475" y="2852738"/>
            <a:ext cx="466725" cy="336550"/>
          </a:xfrm>
          <a:prstGeom prst="rect">
            <a:avLst/>
          </a:prstGeom>
          <a:noFill/>
          <a:ln w="12700">
            <a:noFill/>
            <a:miter lim="800000"/>
            <a:headEnd/>
            <a:tailEnd/>
          </a:ln>
        </p:spPr>
        <p:txBody>
          <a:bodyPr>
            <a:spAutoFit/>
          </a:bodyPr>
          <a:lstStyle/>
          <a:p>
            <a:pPr eaLnBrk="0" hangingPunct="0">
              <a:spcBef>
                <a:spcPct val="50000"/>
              </a:spcBef>
            </a:pPr>
            <a:r>
              <a:rPr lang="sv-SE" sz="1600" b="1"/>
              <a:t>1</a:t>
            </a:r>
            <a:endParaRPr lang="en-US" sz="1600" b="1"/>
          </a:p>
        </p:txBody>
      </p:sp>
      <p:sp>
        <p:nvSpPr>
          <p:cNvPr id="13340" name="Text Box 29"/>
          <p:cNvSpPr txBox="1">
            <a:spLocks noChangeArrowheads="1"/>
          </p:cNvSpPr>
          <p:nvPr/>
        </p:nvSpPr>
        <p:spPr bwMode="auto">
          <a:xfrm>
            <a:off x="539750" y="1484313"/>
            <a:ext cx="2730500" cy="1404937"/>
          </a:xfrm>
          <a:prstGeom prst="rect">
            <a:avLst/>
          </a:prstGeom>
          <a:noFill/>
          <a:ln w="12700">
            <a:noFill/>
            <a:miter lim="800000"/>
            <a:headEnd/>
            <a:tailEnd/>
          </a:ln>
        </p:spPr>
        <p:txBody>
          <a:bodyPr anchor="ctr">
            <a:spAutoFit/>
          </a:bodyPr>
          <a:lstStyle/>
          <a:p>
            <a:pPr algn="l" eaLnBrk="0" hangingPunct="0">
              <a:spcBef>
                <a:spcPct val="50000"/>
              </a:spcBef>
            </a:pPr>
            <a:r>
              <a:rPr lang="en-US" b="1"/>
              <a:t>The main motivations of using random patterns are:</a:t>
            </a:r>
          </a:p>
          <a:p>
            <a:pPr algn="l" eaLnBrk="0" hangingPunct="0"/>
            <a:r>
              <a:rPr lang="en-US" sz="1600" b="1"/>
              <a:t>    </a:t>
            </a:r>
            <a:r>
              <a:rPr lang="en-US" sz="1600" b="1">
                <a:solidFill>
                  <a:schemeClr val="tx2"/>
                </a:solidFill>
              </a:rPr>
              <a:t>-   low generation cost</a:t>
            </a:r>
          </a:p>
          <a:p>
            <a:pPr algn="l" eaLnBrk="0" hangingPunct="0"/>
            <a:r>
              <a:rPr lang="en-US" sz="1600" b="1">
                <a:solidFill>
                  <a:schemeClr val="tx2"/>
                </a:solidFill>
              </a:rPr>
              <a:t>    -   high initial efeciency</a:t>
            </a:r>
          </a:p>
        </p:txBody>
      </p:sp>
      <p:grpSp>
        <p:nvGrpSpPr>
          <p:cNvPr id="13341" name="Group 30"/>
          <p:cNvGrpSpPr>
            <a:grpSpLocks/>
          </p:cNvGrpSpPr>
          <p:nvPr/>
        </p:nvGrpSpPr>
        <p:grpSpPr bwMode="auto">
          <a:xfrm>
            <a:off x="250825" y="2997200"/>
            <a:ext cx="3057525" cy="3303588"/>
            <a:chOff x="481" y="1592"/>
            <a:chExt cx="2505" cy="1927"/>
          </a:xfrm>
        </p:grpSpPr>
        <p:sp>
          <p:nvSpPr>
            <p:cNvPr id="13342" name="Rectangle 31"/>
            <p:cNvSpPr>
              <a:spLocks noChangeArrowheads="1"/>
            </p:cNvSpPr>
            <p:nvPr/>
          </p:nvSpPr>
          <p:spPr bwMode="auto">
            <a:xfrm>
              <a:off x="611" y="1592"/>
              <a:ext cx="2375" cy="1787"/>
            </a:xfrm>
            <a:prstGeom prst="rect">
              <a:avLst/>
            </a:prstGeom>
            <a:noFill/>
            <a:ln w="9525">
              <a:noFill/>
              <a:miter lim="800000"/>
              <a:headEnd/>
              <a:tailEnd/>
            </a:ln>
          </p:spPr>
          <p:txBody>
            <a:bodyPr/>
            <a:lstStyle/>
            <a:p>
              <a:endParaRPr lang="et-EE"/>
            </a:p>
          </p:txBody>
        </p:sp>
        <p:sp>
          <p:nvSpPr>
            <p:cNvPr id="13343" name="Rectangle 32"/>
            <p:cNvSpPr>
              <a:spLocks noChangeArrowheads="1"/>
            </p:cNvSpPr>
            <p:nvPr/>
          </p:nvSpPr>
          <p:spPr bwMode="auto">
            <a:xfrm>
              <a:off x="611" y="1592"/>
              <a:ext cx="2375" cy="1787"/>
            </a:xfrm>
            <a:prstGeom prst="rect">
              <a:avLst/>
            </a:prstGeom>
            <a:noFill/>
            <a:ln w="7938">
              <a:solidFill>
                <a:srgbClr val="808080"/>
              </a:solidFill>
              <a:miter lim="800000"/>
              <a:headEnd/>
              <a:tailEnd/>
            </a:ln>
          </p:spPr>
          <p:txBody>
            <a:bodyPr/>
            <a:lstStyle/>
            <a:p>
              <a:endParaRPr lang="et-EE"/>
            </a:p>
          </p:txBody>
        </p:sp>
        <p:sp>
          <p:nvSpPr>
            <p:cNvPr id="13344" name="Line 33"/>
            <p:cNvSpPr>
              <a:spLocks noChangeShapeType="1"/>
            </p:cNvSpPr>
            <p:nvPr/>
          </p:nvSpPr>
          <p:spPr bwMode="auto">
            <a:xfrm flipV="1">
              <a:off x="670" y="2707"/>
              <a:ext cx="120" cy="494"/>
            </a:xfrm>
            <a:prstGeom prst="line">
              <a:avLst/>
            </a:prstGeom>
            <a:noFill/>
            <a:ln w="14288">
              <a:solidFill>
                <a:srgbClr val="000000"/>
              </a:solidFill>
              <a:round/>
              <a:headEnd/>
              <a:tailEnd/>
            </a:ln>
          </p:spPr>
          <p:txBody>
            <a:bodyPr/>
            <a:lstStyle/>
            <a:p>
              <a:endParaRPr lang="et-EE"/>
            </a:p>
          </p:txBody>
        </p:sp>
        <p:sp>
          <p:nvSpPr>
            <p:cNvPr id="13345" name="Line 34"/>
            <p:cNvSpPr>
              <a:spLocks noChangeShapeType="1"/>
            </p:cNvSpPr>
            <p:nvPr/>
          </p:nvSpPr>
          <p:spPr bwMode="auto">
            <a:xfrm flipV="1">
              <a:off x="790" y="2263"/>
              <a:ext cx="119" cy="444"/>
            </a:xfrm>
            <a:prstGeom prst="line">
              <a:avLst/>
            </a:prstGeom>
            <a:noFill/>
            <a:ln w="14288">
              <a:solidFill>
                <a:srgbClr val="000000"/>
              </a:solidFill>
              <a:round/>
              <a:headEnd/>
              <a:tailEnd/>
            </a:ln>
          </p:spPr>
          <p:txBody>
            <a:bodyPr/>
            <a:lstStyle/>
            <a:p>
              <a:endParaRPr lang="et-EE"/>
            </a:p>
          </p:txBody>
        </p:sp>
        <p:sp>
          <p:nvSpPr>
            <p:cNvPr id="13346" name="Line 35"/>
            <p:cNvSpPr>
              <a:spLocks noChangeShapeType="1"/>
            </p:cNvSpPr>
            <p:nvPr/>
          </p:nvSpPr>
          <p:spPr bwMode="auto">
            <a:xfrm flipV="1">
              <a:off x="909" y="2039"/>
              <a:ext cx="119" cy="224"/>
            </a:xfrm>
            <a:prstGeom prst="line">
              <a:avLst/>
            </a:prstGeom>
            <a:noFill/>
            <a:ln w="14288">
              <a:solidFill>
                <a:srgbClr val="000000"/>
              </a:solidFill>
              <a:round/>
              <a:headEnd/>
              <a:tailEnd/>
            </a:ln>
          </p:spPr>
          <p:txBody>
            <a:bodyPr/>
            <a:lstStyle/>
            <a:p>
              <a:endParaRPr lang="et-EE"/>
            </a:p>
          </p:txBody>
        </p:sp>
        <p:sp>
          <p:nvSpPr>
            <p:cNvPr id="13347" name="Line 36"/>
            <p:cNvSpPr>
              <a:spLocks noChangeShapeType="1"/>
            </p:cNvSpPr>
            <p:nvPr/>
          </p:nvSpPr>
          <p:spPr bwMode="auto">
            <a:xfrm flipV="1">
              <a:off x="1028" y="1927"/>
              <a:ext cx="119" cy="112"/>
            </a:xfrm>
            <a:prstGeom prst="line">
              <a:avLst/>
            </a:prstGeom>
            <a:noFill/>
            <a:ln w="14288">
              <a:solidFill>
                <a:srgbClr val="000000"/>
              </a:solidFill>
              <a:round/>
              <a:headEnd/>
              <a:tailEnd/>
            </a:ln>
          </p:spPr>
          <p:txBody>
            <a:bodyPr/>
            <a:lstStyle/>
            <a:p>
              <a:endParaRPr lang="et-EE"/>
            </a:p>
          </p:txBody>
        </p:sp>
        <p:sp>
          <p:nvSpPr>
            <p:cNvPr id="13348" name="Line 37"/>
            <p:cNvSpPr>
              <a:spLocks noChangeShapeType="1"/>
            </p:cNvSpPr>
            <p:nvPr/>
          </p:nvSpPr>
          <p:spPr bwMode="auto">
            <a:xfrm flipV="1">
              <a:off x="1147" y="1871"/>
              <a:ext cx="115" cy="56"/>
            </a:xfrm>
            <a:prstGeom prst="line">
              <a:avLst/>
            </a:prstGeom>
            <a:noFill/>
            <a:ln w="14288">
              <a:solidFill>
                <a:srgbClr val="000000"/>
              </a:solidFill>
              <a:round/>
              <a:headEnd/>
              <a:tailEnd/>
            </a:ln>
          </p:spPr>
          <p:txBody>
            <a:bodyPr/>
            <a:lstStyle/>
            <a:p>
              <a:endParaRPr lang="et-EE"/>
            </a:p>
          </p:txBody>
        </p:sp>
        <p:sp>
          <p:nvSpPr>
            <p:cNvPr id="13349" name="Line 38"/>
            <p:cNvSpPr>
              <a:spLocks noChangeShapeType="1"/>
            </p:cNvSpPr>
            <p:nvPr/>
          </p:nvSpPr>
          <p:spPr bwMode="auto">
            <a:xfrm flipV="1">
              <a:off x="1262" y="1842"/>
              <a:ext cx="119" cy="29"/>
            </a:xfrm>
            <a:prstGeom prst="line">
              <a:avLst/>
            </a:prstGeom>
            <a:noFill/>
            <a:ln w="14288">
              <a:solidFill>
                <a:srgbClr val="000000"/>
              </a:solidFill>
              <a:round/>
              <a:headEnd/>
              <a:tailEnd/>
            </a:ln>
          </p:spPr>
          <p:txBody>
            <a:bodyPr/>
            <a:lstStyle/>
            <a:p>
              <a:endParaRPr lang="et-EE"/>
            </a:p>
          </p:txBody>
        </p:sp>
        <p:sp>
          <p:nvSpPr>
            <p:cNvPr id="13350" name="Line 39"/>
            <p:cNvSpPr>
              <a:spLocks noChangeShapeType="1"/>
            </p:cNvSpPr>
            <p:nvPr/>
          </p:nvSpPr>
          <p:spPr bwMode="auto">
            <a:xfrm flipV="1">
              <a:off x="1381" y="1829"/>
              <a:ext cx="119" cy="13"/>
            </a:xfrm>
            <a:prstGeom prst="line">
              <a:avLst/>
            </a:prstGeom>
            <a:noFill/>
            <a:ln w="14288">
              <a:solidFill>
                <a:srgbClr val="000000"/>
              </a:solidFill>
              <a:round/>
              <a:headEnd/>
              <a:tailEnd/>
            </a:ln>
          </p:spPr>
          <p:txBody>
            <a:bodyPr/>
            <a:lstStyle/>
            <a:p>
              <a:endParaRPr lang="et-EE"/>
            </a:p>
          </p:txBody>
        </p:sp>
        <p:sp>
          <p:nvSpPr>
            <p:cNvPr id="13351" name="Line 40"/>
            <p:cNvSpPr>
              <a:spLocks noChangeShapeType="1"/>
            </p:cNvSpPr>
            <p:nvPr/>
          </p:nvSpPr>
          <p:spPr bwMode="auto">
            <a:xfrm flipV="1">
              <a:off x="1500" y="1822"/>
              <a:ext cx="120" cy="7"/>
            </a:xfrm>
            <a:prstGeom prst="line">
              <a:avLst/>
            </a:prstGeom>
            <a:noFill/>
            <a:ln w="14288">
              <a:solidFill>
                <a:srgbClr val="000000"/>
              </a:solidFill>
              <a:round/>
              <a:headEnd/>
              <a:tailEnd/>
            </a:ln>
          </p:spPr>
          <p:txBody>
            <a:bodyPr/>
            <a:lstStyle/>
            <a:p>
              <a:endParaRPr lang="et-EE"/>
            </a:p>
          </p:txBody>
        </p:sp>
        <p:sp>
          <p:nvSpPr>
            <p:cNvPr id="13352" name="Line 41"/>
            <p:cNvSpPr>
              <a:spLocks noChangeShapeType="1"/>
            </p:cNvSpPr>
            <p:nvPr/>
          </p:nvSpPr>
          <p:spPr bwMode="auto">
            <a:xfrm flipV="1">
              <a:off x="1620" y="1819"/>
              <a:ext cx="119" cy="3"/>
            </a:xfrm>
            <a:prstGeom prst="line">
              <a:avLst/>
            </a:prstGeom>
            <a:noFill/>
            <a:ln w="14288">
              <a:solidFill>
                <a:srgbClr val="000000"/>
              </a:solidFill>
              <a:round/>
              <a:headEnd/>
              <a:tailEnd/>
            </a:ln>
          </p:spPr>
          <p:txBody>
            <a:bodyPr/>
            <a:lstStyle/>
            <a:p>
              <a:endParaRPr lang="et-EE"/>
            </a:p>
          </p:txBody>
        </p:sp>
        <p:sp>
          <p:nvSpPr>
            <p:cNvPr id="13353" name="Line 42"/>
            <p:cNvSpPr>
              <a:spLocks noChangeShapeType="1"/>
            </p:cNvSpPr>
            <p:nvPr/>
          </p:nvSpPr>
          <p:spPr bwMode="auto">
            <a:xfrm flipV="1">
              <a:off x="1739" y="1815"/>
              <a:ext cx="119" cy="4"/>
            </a:xfrm>
            <a:prstGeom prst="line">
              <a:avLst/>
            </a:prstGeom>
            <a:noFill/>
            <a:ln w="14288">
              <a:solidFill>
                <a:srgbClr val="000000"/>
              </a:solidFill>
              <a:round/>
              <a:headEnd/>
              <a:tailEnd/>
            </a:ln>
          </p:spPr>
          <p:txBody>
            <a:bodyPr/>
            <a:lstStyle/>
            <a:p>
              <a:endParaRPr lang="et-EE"/>
            </a:p>
          </p:txBody>
        </p:sp>
        <p:sp>
          <p:nvSpPr>
            <p:cNvPr id="13354" name="Line 43"/>
            <p:cNvSpPr>
              <a:spLocks noChangeShapeType="1"/>
            </p:cNvSpPr>
            <p:nvPr/>
          </p:nvSpPr>
          <p:spPr bwMode="auto">
            <a:xfrm>
              <a:off x="1858" y="1815"/>
              <a:ext cx="119" cy="1"/>
            </a:xfrm>
            <a:prstGeom prst="line">
              <a:avLst/>
            </a:prstGeom>
            <a:noFill/>
            <a:ln w="14288">
              <a:solidFill>
                <a:srgbClr val="000000"/>
              </a:solidFill>
              <a:round/>
              <a:headEnd/>
              <a:tailEnd/>
            </a:ln>
          </p:spPr>
          <p:txBody>
            <a:bodyPr/>
            <a:lstStyle/>
            <a:p>
              <a:endParaRPr lang="et-EE"/>
            </a:p>
          </p:txBody>
        </p:sp>
        <p:sp>
          <p:nvSpPr>
            <p:cNvPr id="13355" name="Line 44"/>
            <p:cNvSpPr>
              <a:spLocks noChangeShapeType="1"/>
            </p:cNvSpPr>
            <p:nvPr/>
          </p:nvSpPr>
          <p:spPr bwMode="auto">
            <a:xfrm>
              <a:off x="1977" y="1815"/>
              <a:ext cx="120" cy="1"/>
            </a:xfrm>
            <a:prstGeom prst="line">
              <a:avLst/>
            </a:prstGeom>
            <a:noFill/>
            <a:ln w="14288">
              <a:solidFill>
                <a:srgbClr val="000000"/>
              </a:solidFill>
              <a:round/>
              <a:headEnd/>
              <a:tailEnd/>
            </a:ln>
          </p:spPr>
          <p:txBody>
            <a:bodyPr/>
            <a:lstStyle/>
            <a:p>
              <a:endParaRPr lang="et-EE"/>
            </a:p>
          </p:txBody>
        </p:sp>
        <p:sp>
          <p:nvSpPr>
            <p:cNvPr id="13356" name="Line 45"/>
            <p:cNvSpPr>
              <a:spLocks noChangeShapeType="1"/>
            </p:cNvSpPr>
            <p:nvPr/>
          </p:nvSpPr>
          <p:spPr bwMode="auto">
            <a:xfrm>
              <a:off x="2097" y="1815"/>
              <a:ext cx="119" cy="1"/>
            </a:xfrm>
            <a:prstGeom prst="line">
              <a:avLst/>
            </a:prstGeom>
            <a:noFill/>
            <a:ln w="14288">
              <a:solidFill>
                <a:srgbClr val="000000"/>
              </a:solidFill>
              <a:round/>
              <a:headEnd/>
              <a:tailEnd/>
            </a:ln>
          </p:spPr>
          <p:txBody>
            <a:bodyPr/>
            <a:lstStyle/>
            <a:p>
              <a:endParaRPr lang="et-EE"/>
            </a:p>
          </p:txBody>
        </p:sp>
        <p:sp>
          <p:nvSpPr>
            <p:cNvPr id="13357" name="Line 46"/>
            <p:cNvSpPr>
              <a:spLocks noChangeShapeType="1"/>
            </p:cNvSpPr>
            <p:nvPr/>
          </p:nvSpPr>
          <p:spPr bwMode="auto">
            <a:xfrm>
              <a:off x="2216" y="1815"/>
              <a:ext cx="119" cy="1"/>
            </a:xfrm>
            <a:prstGeom prst="line">
              <a:avLst/>
            </a:prstGeom>
            <a:noFill/>
            <a:ln w="14288">
              <a:solidFill>
                <a:srgbClr val="000000"/>
              </a:solidFill>
              <a:round/>
              <a:headEnd/>
              <a:tailEnd/>
            </a:ln>
          </p:spPr>
          <p:txBody>
            <a:bodyPr/>
            <a:lstStyle/>
            <a:p>
              <a:endParaRPr lang="et-EE"/>
            </a:p>
          </p:txBody>
        </p:sp>
        <p:sp>
          <p:nvSpPr>
            <p:cNvPr id="13358" name="Line 47"/>
            <p:cNvSpPr>
              <a:spLocks noChangeShapeType="1"/>
            </p:cNvSpPr>
            <p:nvPr/>
          </p:nvSpPr>
          <p:spPr bwMode="auto">
            <a:xfrm>
              <a:off x="2335" y="1815"/>
              <a:ext cx="115" cy="1"/>
            </a:xfrm>
            <a:prstGeom prst="line">
              <a:avLst/>
            </a:prstGeom>
            <a:noFill/>
            <a:ln w="14288">
              <a:solidFill>
                <a:srgbClr val="000000"/>
              </a:solidFill>
              <a:round/>
              <a:headEnd/>
              <a:tailEnd/>
            </a:ln>
          </p:spPr>
          <p:txBody>
            <a:bodyPr/>
            <a:lstStyle/>
            <a:p>
              <a:endParaRPr lang="et-EE"/>
            </a:p>
          </p:txBody>
        </p:sp>
        <p:sp>
          <p:nvSpPr>
            <p:cNvPr id="13359" name="Line 48"/>
            <p:cNvSpPr>
              <a:spLocks noChangeShapeType="1"/>
            </p:cNvSpPr>
            <p:nvPr/>
          </p:nvSpPr>
          <p:spPr bwMode="auto">
            <a:xfrm>
              <a:off x="2450" y="1815"/>
              <a:ext cx="119" cy="1"/>
            </a:xfrm>
            <a:prstGeom prst="line">
              <a:avLst/>
            </a:prstGeom>
            <a:noFill/>
            <a:ln w="14288">
              <a:solidFill>
                <a:srgbClr val="000000"/>
              </a:solidFill>
              <a:round/>
              <a:headEnd/>
              <a:tailEnd/>
            </a:ln>
          </p:spPr>
          <p:txBody>
            <a:bodyPr/>
            <a:lstStyle/>
            <a:p>
              <a:endParaRPr lang="et-EE"/>
            </a:p>
          </p:txBody>
        </p:sp>
        <p:sp>
          <p:nvSpPr>
            <p:cNvPr id="13360" name="Line 49"/>
            <p:cNvSpPr>
              <a:spLocks noChangeShapeType="1"/>
            </p:cNvSpPr>
            <p:nvPr/>
          </p:nvSpPr>
          <p:spPr bwMode="auto">
            <a:xfrm>
              <a:off x="2569" y="1815"/>
              <a:ext cx="119" cy="1"/>
            </a:xfrm>
            <a:prstGeom prst="line">
              <a:avLst/>
            </a:prstGeom>
            <a:noFill/>
            <a:ln w="14288">
              <a:solidFill>
                <a:srgbClr val="000000"/>
              </a:solidFill>
              <a:round/>
              <a:headEnd/>
              <a:tailEnd/>
            </a:ln>
          </p:spPr>
          <p:txBody>
            <a:bodyPr/>
            <a:lstStyle/>
            <a:p>
              <a:endParaRPr lang="et-EE"/>
            </a:p>
          </p:txBody>
        </p:sp>
        <p:sp>
          <p:nvSpPr>
            <p:cNvPr id="13361" name="Line 50"/>
            <p:cNvSpPr>
              <a:spLocks noChangeShapeType="1"/>
            </p:cNvSpPr>
            <p:nvPr/>
          </p:nvSpPr>
          <p:spPr bwMode="auto">
            <a:xfrm>
              <a:off x="2688" y="1815"/>
              <a:ext cx="119" cy="1"/>
            </a:xfrm>
            <a:prstGeom prst="line">
              <a:avLst/>
            </a:prstGeom>
            <a:noFill/>
            <a:ln w="14288">
              <a:solidFill>
                <a:srgbClr val="000000"/>
              </a:solidFill>
              <a:round/>
              <a:headEnd/>
              <a:tailEnd/>
            </a:ln>
          </p:spPr>
          <p:txBody>
            <a:bodyPr/>
            <a:lstStyle/>
            <a:p>
              <a:endParaRPr lang="et-EE"/>
            </a:p>
          </p:txBody>
        </p:sp>
        <p:sp>
          <p:nvSpPr>
            <p:cNvPr id="13362" name="Line 51"/>
            <p:cNvSpPr>
              <a:spLocks noChangeShapeType="1"/>
            </p:cNvSpPr>
            <p:nvPr/>
          </p:nvSpPr>
          <p:spPr bwMode="auto">
            <a:xfrm>
              <a:off x="2807" y="1815"/>
              <a:ext cx="119" cy="1"/>
            </a:xfrm>
            <a:prstGeom prst="line">
              <a:avLst/>
            </a:prstGeom>
            <a:noFill/>
            <a:ln w="14288">
              <a:solidFill>
                <a:srgbClr val="000000"/>
              </a:solidFill>
              <a:round/>
              <a:headEnd/>
              <a:tailEnd/>
            </a:ln>
          </p:spPr>
          <p:txBody>
            <a:bodyPr/>
            <a:lstStyle/>
            <a:p>
              <a:endParaRPr lang="et-EE"/>
            </a:p>
          </p:txBody>
        </p:sp>
        <p:sp>
          <p:nvSpPr>
            <p:cNvPr id="13363" name="Rectangle 52"/>
            <p:cNvSpPr>
              <a:spLocks noChangeArrowheads="1"/>
            </p:cNvSpPr>
            <p:nvPr/>
          </p:nvSpPr>
          <p:spPr bwMode="auto">
            <a:xfrm>
              <a:off x="1648" y="3395"/>
              <a:ext cx="339" cy="124"/>
            </a:xfrm>
            <a:prstGeom prst="rect">
              <a:avLst/>
            </a:prstGeom>
            <a:noFill/>
            <a:ln w="9525">
              <a:noFill/>
              <a:miter lim="800000"/>
              <a:headEnd/>
              <a:tailEnd/>
            </a:ln>
          </p:spPr>
          <p:txBody>
            <a:bodyPr wrap="none" lIns="0" tIns="0" rIns="0" bIns="0">
              <a:spAutoFit/>
            </a:bodyPr>
            <a:lstStyle/>
            <a:p>
              <a:pPr eaLnBrk="0" hangingPunct="0"/>
              <a:r>
                <a:rPr lang="ru-RU" sz="1400" b="1">
                  <a:solidFill>
                    <a:srgbClr val="000000"/>
                  </a:solidFill>
                </a:rPr>
                <a:t>Time</a:t>
              </a:r>
              <a:endParaRPr lang="ru-RU" sz="4000">
                <a:latin typeface="Times New Roman" pitchFamily="18" charset="0"/>
              </a:endParaRPr>
            </a:p>
          </p:txBody>
        </p:sp>
        <p:sp>
          <p:nvSpPr>
            <p:cNvPr id="13364" name="Rectangle 53"/>
            <p:cNvSpPr>
              <a:spLocks noChangeArrowheads="1"/>
            </p:cNvSpPr>
            <p:nvPr/>
          </p:nvSpPr>
          <p:spPr bwMode="auto">
            <a:xfrm rot="-5400000">
              <a:off x="196" y="2291"/>
              <a:ext cx="746" cy="175"/>
            </a:xfrm>
            <a:prstGeom prst="rect">
              <a:avLst/>
            </a:prstGeom>
            <a:noFill/>
            <a:ln w="9525">
              <a:noFill/>
              <a:miter lim="800000"/>
              <a:headEnd/>
              <a:tailEnd/>
            </a:ln>
          </p:spPr>
          <p:txBody>
            <a:bodyPr wrap="none" lIns="0" tIns="0" rIns="0" bIns="0">
              <a:spAutoFit/>
            </a:bodyPr>
            <a:lstStyle/>
            <a:p>
              <a:pPr eaLnBrk="0" hangingPunct="0"/>
              <a:r>
                <a:rPr lang="ru-RU" sz="1400" b="1">
                  <a:solidFill>
                    <a:srgbClr val="000000"/>
                  </a:solidFill>
                </a:rPr>
                <a:t>Fault Coverage</a:t>
              </a:r>
              <a:endParaRPr lang="ru-RU" sz="4000">
                <a:latin typeface="Times New Roman" pitchFamily="18" charset="0"/>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lide Number Placeholder 3"/>
          <p:cNvSpPr>
            <a:spLocks noGrp="1"/>
          </p:cNvSpPr>
          <p:nvPr>
            <p:ph type="sldNum" sz="quarter" idx="10"/>
          </p:nvPr>
        </p:nvSpPr>
        <p:spPr/>
        <p:txBody>
          <a:bodyPr/>
          <a:lstStyle/>
          <a:p>
            <a:pPr>
              <a:defRPr/>
            </a:pPr>
            <a:fld id="{CBAB5253-9BE1-4450-AED8-27C7B0F2EF1D}" type="slidenum">
              <a:rPr lang="et-EE"/>
              <a:pPr>
                <a:defRPr/>
              </a:pPr>
              <a:t>9</a:t>
            </a:fld>
            <a:endParaRPr lang="et-EE"/>
          </a:p>
        </p:txBody>
      </p:sp>
      <p:sp>
        <p:nvSpPr>
          <p:cNvPr id="125954" name="Rectangle 2"/>
          <p:cNvSpPr>
            <a:spLocks noGrp="1" noChangeArrowheads="1"/>
          </p:cNvSpPr>
          <p:nvPr>
            <p:ph type="title"/>
          </p:nvPr>
        </p:nvSpPr>
        <p:spPr/>
        <p:txBody>
          <a:bodyPr/>
          <a:lstStyle/>
          <a:p>
            <a:pPr eaLnBrk="1" hangingPunct="1">
              <a:defRPr/>
            </a:pPr>
            <a:r>
              <a:rPr lang="en-US" dirty="0" smtClean="0"/>
              <a:t>Pseudo-Random Test Generation by LFSR</a:t>
            </a:r>
          </a:p>
        </p:txBody>
      </p:sp>
      <p:sp>
        <p:nvSpPr>
          <p:cNvPr id="14340" name="Rectangle 3"/>
          <p:cNvSpPr>
            <a:spLocks noChangeArrowheads="1"/>
          </p:cNvSpPr>
          <p:nvPr/>
        </p:nvSpPr>
        <p:spPr bwMode="auto">
          <a:xfrm>
            <a:off x="1476375" y="2636838"/>
            <a:ext cx="2646363" cy="2209800"/>
          </a:xfrm>
          <a:prstGeom prst="rect">
            <a:avLst/>
          </a:prstGeom>
          <a:noFill/>
          <a:ln w="9525">
            <a:noFill/>
            <a:miter lim="800000"/>
            <a:headEnd/>
            <a:tailEnd/>
          </a:ln>
        </p:spPr>
        <p:txBody>
          <a:bodyPr/>
          <a:lstStyle/>
          <a:p>
            <a:pPr marL="342900" indent="-342900" algn="l">
              <a:spcBef>
                <a:spcPct val="20000"/>
              </a:spcBef>
              <a:buClr>
                <a:srgbClr val="800040"/>
              </a:buClr>
              <a:buFont typeface="Wingdings" pitchFamily="2" charset="2"/>
              <a:buNone/>
            </a:pPr>
            <a:r>
              <a:rPr lang="en-US" sz="2800" b="1">
                <a:solidFill>
                  <a:schemeClr val="tx2"/>
                </a:solidFill>
                <a:latin typeface="Times New Roman" pitchFamily="18" charset="0"/>
              </a:rPr>
              <a:t>Problems:</a:t>
            </a:r>
            <a:endParaRPr lang="en-US" sz="3200" b="1">
              <a:solidFill>
                <a:schemeClr val="tx2"/>
              </a:solidFill>
              <a:latin typeface="Times New Roman" pitchFamily="18" charset="0"/>
            </a:endParaRPr>
          </a:p>
          <a:p>
            <a:pPr marL="342900" indent="-342900" algn="l">
              <a:spcBef>
                <a:spcPct val="20000"/>
              </a:spcBef>
              <a:buClr>
                <a:srgbClr val="800040"/>
              </a:buClr>
              <a:buFont typeface="Wingdings" pitchFamily="2" charset="2"/>
              <a:buChar char="Ø"/>
            </a:pPr>
            <a:r>
              <a:rPr lang="en-US" sz="2000" b="1">
                <a:latin typeface="Times New Roman" pitchFamily="18" charset="0"/>
              </a:rPr>
              <a:t>Very long test application time</a:t>
            </a:r>
          </a:p>
          <a:p>
            <a:pPr marL="342900" indent="-342900" algn="l">
              <a:spcBef>
                <a:spcPct val="20000"/>
              </a:spcBef>
              <a:buClr>
                <a:srgbClr val="800040"/>
              </a:buClr>
              <a:buFont typeface="Wingdings" pitchFamily="2" charset="2"/>
              <a:buChar char="Ø"/>
            </a:pPr>
            <a:r>
              <a:rPr lang="en-US" sz="2000" b="1">
                <a:latin typeface="Times New Roman" pitchFamily="18" charset="0"/>
              </a:rPr>
              <a:t>Low fault coverage</a:t>
            </a:r>
          </a:p>
          <a:p>
            <a:pPr marL="342900" indent="-342900" algn="l">
              <a:spcBef>
                <a:spcPct val="20000"/>
              </a:spcBef>
              <a:buClr>
                <a:srgbClr val="800040"/>
              </a:buClr>
              <a:buFont typeface="Wingdings" pitchFamily="2" charset="2"/>
              <a:buChar char="Ø"/>
            </a:pPr>
            <a:r>
              <a:rPr lang="en-US" sz="2000" b="1">
                <a:latin typeface="Times New Roman" pitchFamily="18" charset="0"/>
              </a:rPr>
              <a:t>Area overhead</a:t>
            </a:r>
          </a:p>
          <a:p>
            <a:pPr marL="342900" indent="-342900" algn="l">
              <a:spcBef>
                <a:spcPct val="20000"/>
              </a:spcBef>
              <a:buClr>
                <a:srgbClr val="800040"/>
              </a:buClr>
              <a:buFont typeface="Wingdings" pitchFamily="2" charset="2"/>
              <a:buChar char="Ø"/>
            </a:pPr>
            <a:r>
              <a:rPr lang="en-US" sz="2000" b="1">
                <a:latin typeface="Times New Roman" pitchFamily="18" charset="0"/>
              </a:rPr>
              <a:t>Additional delay</a:t>
            </a:r>
          </a:p>
        </p:txBody>
      </p:sp>
      <p:sp>
        <p:nvSpPr>
          <p:cNvPr id="14341" name="Rectangle 5"/>
          <p:cNvSpPr>
            <a:spLocks noChangeArrowheads="1"/>
          </p:cNvSpPr>
          <p:nvPr/>
        </p:nvSpPr>
        <p:spPr bwMode="auto">
          <a:xfrm>
            <a:off x="5148263" y="2781300"/>
            <a:ext cx="3744912" cy="2124075"/>
          </a:xfrm>
          <a:prstGeom prst="rect">
            <a:avLst/>
          </a:prstGeom>
          <a:noFill/>
          <a:ln w="9525">
            <a:noFill/>
            <a:miter lim="800000"/>
            <a:headEnd/>
            <a:tailEnd/>
          </a:ln>
        </p:spPr>
        <p:txBody>
          <a:bodyPr/>
          <a:lstStyle/>
          <a:p>
            <a:pPr marL="177800" indent="-177800" algn="l" defTabSz="762000">
              <a:spcBef>
                <a:spcPct val="20000"/>
              </a:spcBef>
              <a:buClr>
                <a:srgbClr val="800040"/>
              </a:buClr>
              <a:buFont typeface="Wingdings" pitchFamily="2" charset="2"/>
              <a:buNone/>
            </a:pPr>
            <a:r>
              <a:rPr lang="en-US" sz="2800" b="1">
                <a:solidFill>
                  <a:schemeClr val="tx2"/>
                </a:solidFill>
                <a:latin typeface="Times New Roman" pitchFamily="18" charset="0"/>
              </a:rPr>
              <a:t>Possible solutions</a:t>
            </a:r>
            <a:r>
              <a:rPr lang="en-US" sz="2800" b="1">
                <a:latin typeface="Times New Roman" pitchFamily="18" charset="0"/>
              </a:rPr>
              <a:t> </a:t>
            </a:r>
          </a:p>
          <a:p>
            <a:pPr marL="177800" indent="-177800" algn="l" defTabSz="762000">
              <a:spcBef>
                <a:spcPct val="20000"/>
              </a:spcBef>
              <a:buClr>
                <a:srgbClr val="800040"/>
              </a:buClr>
              <a:buFont typeface="Wingdings" pitchFamily="2" charset="2"/>
              <a:buChar char="Ø"/>
            </a:pPr>
            <a:r>
              <a:rPr lang="en-US" sz="2000" b="1">
                <a:latin typeface="Times New Roman" pitchFamily="18" charset="0"/>
              </a:rPr>
              <a:t>Weighted pattern PRPG</a:t>
            </a:r>
          </a:p>
          <a:p>
            <a:pPr marL="177800" indent="-177800" algn="l" defTabSz="762000">
              <a:spcBef>
                <a:spcPct val="20000"/>
              </a:spcBef>
              <a:buClr>
                <a:srgbClr val="800040"/>
              </a:buClr>
              <a:buFont typeface="Wingdings" pitchFamily="2" charset="2"/>
              <a:buChar char="Ø"/>
            </a:pPr>
            <a:r>
              <a:rPr lang="en-US" sz="2000" b="1">
                <a:latin typeface="Times New Roman" pitchFamily="18" charset="0"/>
              </a:rPr>
              <a:t>Combining pseudo-random  test with deterministic test</a:t>
            </a:r>
          </a:p>
          <a:p>
            <a:pPr marL="731838" lvl="1" indent="-285750" algn="l" defTabSz="762000">
              <a:spcBef>
                <a:spcPct val="20000"/>
              </a:spcBef>
              <a:buClr>
                <a:srgbClr val="800040"/>
              </a:buClr>
              <a:buFont typeface="Wingdings" pitchFamily="2" charset="2"/>
              <a:buChar char="§"/>
            </a:pPr>
            <a:r>
              <a:rPr lang="en-US" sz="2000" b="1">
                <a:latin typeface="Times New Roman" pitchFamily="18" charset="0"/>
              </a:rPr>
              <a:t>Hybrid BIST</a:t>
            </a:r>
          </a:p>
          <a:p>
            <a:pPr marL="731838" lvl="1" indent="-285750" algn="l" defTabSz="762000">
              <a:spcBef>
                <a:spcPct val="20000"/>
              </a:spcBef>
              <a:buClr>
                <a:srgbClr val="800040"/>
              </a:buClr>
              <a:buFont typeface="Wingdings" pitchFamily="2" charset="2"/>
              <a:buChar char="§"/>
            </a:pPr>
            <a:r>
              <a:rPr lang="en-US" sz="2000" b="1">
                <a:latin typeface="Times New Roman" pitchFamily="18" charset="0"/>
              </a:rPr>
              <a:t>Multiple seed (Reseeding)</a:t>
            </a:r>
          </a:p>
        </p:txBody>
      </p:sp>
      <p:grpSp>
        <p:nvGrpSpPr>
          <p:cNvPr id="14342" name="Group 6"/>
          <p:cNvGrpSpPr>
            <a:grpSpLocks/>
          </p:cNvGrpSpPr>
          <p:nvPr/>
        </p:nvGrpSpPr>
        <p:grpSpPr bwMode="auto">
          <a:xfrm>
            <a:off x="4429125" y="1773238"/>
            <a:ext cx="4392613" cy="3644900"/>
            <a:chOff x="3013" y="1552"/>
            <a:chExt cx="2429" cy="1956"/>
          </a:xfrm>
        </p:grpSpPr>
        <p:sp>
          <p:nvSpPr>
            <p:cNvPr id="14369" name="Rectangle 7"/>
            <p:cNvSpPr>
              <a:spLocks noChangeArrowheads="1"/>
            </p:cNvSpPr>
            <p:nvPr/>
          </p:nvSpPr>
          <p:spPr bwMode="auto">
            <a:xfrm>
              <a:off x="3126" y="1552"/>
              <a:ext cx="2196" cy="1824"/>
            </a:xfrm>
            <a:prstGeom prst="rect">
              <a:avLst/>
            </a:prstGeom>
            <a:noFill/>
            <a:ln w="9525">
              <a:noFill/>
              <a:miter lim="800000"/>
              <a:headEnd/>
              <a:tailEnd/>
            </a:ln>
          </p:spPr>
          <p:txBody>
            <a:bodyPr/>
            <a:lstStyle/>
            <a:p>
              <a:endParaRPr lang="et-EE"/>
            </a:p>
          </p:txBody>
        </p:sp>
        <p:sp>
          <p:nvSpPr>
            <p:cNvPr id="14370" name="Rectangle 8"/>
            <p:cNvSpPr>
              <a:spLocks noChangeArrowheads="1"/>
            </p:cNvSpPr>
            <p:nvPr/>
          </p:nvSpPr>
          <p:spPr bwMode="auto">
            <a:xfrm>
              <a:off x="3126" y="1552"/>
              <a:ext cx="2316" cy="1824"/>
            </a:xfrm>
            <a:prstGeom prst="rect">
              <a:avLst/>
            </a:prstGeom>
            <a:noFill/>
            <a:ln w="6350">
              <a:solidFill>
                <a:srgbClr val="808080"/>
              </a:solidFill>
              <a:miter lim="800000"/>
              <a:headEnd/>
              <a:tailEnd/>
            </a:ln>
          </p:spPr>
          <p:txBody>
            <a:bodyPr/>
            <a:lstStyle/>
            <a:p>
              <a:endParaRPr lang="et-EE"/>
            </a:p>
          </p:txBody>
        </p:sp>
        <p:sp>
          <p:nvSpPr>
            <p:cNvPr id="14371" name="Line 9"/>
            <p:cNvSpPr>
              <a:spLocks noChangeShapeType="1"/>
            </p:cNvSpPr>
            <p:nvPr/>
          </p:nvSpPr>
          <p:spPr bwMode="auto">
            <a:xfrm flipV="1">
              <a:off x="3169" y="2768"/>
              <a:ext cx="80" cy="447"/>
            </a:xfrm>
            <a:prstGeom prst="line">
              <a:avLst/>
            </a:prstGeom>
            <a:noFill/>
            <a:ln w="12700">
              <a:solidFill>
                <a:srgbClr val="000000"/>
              </a:solidFill>
              <a:round/>
              <a:headEnd/>
              <a:tailEnd/>
            </a:ln>
          </p:spPr>
          <p:txBody>
            <a:bodyPr/>
            <a:lstStyle/>
            <a:p>
              <a:endParaRPr lang="et-EE"/>
            </a:p>
          </p:txBody>
        </p:sp>
        <p:sp>
          <p:nvSpPr>
            <p:cNvPr id="14372" name="Line 10"/>
            <p:cNvSpPr>
              <a:spLocks noChangeShapeType="1"/>
            </p:cNvSpPr>
            <p:nvPr/>
          </p:nvSpPr>
          <p:spPr bwMode="auto">
            <a:xfrm flipV="1">
              <a:off x="3249" y="2362"/>
              <a:ext cx="81" cy="406"/>
            </a:xfrm>
            <a:prstGeom prst="line">
              <a:avLst/>
            </a:prstGeom>
            <a:noFill/>
            <a:ln w="12700">
              <a:solidFill>
                <a:srgbClr val="000000"/>
              </a:solidFill>
              <a:round/>
              <a:headEnd/>
              <a:tailEnd/>
            </a:ln>
          </p:spPr>
          <p:txBody>
            <a:bodyPr/>
            <a:lstStyle/>
            <a:p>
              <a:endParaRPr lang="et-EE"/>
            </a:p>
          </p:txBody>
        </p:sp>
        <p:sp>
          <p:nvSpPr>
            <p:cNvPr id="14373" name="Line 11"/>
            <p:cNvSpPr>
              <a:spLocks noChangeShapeType="1"/>
            </p:cNvSpPr>
            <p:nvPr/>
          </p:nvSpPr>
          <p:spPr bwMode="auto">
            <a:xfrm flipV="1">
              <a:off x="3330" y="2160"/>
              <a:ext cx="80" cy="202"/>
            </a:xfrm>
            <a:prstGeom prst="line">
              <a:avLst/>
            </a:prstGeom>
            <a:noFill/>
            <a:ln w="12700">
              <a:solidFill>
                <a:srgbClr val="000000"/>
              </a:solidFill>
              <a:round/>
              <a:headEnd/>
              <a:tailEnd/>
            </a:ln>
          </p:spPr>
          <p:txBody>
            <a:bodyPr/>
            <a:lstStyle/>
            <a:p>
              <a:endParaRPr lang="et-EE"/>
            </a:p>
          </p:txBody>
        </p:sp>
        <p:sp>
          <p:nvSpPr>
            <p:cNvPr id="14374" name="Line 12"/>
            <p:cNvSpPr>
              <a:spLocks noChangeShapeType="1"/>
            </p:cNvSpPr>
            <p:nvPr/>
          </p:nvSpPr>
          <p:spPr bwMode="auto">
            <a:xfrm flipV="1">
              <a:off x="3410" y="2059"/>
              <a:ext cx="81" cy="101"/>
            </a:xfrm>
            <a:prstGeom prst="line">
              <a:avLst/>
            </a:prstGeom>
            <a:noFill/>
            <a:ln w="12700">
              <a:solidFill>
                <a:srgbClr val="000000"/>
              </a:solidFill>
              <a:round/>
              <a:headEnd/>
              <a:tailEnd/>
            </a:ln>
          </p:spPr>
          <p:txBody>
            <a:bodyPr/>
            <a:lstStyle/>
            <a:p>
              <a:endParaRPr lang="et-EE"/>
            </a:p>
          </p:txBody>
        </p:sp>
        <p:sp>
          <p:nvSpPr>
            <p:cNvPr id="14375" name="Line 13"/>
            <p:cNvSpPr>
              <a:spLocks noChangeShapeType="1"/>
            </p:cNvSpPr>
            <p:nvPr/>
          </p:nvSpPr>
          <p:spPr bwMode="auto">
            <a:xfrm flipV="1">
              <a:off x="3491" y="2009"/>
              <a:ext cx="85" cy="50"/>
            </a:xfrm>
            <a:prstGeom prst="line">
              <a:avLst/>
            </a:prstGeom>
            <a:noFill/>
            <a:ln w="12700">
              <a:solidFill>
                <a:srgbClr val="000000"/>
              </a:solidFill>
              <a:round/>
              <a:headEnd/>
              <a:tailEnd/>
            </a:ln>
          </p:spPr>
          <p:txBody>
            <a:bodyPr/>
            <a:lstStyle/>
            <a:p>
              <a:endParaRPr lang="et-EE"/>
            </a:p>
          </p:txBody>
        </p:sp>
        <p:sp>
          <p:nvSpPr>
            <p:cNvPr id="14376" name="Line 14"/>
            <p:cNvSpPr>
              <a:spLocks noChangeShapeType="1"/>
            </p:cNvSpPr>
            <p:nvPr/>
          </p:nvSpPr>
          <p:spPr bwMode="auto">
            <a:xfrm flipV="1">
              <a:off x="3576" y="1982"/>
              <a:ext cx="80" cy="27"/>
            </a:xfrm>
            <a:prstGeom prst="line">
              <a:avLst/>
            </a:prstGeom>
            <a:noFill/>
            <a:ln w="12700">
              <a:solidFill>
                <a:srgbClr val="000000"/>
              </a:solidFill>
              <a:round/>
              <a:headEnd/>
              <a:tailEnd/>
            </a:ln>
          </p:spPr>
          <p:txBody>
            <a:bodyPr/>
            <a:lstStyle/>
            <a:p>
              <a:endParaRPr lang="et-EE"/>
            </a:p>
          </p:txBody>
        </p:sp>
        <p:sp>
          <p:nvSpPr>
            <p:cNvPr id="14377" name="Line 15"/>
            <p:cNvSpPr>
              <a:spLocks noChangeShapeType="1"/>
            </p:cNvSpPr>
            <p:nvPr/>
          </p:nvSpPr>
          <p:spPr bwMode="auto">
            <a:xfrm flipV="1">
              <a:off x="3656" y="1968"/>
              <a:ext cx="81" cy="14"/>
            </a:xfrm>
            <a:prstGeom prst="line">
              <a:avLst/>
            </a:prstGeom>
            <a:noFill/>
            <a:ln w="12700">
              <a:solidFill>
                <a:srgbClr val="000000"/>
              </a:solidFill>
              <a:round/>
              <a:headEnd/>
              <a:tailEnd/>
            </a:ln>
          </p:spPr>
          <p:txBody>
            <a:bodyPr/>
            <a:lstStyle/>
            <a:p>
              <a:endParaRPr lang="et-EE"/>
            </a:p>
          </p:txBody>
        </p:sp>
        <p:sp>
          <p:nvSpPr>
            <p:cNvPr id="14378" name="Line 16"/>
            <p:cNvSpPr>
              <a:spLocks noChangeShapeType="1"/>
            </p:cNvSpPr>
            <p:nvPr/>
          </p:nvSpPr>
          <p:spPr bwMode="auto">
            <a:xfrm flipV="1">
              <a:off x="3737" y="1965"/>
              <a:ext cx="80" cy="3"/>
            </a:xfrm>
            <a:prstGeom prst="line">
              <a:avLst/>
            </a:prstGeom>
            <a:noFill/>
            <a:ln w="12700">
              <a:solidFill>
                <a:srgbClr val="000000"/>
              </a:solidFill>
              <a:round/>
              <a:headEnd/>
              <a:tailEnd/>
            </a:ln>
          </p:spPr>
          <p:txBody>
            <a:bodyPr/>
            <a:lstStyle/>
            <a:p>
              <a:endParaRPr lang="et-EE"/>
            </a:p>
          </p:txBody>
        </p:sp>
        <p:sp>
          <p:nvSpPr>
            <p:cNvPr id="14379" name="Line 17"/>
            <p:cNvSpPr>
              <a:spLocks noChangeShapeType="1"/>
            </p:cNvSpPr>
            <p:nvPr/>
          </p:nvSpPr>
          <p:spPr bwMode="auto">
            <a:xfrm flipV="1">
              <a:off x="3817" y="1962"/>
              <a:ext cx="81" cy="3"/>
            </a:xfrm>
            <a:prstGeom prst="line">
              <a:avLst/>
            </a:prstGeom>
            <a:noFill/>
            <a:ln w="12700">
              <a:solidFill>
                <a:srgbClr val="000000"/>
              </a:solidFill>
              <a:round/>
              <a:headEnd/>
              <a:tailEnd/>
            </a:ln>
          </p:spPr>
          <p:txBody>
            <a:bodyPr/>
            <a:lstStyle/>
            <a:p>
              <a:endParaRPr lang="et-EE"/>
            </a:p>
          </p:txBody>
        </p:sp>
        <p:sp>
          <p:nvSpPr>
            <p:cNvPr id="14380" name="Line 18"/>
            <p:cNvSpPr>
              <a:spLocks noChangeShapeType="1"/>
            </p:cNvSpPr>
            <p:nvPr/>
          </p:nvSpPr>
          <p:spPr bwMode="auto">
            <a:xfrm flipV="1">
              <a:off x="3898" y="1958"/>
              <a:ext cx="80" cy="4"/>
            </a:xfrm>
            <a:prstGeom prst="line">
              <a:avLst/>
            </a:prstGeom>
            <a:noFill/>
            <a:ln w="12700">
              <a:solidFill>
                <a:srgbClr val="000000"/>
              </a:solidFill>
              <a:round/>
              <a:headEnd/>
              <a:tailEnd/>
            </a:ln>
          </p:spPr>
          <p:txBody>
            <a:bodyPr/>
            <a:lstStyle/>
            <a:p>
              <a:endParaRPr lang="et-EE"/>
            </a:p>
          </p:txBody>
        </p:sp>
        <p:sp>
          <p:nvSpPr>
            <p:cNvPr id="14381" name="Line 19"/>
            <p:cNvSpPr>
              <a:spLocks noChangeShapeType="1"/>
            </p:cNvSpPr>
            <p:nvPr/>
          </p:nvSpPr>
          <p:spPr bwMode="auto">
            <a:xfrm>
              <a:off x="3978" y="1958"/>
              <a:ext cx="85" cy="1"/>
            </a:xfrm>
            <a:prstGeom prst="line">
              <a:avLst/>
            </a:prstGeom>
            <a:noFill/>
            <a:ln w="12700">
              <a:solidFill>
                <a:srgbClr val="000000"/>
              </a:solidFill>
              <a:round/>
              <a:headEnd/>
              <a:tailEnd/>
            </a:ln>
          </p:spPr>
          <p:txBody>
            <a:bodyPr/>
            <a:lstStyle/>
            <a:p>
              <a:endParaRPr lang="et-EE"/>
            </a:p>
          </p:txBody>
        </p:sp>
        <p:sp>
          <p:nvSpPr>
            <p:cNvPr id="14382" name="Line 20"/>
            <p:cNvSpPr>
              <a:spLocks noChangeShapeType="1"/>
            </p:cNvSpPr>
            <p:nvPr/>
          </p:nvSpPr>
          <p:spPr bwMode="auto">
            <a:xfrm>
              <a:off x="4063" y="1958"/>
              <a:ext cx="81" cy="1"/>
            </a:xfrm>
            <a:prstGeom prst="line">
              <a:avLst/>
            </a:prstGeom>
            <a:noFill/>
            <a:ln w="12700">
              <a:solidFill>
                <a:srgbClr val="000000"/>
              </a:solidFill>
              <a:round/>
              <a:headEnd/>
              <a:tailEnd/>
            </a:ln>
          </p:spPr>
          <p:txBody>
            <a:bodyPr/>
            <a:lstStyle/>
            <a:p>
              <a:endParaRPr lang="et-EE"/>
            </a:p>
          </p:txBody>
        </p:sp>
        <p:sp>
          <p:nvSpPr>
            <p:cNvPr id="14383" name="Line 21"/>
            <p:cNvSpPr>
              <a:spLocks noChangeShapeType="1"/>
            </p:cNvSpPr>
            <p:nvPr/>
          </p:nvSpPr>
          <p:spPr bwMode="auto">
            <a:xfrm>
              <a:off x="4144" y="1958"/>
              <a:ext cx="80" cy="1"/>
            </a:xfrm>
            <a:prstGeom prst="line">
              <a:avLst/>
            </a:prstGeom>
            <a:noFill/>
            <a:ln w="12700">
              <a:solidFill>
                <a:srgbClr val="000000"/>
              </a:solidFill>
              <a:round/>
              <a:headEnd/>
              <a:tailEnd/>
            </a:ln>
          </p:spPr>
          <p:txBody>
            <a:bodyPr/>
            <a:lstStyle/>
            <a:p>
              <a:endParaRPr lang="et-EE"/>
            </a:p>
          </p:txBody>
        </p:sp>
        <p:sp>
          <p:nvSpPr>
            <p:cNvPr id="14384" name="Line 22"/>
            <p:cNvSpPr>
              <a:spLocks noChangeShapeType="1"/>
            </p:cNvSpPr>
            <p:nvPr/>
          </p:nvSpPr>
          <p:spPr bwMode="auto">
            <a:xfrm>
              <a:off x="4224" y="1958"/>
              <a:ext cx="81" cy="1"/>
            </a:xfrm>
            <a:prstGeom prst="line">
              <a:avLst/>
            </a:prstGeom>
            <a:noFill/>
            <a:ln w="12700">
              <a:solidFill>
                <a:srgbClr val="000000"/>
              </a:solidFill>
              <a:round/>
              <a:headEnd/>
              <a:tailEnd/>
            </a:ln>
          </p:spPr>
          <p:txBody>
            <a:bodyPr/>
            <a:lstStyle/>
            <a:p>
              <a:endParaRPr lang="et-EE"/>
            </a:p>
          </p:txBody>
        </p:sp>
        <p:sp>
          <p:nvSpPr>
            <p:cNvPr id="14385" name="Line 23"/>
            <p:cNvSpPr>
              <a:spLocks noChangeShapeType="1"/>
            </p:cNvSpPr>
            <p:nvPr/>
          </p:nvSpPr>
          <p:spPr bwMode="auto">
            <a:xfrm>
              <a:off x="4305" y="1958"/>
              <a:ext cx="80" cy="1"/>
            </a:xfrm>
            <a:prstGeom prst="line">
              <a:avLst/>
            </a:prstGeom>
            <a:noFill/>
            <a:ln w="12700">
              <a:solidFill>
                <a:srgbClr val="000000"/>
              </a:solidFill>
              <a:round/>
              <a:headEnd/>
              <a:tailEnd/>
            </a:ln>
          </p:spPr>
          <p:txBody>
            <a:bodyPr/>
            <a:lstStyle/>
            <a:p>
              <a:endParaRPr lang="et-EE"/>
            </a:p>
          </p:txBody>
        </p:sp>
        <p:sp>
          <p:nvSpPr>
            <p:cNvPr id="14386" name="Line 24"/>
            <p:cNvSpPr>
              <a:spLocks noChangeShapeType="1"/>
            </p:cNvSpPr>
            <p:nvPr/>
          </p:nvSpPr>
          <p:spPr bwMode="auto">
            <a:xfrm>
              <a:off x="4385" y="1958"/>
              <a:ext cx="85" cy="1"/>
            </a:xfrm>
            <a:prstGeom prst="line">
              <a:avLst/>
            </a:prstGeom>
            <a:noFill/>
            <a:ln w="12700">
              <a:solidFill>
                <a:srgbClr val="000000"/>
              </a:solidFill>
              <a:round/>
              <a:headEnd/>
              <a:tailEnd/>
            </a:ln>
          </p:spPr>
          <p:txBody>
            <a:bodyPr/>
            <a:lstStyle/>
            <a:p>
              <a:endParaRPr lang="et-EE"/>
            </a:p>
          </p:txBody>
        </p:sp>
        <p:sp>
          <p:nvSpPr>
            <p:cNvPr id="14387" name="Line 25"/>
            <p:cNvSpPr>
              <a:spLocks noChangeShapeType="1"/>
            </p:cNvSpPr>
            <p:nvPr/>
          </p:nvSpPr>
          <p:spPr bwMode="auto">
            <a:xfrm flipV="1">
              <a:off x="4470" y="1753"/>
              <a:ext cx="80" cy="205"/>
            </a:xfrm>
            <a:prstGeom prst="line">
              <a:avLst/>
            </a:prstGeom>
            <a:noFill/>
            <a:ln w="12700">
              <a:solidFill>
                <a:srgbClr val="000000"/>
              </a:solidFill>
              <a:round/>
              <a:headEnd/>
              <a:tailEnd/>
            </a:ln>
          </p:spPr>
          <p:txBody>
            <a:bodyPr/>
            <a:lstStyle/>
            <a:p>
              <a:endParaRPr lang="et-EE"/>
            </a:p>
          </p:txBody>
        </p:sp>
        <p:sp>
          <p:nvSpPr>
            <p:cNvPr id="14388" name="Line 26"/>
            <p:cNvSpPr>
              <a:spLocks noChangeShapeType="1"/>
            </p:cNvSpPr>
            <p:nvPr/>
          </p:nvSpPr>
          <p:spPr bwMode="auto">
            <a:xfrm flipV="1">
              <a:off x="4550" y="1713"/>
              <a:ext cx="81" cy="40"/>
            </a:xfrm>
            <a:prstGeom prst="line">
              <a:avLst/>
            </a:prstGeom>
            <a:noFill/>
            <a:ln w="12700">
              <a:solidFill>
                <a:srgbClr val="000000"/>
              </a:solidFill>
              <a:round/>
              <a:headEnd/>
              <a:tailEnd/>
            </a:ln>
          </p:spPr>
          <p:txBody>
            <a:bodyPr/>
            <a:lstStyle/>
            <a:p>
              <a:endParaRPr lang="et-EE"/>
            </a:p>
          </p:txBody>
        </p:sp>
        <p:sp>
          <p:nvSpPr>
            <p:cNvPr id="14389" name="Line 27"/>
            <p:cNvSpPr>
              <a:spLocks noChangeShapeType="1"/>
            </p:cNvSpPr>
            <p:nvPr/>
          </p:nvSpPr>
          <p:spPr bwMode="auto">
            <a:xfrm flipV="1">
              <a:off x="4631" y="1693"/>
              <a:ext cx="80" cy="20"/>
            </a:xfrm>
            <a:prstGeom prst="line">
              <a:avLst/>
            </a:prstGeom>
            <a:noFill/>
            <a:ln w="12700">
              <a:solidFill>
                <a:srgbClr val="000000"/>
              </a:solidFill>
              <a:round/>
              <a:headEnd/>
              <a:tailEnd/>
            </a:ln>
          </p:spPr>
          <p:txBody>
            <a:bodyPr/>
            <a:lstStyle/>
            <a:p>
              <a:endParaRPr lang="et-EE"/>
            </a:p>
          </p:txBody>
        </p:sp>
        <p:sp>
          <p:nvSpPr>
            <p:cNvPr id="14390" name="Line 28"/>
            <p:cNvSpPr>
              <a:spLocks noChangeShapeType="1"/>
            </p:cNvSpPr>
            <p:nvPr/>
          </p:nvSpPr>
          <p:spPr bwMode="auto">
            <a:xfrm flipV="1">
              <a:off x="4711" y="1673"/>
              <a:ext cx="81" cy="20"/>
            </a:xfrm>
            <a:prstGeom prst="line">
              <a:avLst/>
            </a:prstGeom>
            <a:noFill/>
            <a:ln w="12700">
              <a:solidFill>
                <a:srgbClr val="000000"/>
              </a:solidFill>
              <a:round/>
              <a:headEnd/>
              <a:tailEnd/>
            </a:ln>
          </p:spPr>
          <p:txBody>
            <a:bodyPr/>
            <a:lstStyle/>
            <a:p>
              <a:endParaRPr lang="et-EE"/>
            </a:p>
          </p:txBody>
        </p:sp>
        <p:sp>
          <p:nvSpPr>
            <p:cNvPr id="14391" name="Line 29"/>
            <p:cNvSpPr>
              <a:spLocks noChangeShapeType="1"/>
            </p:cNvSpPr>
            <p:nvPr/>
          </p:nvSpPr>
          <p:spPr bwMode="auto">
            <a:xfrm flipV="1">
              <a:off x="4792" y="1669"/>
              <a:ext cx="81" cy="4"/>
            </a:xfrm>
            <a:prstGeom prst="line">
              <a:avLst/>
            </a:prstGeom>
            <a:noFill/>
            <a:ln w="12700">
              <a:solidFill>
                <a:srgbClr val="000000"/>
              </a:solidFill>
              <a:round/>
              <a:headEnd/>
              <a:tailEnd/>
            </a:ln>
          </p:spPr>
          <p:txBody>
            <a:bodyPr/>
            <a:lstStyle/>
            <a:p>
              <a:endParaRPr lang="et-EE"/>
            </a:p>
          </p:txBody>
        </p:sp>
        <p:sp>
          <p:nvSpPr>
            <p:cNvPr id="14392" name="Line 30"/>
            <p:cNvSpPr>
              <a:spLocks noChangeShapeType="1"/>
            </p:cNvSpPr>
            <p:nvPr/>
          </p:nvSpPr>
          <p:spPr bwMode="auto">
            <a:xfrm flipV="1">
              <a:off x="4873" y="1663"/>
              <a:ext cx="84" cy="6"/>
            </a:xfrm>
            <a:prstGeom prst="line">
              <a:avLst/>
            </a:prstGeom>
            <a:noFill/>
            <a:ln w="12700">
              <a:solidFill>
                <a:srgbClr val="000000"/>
              </a:solidFill>
              <a:round/>
              <a:headEnd/>
              <a:tailEnd/>
            </a:ln>
          </p:spPr>
          <p:txBody>
            <a:bodyPr/>
            <a:lstStyle/>
            <a:p>
              <a:endParaRPr lang="et-EE"/>
            </a:p>
          </p:txBody>
        </p:sp>
        <p:sp>
          <p:nvSpPr>
            <p:cNvPr id="14393" name="Line 31"/>
            <p:cNvSpPr>
              <a:spLocks noChangeShapeType="1"/>
            </p:cNvSpPr>
            <p:nvPr/>
          </p:nvSpPr>
          <p:spPr bwMode="auto">
            <a:xfrm flipV="1">
              <a:off x="4957" y="1653"/>
              <a:ext cx="81" cy="10"/>
            </a:xfrm>
            <a:prstGeom prst="line">
              <a:avLst/>
            </a:prstGeom>
            <a:noFill/>
            <a:ln w="12700">
              <a:solidFill>
                <a:srgbClr val="000000"/>
              </a:solidFill>
              <a:round/>
              <a:headEnd/>
              <a:tailEnd/>
            </a:ln>
          </p:spPr>
          <p:txBody>
            <a:bodyPr/>
            <a:lstStyle/>
            <a:p>
              <a:endParaRPr lang="et-EE"/>
            </a:p>
          </p:txBody>
        </p:sp>
        <p:sp>
          <p:nvSpPr>
            <p:cNvPr id="14394" name="Line 32"/>
            <p:cNvSpPr>
              <a:spLocks noChangeShapeType="1"/>
            </p:cNvSpPr>
            <p:nvPr/>
          </p:nvSpPr>
          <p:spPr bwMode="auto">
            <a:xfrm>
              <a:off x="5038" y="1653"/>
              <a:ext cx="80" cy="1"/>
            </a:xfrm>
            <a:prstGeom prst="line">
              <a:avLst/>
            </a:prstGeom>
            <a:noFill/>
            <a:ln w="12700">
              <a:solidFill>
                <a:srgbClr val="000000"/>
              </a:solidFill>
              <a:round/>
              <a:headEnd/>
              <a:tailEnd/>
            </a:ln>
          </p:spPr>
          <p:txBody>
            <a:bodyPr/>
            <a:lstStyle/>
            <a:p>
              <a:endParaRPr lang="et-EE"/>
            </a:p>
          </p:txBody>
        </p:sp>
        <p:sp>
          <p:nvSpPr>
            <p:cNvPr id="14395" name="Line 33"/>
            <p:cNvSpPr>
              <a:spLocks noChangeShapeType="1"/>
            </p:cNvSpPr>
            <p:nvPr/>
          </p:nvSpPr>
          <p:spPr bwMode="auto">
            <a:xfrm>
              <a:off x="5118" y="1653"/>
              <a:ext cx="81" cy="1"/>
            </a:xfrm>
            <a:prstGeom prst="line">
              <a:avLst/>
            </a:prstGeom>
            <a:noFill/>
            <a:ln w="12700">
              <a:solidFill>
                <a:srgbClr val="000000"/>
              </a:solidFill>
              <a:round/>
              <a:headEnd/>
              <a:tailEnd/>
            </a:ln>
          </p:spPr>
          <p:txBody>
            <a:bodyPr/>
            <a:lstStyle/>
            <a:p>
              <a:endParaRPr lang="et-EE"/>
            </a:p>
          </p:txBody>
        </p:sp>
        <p:sp>
          <p:nvSpPr>
            <p:cNvPr id="14396" name="Rectangle 34"/>
            <p:cNvSpPr>
              <a:spLocks noChangeArrowheads="1"/>
            </p:cNvSpPr>
            <p:nvPr/>
          </p:nvSpPr>
          <p:spPr bwMode="auto">
            <a:xfrm>
              <a:off x="4125" y="3393"/>
              <a:ext cx="230" cy="115"/>
            </a:xfrm>
            <a:prstGeom prst="rect">
              <a:avLst/>
            </a:prstGeom>
            <a:noFill/>
            <a:ln w="9525">
              <a:noFill/>
              <a:miter lim="800000"/>
              <a:headEnd/>
              <a:tailEnd/>
            </a:ln>
          </p:spPr>
          <p:txBody>
            <a:bodyPr wrap="none" lIns="0" tIns="0" rIns="0" bIns="0">
              <a:spAutoFit/>
            </a:bodyPr>
            <a:lstStyle/>
            <a:p>
              <a:pPr eaLnBrk="0" hangingPunct="0"/>
              <a:r>
                <a:rPr lang="ru-RU" sz="1400" b="1">
                  <a:solidFill>
                    <a:srgbClr val="000000"/>
                  </a:solidFill>
                </a:rPr>
                <a:t>Time</a:t>
              </a:r>
              <a:endParaRPr lang="ru-RU" sz="4000">
                <a:latin typeface="Times New Roman" pitchFamily="18" charset="0"/>
              </a:endParaRPr>
            </a:p>
          </p:txBody>
        </p:sp>
        <p:sp>
          <p:nvSpPr>
            <p:cNvPr id="14397" name="Rectangle 35"/>
            <p:cNvSpPr>
              <a:spLocks noChangeArrowheads="1"/>
            </p:cNvSpPr>
            <p:nvPr/>
          </p:nvSpPr>
          <p:spPr bwMode="auto">
            <a:xfrm rot="-5400000">
              <a:off x="2728" y="2325"/>
              <a:ext cx="687" cy="118"/>
            </a:xfrm>
            <a:prstGeom prst="rect">
              <a:avLst/>
            </a:prstGeom>
            <a:noFill/>
            <a:ln w="9525">
              <a:noFill/>
              <a:miter lim="800000"/>
              <a:headEnd/>
              <a:tailEnd/>
            </a:ln>
          </p:spPr>
          <p:txBody>
            <a:bodyPr wrap="none" lIns="0" tIns="0" rIns="0" bIns="0">
              <a:spAutoFit/>
            </a:bodyPr>
            <a:lstStyle/>
            <a:p>
              <a:pPr eaLnBrk="0" hangingPunct="0"/>
              <a:r>
                <a:rPr lang="ru-RU" sz="1400" b="1">
                  <a:solidFill>
                    <a:srgbClr val="000000"/>
                  </a:solidFill>
                </a:rPr>
                <a:t>Fault Coverage</a:t>
              </a:r>
              <a:endParaRPr lang="ru-RU" sz="4000">
                <a:latin typeface="Times New Roman" pitchFamily="18" charset="0"/>
              </a:endParaRPr>
            </a:p>
          </p:txBody>
        </p:sp>
      </p:grpSp>
      <p:grpSp>
        <p:nvGrpSpPr>
          <p:cNvPr id="14343" name="Group 36"/>
          <p:cNvGrpSpPr>
            <a:grpSpLocks/>
          </p:cNvGrpSpPr>
          <p:nvPr/>
        </p:nvGrpSpPr>
        <p:grpSpPr bwMode="auto">
          <a:xfrm>
            <a:off x="250825" y="1773238"/>
            <a:ext cx="4084638" cy="3641725"/>
            <a:chOff x="480" y="1592"/>
            <a:chExt cx="2506" cy="1914"/>
          </a:xfrm>
        </p:grpSpPr>
        <p:sp>
          <p:nvSpPr>
            <p:cNvPr id="14346" name="Rectangle 37"/>
            <p:cNvSpPr>
              <a:spLocks noChangeArrowheads="1"/>
            </p:cNvSpPr>
            <p:nvPr/>
          </p:nvSpPr>
          <p:spPr bwMode="auto">
            <a:xfrm>
              <a:off x="611" y="1592"/>
              <a:ext cx="2375" cy="1787"/>
            </a:xfrm>
            <a:prstGeom prst="rect">
              <a:avLst/>
            </a:prstGeom>
            <a:noFill/>
            <a:ln w="9525">
              <a:noFill/>
              <a:miter lim="800000"/>
              <a:headEnd/>
              <a:tailEnd/>
            </a:ln>
          </p:spPr>
          <p:txBody>
            <a:bodyPr/>
            <a:lstStyle/>
            <a:p>
              <a:endParaRPr lang="et-EE"/>
            </a:p>
          </p:txBody>
        </p:sp>
        <p:sp>
          <p:nvSpPr>
            <p:cNvPr id="14347" name="Rectangle 38"/>
            <p:cNvSpPr>
              <a:spLocks noChangeArrowheads="1"/>
            </p:cNvSpPr>
            <p:nvPr/>
          </p:nvSpPr>
          <p:spPr bwMode="auto">
            <a:xfrm>
              <a:off x="611" y="1592"/>
              <a:ext cx="2375" cy="1787"/>
            </a:xfrm>
            <a:prstGeom prst="rect">
              <a:avLst/>
            </a:prstGeom>
            <a:noFill/>
            <a:ln w="7938">
              <a:solidFill>
                <a:srgbClr val="808080"/>
              </a:solidFill>
              <a:miter lim="800000"/>
              <a:headEnd/>
              <a:tailEnd/>
            </a:ln>
          </p:spPr>
          <p:txBody>
            <a:bodyPr/>
            <a:lstStyle/>
            <a:p>
              <a:endParaRPr lang="et-EE"/>
            </a:p>
          </p:txBody>
        </p:sp>
        <p:sp>
          <p:nvSpPr>
            <p:cNvPr id="14348" name="Line 39"/>
            <p:cNvSpPr>
              <a:spLocks noChangeShapeType="1"/>
            </p:cNvSpPr>
            <p:nvPr/>
          </p:nvSpPr>
          <p:spPr bwMode="auto">
            <a:xfrm flipV="1">
              <a:off x="670" y="2707"/>
              <a:ext cx="120" cy="494"/>
            </a:xfrm>
            <a:prstGeom prst="line">
              <a:avLst/>
            </a:prstGeom>
            <a:noFill/>
            <a:ln w="14288">
              <a:solidFill>
                <a:srgbClr val="000000"/>
              </a:solidFill>
              <a:round/>
              <a:headEnd/>
              <a:tailEnd/>
            </a:ln>
          </p:spPr>
          <p:txBody>
            <a:bodyPr/>
            <a:lstStyle/>
            <a:p>
              <a:endParaRPr lang="et-EE"/>
            </a:p>
          </p:txBody>
        </p:sp>
        <p:sp>
          <p:nvSpPr>
            <p:cNvPr id="14349" name="Line 40"/>
            <p:cNvSpPr>
              <a:spLocks noChangeShapeType="1"/>
            </p:cNvSpPr>
            <p:nvPr/>
          </p:nvSpPr>
          <p:spPr bwMode="auto">
            <a:xfrm flipV="1">
              <a:off x="790" y="2263"/>
              <a:ext cx="119" cy="444"/>
            </a:xfrm>
            <a:prstGeom prst="line">
              <a:avLst/>
            </a:prstGeom>
            <a:noFill/>
            <a:ln w="14288">
              <a:solidFill>
                <a:srgbClr val="000000"/>
              </a:solidFill>
              <a:round/>
              <a:headEnd/>
              <a:tailEnd/>
            </a:ln>
          </p:spPr>
          <p:txBody>
            <a:bodyPr/>
            <a:lstStyle/>
            <a:p>
              <a:endParaRPr lang="et-EE"/>
            </a:p>
          </p:txBody>
        </p:sp>
        <p:sp>
          <p:nvSpPr>
            <p:cNvPr id="14350" name="Line 41"/>
            <p:cNvSpPr>
              <a:spLocks noChangeShapeType="1"/>
            </p:cNvSpPr>
            <p:nvPr/>
          </p:nvSpPr>
          <p:spPr bwMode="auto">
            <a:xfrm flipV="1">
              <a:off x="909" y="2039"/>
              <a:ext cx="119" cy="224"/>
            </a:xfrm>
            <a:prstGeom prst="line">
              <a:avLst/>
            </a:prstGeom>
            <a:noFill/>
            <a:ln w="14288">
              <a:solidFill>
                <a:srgbClr val="000000"/>
              </a:solidFill>
              <a:round/>
              <a:headEnd/>
              <a:tailEnd/>
            </a:ln>
          </p:spPr>
          <p:txBody>
            <a:bodyPr/>
            <a:lstStyle/>
            <a:p>
              <a:endParaRPr lang="et-EE"/>
            </a:p>
          </p:txBody>
        </p:sp>
        <p:sp>
          <p:nvSpPr>
            <p:cNvPr id="14351" name="Line 42"/>
            <p:cNvSpPr>
              <a:spLocks noChangeShapeType="1"/>
            </p:cNvSpPr>
            <p:nvPr/>
          </p:nvSpPr>
          <p:spPr bwMode="auto">
            <a:xfrm flipV="1">
              <a:off x="1028" y="1927"/>
              <a:ext cx="119" cy="112"/>
            </a:xfrm>
            <a:prstGeom prst="line">
              <a:avLst/>
            </a:prstGeom>
            <a:noFill/>
            <a:ln w="14288">
              <a:solidFill>
                <a:srgbClr val="000000"/>
              </a:solidFill>
              <a:round/>
              <a:headEnd/>
              <a:tailEnd/>
            </a:ln>
          </p:spPr>
          <p:txBody>
            <a:bodyPr/>
            <a:lstStyle/>
            <a:p>
              <a:endParaRPr lang="et-EE"/>
            </a:p>
          </p:txBody>
        </p:sp>
        <p:sp>
          <p:nvSpPr>
            <p:cNvPr id="14352" name="Line 43"/>
            <p:cNvSpPr>
              <a:spLocks noChangeShapeType="1"/>
            </p:cNvSpPr>
            <p:nvPr/>
          </p:nvSpPr>
          <p:spPr bwMode="auto">
            <a:xfrm flipV="1">
              <a:off x="1147" y="1871"/>
              <a:ext cx="115" cy="56"/>
            </a:xfrm>
            <a:prstGeom prst="line">
              <a:avLst/>
            </a:prstGeom>
            <a:noFill/>
            <a:ln w="14288">
              <a:solidFill>
                <a:srgbClr val="000000"/>
              </a:solidFill>
              <a:round/>
              <a:headEnd/>
              <a:tailEnd/>
            </a:ln>
          </p:spPr>
          <p:txBody>
            <a:bodyPr/>
            <a:lstStyle/>
            <a:p>
              <a:endParaRPr lang="et-EE"/>
            </a:p>
          </p:txBody>
        </p:sp>
        <p:sp>
          <p:nvSpPr>
            <p:cNvPr id="14353" name="Line 44"/>
            <p:cNvSpPr>
              <a:spLocks noChangeShapeType="1"/>
            </p:cNvSpPr>
            <p:nvPr/>
          </p:nvSpPr>
          <p:spPr bwMode="auto">
            <a:xfrm flipV="1">
              <a:off x="1262" y="1842"/>
              <a:ext cx="119" cy="29"/>
            </a:xfrm>
            <a:prstGeom prst="line">
              <a:avLst/>
            </a:prstGeom>
            <a:noFill/>
            <a:ln w="14288">
              <a:solidFill>
                <a:srgbClr val="000000"/>
              </a:solidFill>
              <a:round/>
              <a:headEnd/>
              <a:tailEnd/>
            </a:ln>
          </p:spPr>
          <p:txBody>
            <a:bodyPr/>
            <a:lstStyle/>
            <a:p>
              <a:endParaRPr lang="et-EE"/>
            </a:p>
          </p:txBody>
        </p:sp>
        <p:sp>
          <p:nvSpPr>
            <p:cNvPr id="14354" name="Line 45"/>
            <p:cNvSpPr>
              <a:spLocks noChangeShapeType="1"/>
            </p:cNvSpPr>
            <p:nvPr/>
          </p:nvSpPr>
          <p:spPr bwMode="auto">
            <a:xfrm flipV="1">
              <a:off x="1381" y="1829"/>
              <a:ext cx="119" cy="13"/>
            </a:xfrm>
            <a:prstGeom prst="line">
              <a:avLst/>
            </a:prstGeom>
            <a:noFill/>
            <a:ln w="14288">
              <a:solidFill>
                <a:srgbClr val="000000"/>
              </a:solidFill>
              <a:round/>
              <a:headEnd/>
              <a:tailEnd/>
            </a:ln>
          </p:spPr>
          <p:txBody>
            <a:bodyPr/>
            <a:lstStyle/>
            <a:p>
              <a:endParaRPr lang="et-EE"/>
            </a:p>
          </p:txBody>
        </p:sp>
        <p:sp>
          <p:nvSpPr>
            <p:cNvPr id="14355" name="Line 46"/>
            <p:cNvSpPr>
              <a:spLocks noChangeShapeType="1"/>
            </p:cNvSpPr>
            <p:nvPr/>
          </p:nvSpPr>
          <p:spPr bwMode="auto">
            <a:xfrm flipV="1">
              <a:off x="1500" y="1822"/>
              <a:ext cx="120" cy="7"/>
            </a:xfrm>
            <a:prstGeom prst="line">
              <a:avLst/>
            </a:prstGeom>
            <a:noFill/>
            <a:ln w="14288">
              <a:solidFill>
                <a:srgbClr val="000000"/>
              </a:solidFill>
              <a:round/>
              <a:headEnd/>
              <a:tailEnd/>
            </a:ln>
          </p:spPr>
          <p:txBody>
            <a:bodyPr/>
            <a:lstStyle/>
            <a:p>
              <a:endParaRPr lang="et-EE"/>
            </a:p>
          </p:txBody>
        </p:sp>
        <p:sp>
          <p:nvSpPr>
            <p:cNvPr id="14356" name="Line 47"/>
            <p:cNvSpPr>
              <a:spLocks noChangeShapeType="1"/>
            </p:cNvSpPr>
            <p:nvPr/>
          </p:nvSpPr>
          <p:spPr bwMode="auto">
            <a:xfrm flipV="1">
              <a:off x="1620" y="1819"/>
              <a:ext cx="119" cy="3"/>
            </a:xfrm>
            <a:prstGeom prst="line">
              <a:avLst/>
            </a:prstGeom>
            <a:noFill/>
            <a:ln w="14288">
              <a:solidFill>
                <a:srgbClr val="000000"/>
              </a:solidFill>
              <a:round/>
              <a:headEnd/>
              <a:tailEnd/>
            </a:ln>
          </p:spPr>
          <p:txBody>
            <a:bodyPr/>
            <a:lstStyle/>
            <a:p>
              <a:endParaRPr lang="et-EE"/>
            </a:p>
          </p:txBody>
        </p:sp>
        <p:sp>
          <p:nvSpPr>
            <p:cNvPr id="14357" name="Line 48"/>
            <p:cNvSpPr>
              <a:spLocks noChangeShapeType="1"/>
            </p:cNvSpPr>
            <p:nvPr/>
          </p:nvSpPr>
          <p:spPr bwMode="auto">
            <a:xfrm flipV="1">
              <a:off x="1739" y="1815"/>
              <a:ext cx="119" cy="4"/>
            </a:xfrm>
            <a:prstGeom prst="line">
              <a:avLst/>
            </a:prstGeom>
            <a:noFill/>
            <a:ln w="14288">
              <a:solidFill>
                <a:srgbClr val="000000"/>
              </a:solidFill>
              <a:round/>
              <a:headEnd/>
              <a:tailEnd/>
            </a:ln>
          </p:spPr>
          <p:txBody>
            <a:bodyPr/>
            <a:lstStyle/>
            <a:p>
              <a:endParaRPr lang="et-EE"/>
            </a:p>
          </p:txBody>
        </p:sp>
        <p:sp>
          <p:nvSpPr>
            <p:cNvPr id="14358" name="Line 49"/>
            <p:cNvSpPr>
              <a:spLocks noChangeShapeType="1"/>
            </p:cNvSpPr>
            <p:nvPr/>
          </p:nvSpPr>
          <p:spPr bwMode="auto">
            <a:xfrm>
              <a:off x="1858" y="1815"/>
              <a:ext cx="119" cy="1"/>
            </a:xfrm>
            <a:prstGeom prst="line">
              <a:avLst/>
            </a:prstGeom>
            <a:noFill/>
            <a:ln w="14288">
              <a:solidFill>
                <a:srgbClr val="000000"/>
              </a:solidFill>
              <a:round/>
              <a:headEnd/>
              <a:tailEnd/>
            </a:ln>
          </p:spPr>
          <p:txBody>
            <a:bodyPr/>
            <a:lstStyle/>
            <a:p>
              <a:endParaRPr lang="et-EE"/>
            </a:p>
          </p:txBody>
        </p:sp>
        <p:sp>
          <p:nvSpPr>
            <p:cNvPr id="14359" name="Line 50"/>
            <p:cNvSpPr>
              <a:spLocks noChangeShapeType="1"/>
            </p:cNvSpPr>
            <p:nvPr/>
          </p:nvSpPr>
          <p:spPr bwMode="auto">
            <a:xfrm>
              <a:off x="1977" y="1815"/>
              <a:ext cx="120" cy="1"/>
            </a:xfrm>
            <a:prstGeom prst="line">
              <a:avLst/>
            </a:prstGeom>
            <a:noFill/>
            <a:ln w="14288">
              <a:solidFill>
                <a:srgbClr val="000000"/>
              </a:solidFill>
              <a:round/>
              <a:headEnd/>
              <a:tailEnd/>
            </a:ln>
          </p:spPr>
          <p:txBody>
            <a:bodyPr/>
            <a:lstStyle/>
            <a:p>
              <a:endParaRPr lang="et-EE"/>
            </a:p>
          </p:txBody>
        </p:sp>
        <p:sp>
          <p:nvSpPr>
            <p:cNvPr id="14360" name="Line 51"/>
            <p:cNvSpPr>
              <a:spLocks noChangeShapeType="1"/>
            </p:cNvSpPr>
            <p:nvPr/>
          </p:nvSpPr>
          <p:spPr bwMode="auto">
            <a:xfrm>
              <a:off x="2097" y="1815"/>
              <a:ext cx="119" cy="1"/>
            </a:xfrm>
            <a:prstGeom prst="line">
              <a:avLst/>
            </a:prstGeom>
            <a:noFill/>
            <a:ln w="14288">
              <a:solidFill>
                <a:srgbClr val="000000"/>
              </a:solidFill>
              <a:round/>
              <a:headEnd/>
              <a:tailEnd/>
            </a:ln>
          </p:spPr>
          <p:txBody>
            <a:bodyPr/>
            <a:lstStyle/>
            <a:p>
              <a:endParaRPr lang="et-EE"/>
            </a:p>
          </p:txBody>
        </p:sp>
        <p:sp>
          <p:nvSpPr>
            <p:cNvPr id="14361" name="Line 52"/>
            <p:cNvSpPr>
              <a:spLocks noChangeShapeType="1"/>
            </p:cNvSpPr>
            <p:nvPr/>
          </p:nvSpPr>
          <p:spPr bwMode="auto">
            <a:xfrm>
              <a:off x="2216" y="1815"/>
              <a:ext cx="119" cy="1"/>
            </a:xfrm>
            <a:prstGeom prst="line">
              <a:avLst/>
            </a:prstGeom>
            <a:noFill/>
            <a:ln w="14288">
              <a:solidFill>
                <a:srgbClr val="000000"/>
              </a:solidFill>
              <a:round/>
              <a:headEnd/>
              <a:tailEnd/>
            </a:ln>
          </p:spPr>
          <p:txBody>
            <a:bodyPr/>
            <a:lstStyle/>
            <a:p>
              <a:endParaRPr lang="et-EE"/>
            </a:p>
          </p:txBody>
        </p:sp>
        <p:sp>
          <p:nvSpPr>
            <p:cNvPr id="14362" name="Line 53"/>
            <p:cNvSpPr>
              <a:spLocks noChangeShapeType="1"/>
            </p:cNvSpPr>
            <p:nvPr/>
          </p:nvSpPr>
          <p:spPr bwMode="auto">
            <a:xfrm>
              <a:off x="2335" y="1815"/>
              <a:ext cx="115" cy="1"/>
            </a:xfrm>
            <a:prstGeom prst="line">
              <a:avLst/>
            </a:prstGeom>
            <a:noFill/>
            <a:ln w="14288">
              <a:solidFill>
                <a:srgbClr val="000000"/>
              </a:solidFill>
              <a:round/>
              <a:headEnd/>
              <a:tailEnd/>
            </a:ln>
          </p:spPr>
          <p:txBody>
            <a:bodyPr/>
            <a:lstStyle/>
            <a:p>
              <a:endParaRPr lang="et-EE"/>
            </a:p>
          </p:txBody>
        </p:sp>
        <p:sp>
          <p:nvSpPr>
            <p:cNvPr id="14363" name="Line 54"/>
            <p:cNvSpPr>
              <a:spLocks noChangeShapeType="1"/>
            </p:cNvSpPr>
            <p:nvPr/>
          </p:nvSpPr>
          <p:spPr bwMode="auto">
            <a:xfrm>
              <a:off x="2450" y="1815"/>
              <a:ext cx="119" cy="1"/>
            </a:xfrm>
            <a:prstGeom prst="line">
              <a:avLst/>
            </a:prstGeom>
            <a:noFill/>
            <a:ln w="14288">
              <a:solidFill>
                <a:srgbClr val="000000"/>
              </a:solidFill>
              <a:round/>
              <a:headEnd/>
              <a:tailEnd/>
            </a:ln>
          </p:spPr>
          <p:txBody>
            <a:bodyPr/>
            <a:lstStyle/>
            <a:p>
              <a:endParaRPr lang="et-EE"/>
            </a:p>
          </p:txBody>
        </p:sp>
        <p:sp>
          <p:nvSpPr>
            <p:cNvPr id="14364" name="Line 55"/>
            <p:cNvSpPr>
              <a:spLocks noChangeShapeType="1"/>
            </p:cNvSpPr>
            <p:nvPr/>
          </p:nvSpPr>
          <p:spPr bwMode="auto">
            <a:xfrm>
              <a:off x="2569" y="1815"/>
              <a:ext cx="119" cy="1"/>
            </a:xfrm>
            <a:prstGeom prst="line">
              <a:avLst/>
            </a:prstGeom>
            <a:noFill/>
            <a:ln w="14288">
              <a:solidFill>
                <a:srgbClr val="000000"/>
              </a:solidFill>
              <a:round/>
              <a:headEnd/>
              <a:tailEnd/>
            </a:ln>
          </p:spPr>
          <p:txBody>
            <a:bodyPr/>
            <a:lstStyle/>
            <a:p>
              <a:endParaRPr lang="et-EE"/>
            </a:p>
          </p:txBody>
        </p:sp>
        <p:sp>
          <p:nvSpPr>
            <p:cNvPr id="14365" name="Line 56"/>
            <p:cNvSpPr>
              <a:spLocks noChangeShapeType="1"/>
            </p:cNvSpPr>
            <p:nvPr/>
          </p:nvSpPr>
          <p:spPr bwMode="auto">
            <a:xfrm>
              <a:off x="2688" y="1815"/>
              <a:ext cx="119" cy="1"/>
            </a:xfrm>
            <a:prstGeom prst="line">
              <a:avLst/>
            </a:prstGeom>
            <a:noFill/>
            <a:ln w="14288">
              <a:solidFill>
                <a:srgbClr val="000000"/>
              </a:solidFill>
              <a:round/>
              <a:headEnd/>
              <a:tailEnd/>
            </a:ln>
          </p:spPr>
          <p:txBody>
            <a:bodyPr/>
            <a:lstStyle/>
            <a:p>
              <a:endParaRPr lang="et-EE"/>
            </a:p>
          </p:txBody>
        </p:sp>
        <p:sp>
          <p:nvSpPr>
            <p:cNvPr id="14366" name="Line 57"/>
            <p:cNvSpPr>
              <a:spLocks noChangeShapeType="1"/>
            </p:cNvSpPr>
            <p:nvPr/>
          </p:nvSpPr>
          <p:spPr bwMode="auto">
            <a:xfrm>
              <a:off x="2807" y="1815"/>
              <a:ext cx="119" cy="1"/>
            </a:xfrm>
            <a:prstGeom prst="line">
              <a:avLst/>
            </a:prstGeom>
            <a:noFill/>
            <a:ln w="14288">
              <a:solidFill>
                <a:srgbClr val="000000"/>
              </a:solidFill>
              <a:round/>
              <a:headEnd/>
              <a:tailEnd/>
            </a:ln>
          </p:spPr>
          <p:txBody>
            <a:bodyPr/>
            <a:lstStyle/>
            <a:p>
              <a:endParaRPr lang="et-EE"/>
            </a:p>
          </p:txBody>
        </p:sp>
        <p:sp>
          <p:nvSpPr>
            <p:cNvPr id="14367" name="Rectangle 58"/>
            <p:cNvSpPr>
              <a:spLocks noChangeArrowheads="1"/>
            </p:cNvSpPr>
            <p:nvPr/>
          </p:nvSpPr>
          <p:spPr bwMode="auto">
            <a:xfrm>
              <a:off x="1690" y="3395"/>
              <a:ext cx="254" cy="111"/>
            </a:xfrm>
            <a:prstGeom prst="rect">
              <a:avLst/>
            </a:prstGeom>
            <a:noFill/>
            <a:ln w="9525">
              <a:noFill/>
              <a:miter lim="800000"/>
              <a:headEnd/>
              <a:tailEnd/>
            </a:ln>
          </p:spPr>
          <p:txBody>
            <a:bodyPr wrap="none" lIns="0" tIns="0" rIns="0" bIns="0">
              <a:spAutoFit/>
            </a:bodyPr>
            <a:lstStyle/>
            <a:p>
              <a:pPr eaLnBrk="0" hangingPunct="0"/>
              <a:r>
                <a:rPr lang="ru-RU" sz="1400" b="1">
                  <a:solidFill>
                    <a:srgbClr val="000000"/>
                  </a:solidFill>
                </a:rPr>
                <a:t>Time</a:t>
              </a:r>
              <a:endParaRPr lang="ru-RU" sz="4000">
                <a:latin typeface="Times New Roman" pitchFamily="18" charset="0"/>
              </a:endParaRPr>
            </a:p>
          </p:txBody>
        </p:sp>
        <p:sp>
          <p:nvSpPr>
            <p:cNvPr id="14368" name="Rectangle 59"/>
            <p:cNvSpPr>
              <a:spLocks noChangeArrowheads="1"/>
            </p:cNvSpPr>
            <p:nvPr/>
          </p:nvSpPr>
          <p:spPr bwMode="auto">
            <a:xfrm rot="-5400000">
              <a:off x="209" y="2314"/>
              <a:ext cx="673" cy="131"/>
            </a:xfrm>
            <a:prstGeom prst="rect">
              <a:avLst/>
            </a:prstGeom>
            <a:noFill/>
            <a:ln w="9525">
              <a:noFill/>
              <a:miter lim="800000"/>
              <a:headEnd/>
              <a:tailEnd/>
            </a:ln>
          </p:spPr>
          <p:txBody>
            <a:bodyPr wrap="none" lIns="0" tIns="0" rIns="0" bIns="0">
              <a:spAutoFit/>
            </a:bodyPr>
            <a:lstStyle/>
            <a:p>
              <a:pPr eaLnBrk="0" hangingPunct="0"/>
              <a:r>
                <a:rPr lang="ru-RU" sz="1400" b="1">
                  <a:solidFill>
                    <a:srgbClr val="000000"/>
                  </a:solidFill>
                </a:rPr>
                <a:t>Fault Coverage</a:t>
              </a:r>
              <a:endParaRPr lang="ru-RU" sz="4000">
                <a:latin typeface="Times New Roman" pitchFamily="18" charset="0"/>
              </a:endParaRPr>
            </a:p>
          </p:txBody>
        </p:sp>
      </p:grpSp>
      <p:sp>
        <p:nvSpPr>
          <p:cNvPr id="14344" name="Line 60"/>
          <p:cNvSpPr>
            <a:spLocks noChangeShapeType="1"/>
          </p:cNvSpPr>
          <p:nvPr/>
        </p:nvSpPr>
        <p:spPr bwMode="auto">
          <a:xfrm>
            <a:off x="7019925" y="1773238"/>
            <a:ext cx="0" cy="684212"/>
          </a:xfrm>
          <a:prstGeom prst="line">
            <a:avLst/>
          </a:prstGeom>
          <a:noFill/>
          <a:ln w="12700">
            <a:solidFill>
              <a:schemeClr val="tx1"/>
            </a:solidFill>
            <a:round/>
            <a:headEnd/>
            <a:tailEnd type="triangle" w="med" len="med"/>
          </a:ln>
        </p:spPr>
        <p:txBody>
          <a:bodyPr wrap="none" anchor="ctr"/>
          <a:lstStyle/>
          <a:p>
            <a:endParaRPr lang="et-EE"/>
          </a:p>
        </p:txBody>
      </p:sp>
      <p:sp>
        <p:nvSpPr>
          <p:cNvPr id="14345" name="Text Box 61"/>
          <p:cNvSpPr txBox="1">
            <a:spLocks noChangeArrowheads="1"/>
          </p:cNvSpPr>
          <p:nvPr/>
        </p:nvSpPr>
        <p:spPr bwMode="auto">
          <a:xfrm>
            <a:off x="6300788" y="1341438"/>
            <a:ext cx="1363662" cy="336550"/>
          </a:xfrm>
          <a:prstGeom prst="rect">
            <a:avLst/>
          </a:prstGeom>
          <a:noFill/>
          <a:ln w="12700">
            <a:noFill/>
            <a:miter lim="800000"/>
            <a:headEnd/>
            <a:tailEnd/>
          </a:ln>
        </p:spPr>
        <p:txBody>
          <a:bodyPr>
            <a:spAutoFit/>
          </a:bodyPr>
          <a:lstStyle/>
          <a:p>
            <a:pPr eaLnBrk="0" hangingPunct="0">
              <a:spcBef>
                <a:spcPct val="50000"/>
              </a:spcBef>
            </a:pPr>
            <a:r>
              <a:rPr lang="en-US" sz="1600" b="1"/>
              <a:t>breakpoint</a:t>
            </a:r>
            <a:endParaRPr lang="ru-RU" sz="1600" b="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tu_Presentation">
  <a:themeElements>
    <a:clrScheme name="ttu_Presentation 14">
      <a:dk1>
        <a:srgbClr val="000000"/>
      </a:dk1>
      <a:lt1>
        <a:srgbClr val="FFFFFF"/>
      </a:lt1>
      <a:dk2>
        <a:srgbClr val="800040"/>
      </a:dk2>
      <a:lt2>
        <a:srgbClr val="777777"/>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ttu_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rgbClr val="FF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t-EE"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w="25400" cap="flat" cmpd="sng" algn="ctr">
          <a:solidFill>
            <a:srgbClr val="FF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t-EE"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ttu_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tu_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tu_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tu_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tu_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tu_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tu_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tu_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tu_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tu_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tu_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tu_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tu_Presentation 13">
        <a:dk1>
          <a:srgbClr val="000000"/>
        </a:dk1>
        <a:lt1>
          <a:srgbClr val="FFFFFF"/>
        </a:lt1>
        <a:dk2>
          <a:srgbClr val="800040"/>
        </a:dk2>
        <a:lt2>
          <a:srgbClr val="C0C0C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tu_Presentation 14">
        <a:dk1>
          <a:srgbClr val="000000"/>
        </a:dk1>
        <a:lt1>
          <a:srgbClr val="FFFFFF"/>
        </a:lt1>
        <a:dk2>
          <a:srgbClr val="800040"/>
        </a:dk2>
        <a:lt2>
          <a:srgbClr val="777777"/>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tu_Presentation 15">
        <a:dk1>
          <a:srgbClr val="777777"/>
        </a:dk1>
        <a:lt1>
          <a:srgbClr val="FFFFFF"/>
        </a:lt1>
        <a:dk2>
          <a:srgbClr val="800040"/>
        </a:dk2>
        <a:lt2>
          <a:srgbClr val="777777"/>
        </a:lt2>
        <a:accent1>
          <a:srgbClr val="99CCFF"/>
        </a:accent1>
        <a:accent2>
          <a:srgbClr val="FF3300"/>
        </a:accent2>
        <a:accent3>
          <a:srgbClr val="FFFFFF"/>
        </a:accent3>
        <a:accent4>
          <a:srgbClr val="656565"/>
        </a:accent4>
        <a:accent5>
          <a:srgbClr val="CAE2FF"/>
        </a:accent5>
        <a:accent6>
          <a:srgbClr val="E72D00"/>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tu_Presentation 16">
        <a:dk1>
          <a:srgbClr val="FFFFFF"/>
        </a:dk1>
        <a:lt1>
          <a:srgbClr val="FFFFFF"/>
        </a:lt1>
        <a:dk2>
          <a:srgbClr val="800040"/>
        </a:dk2>
        <a:lt2>
          <a:srgbClr val="777777"/>
        </a:lt2>
        <a:accent1>
          <a:srgbClr val="99CCFF"/>
        </a:accent1>
        <a:accent2>
          <a:srgbClr val="FF3300"/>
        </a:accent2>
        <a:accent3>
          <a:srgbClr val="FFFFFF"/>
        </a:accent3>
        <a:accent4>
          <a:srgbClr val="DADADA"/>
        </a:accent4>
        <a:accent5>
          <a:srgbClr val="CAE2FF"/>
        </a:accent5>
        <a:accent6>
          <a:srgbClr val="E72D00"/>
        </a:accent6>
        <a:hlink>
          <a:srgbClr val="3333CC"/>
        </a:hlink>
        <a:folHlink>
          <a:srgbClr val="AF67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tu_Presentation 14">
    <a:dk1>
      <a:srgbClr val="000000"/>
    </a:dk1>
    <a:lt1>
      <a:srgbClr val="FFFFFF"/>
    </a:lt1>
    <a:dk2>
      <a:srgbClr val="800040"/>
    </a:dk2>
    <a:lt2>
      <a:srgbClr val="777777"/>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ttu_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2068</TotalTime>
  <Words>3999</Words>
  <Application>Microsoft Office PowerPoint</Application>
  <PresentationFormat>On-screen Show (4:3)</PresentationFormat>
  <Paragraphs>383</Paragraphs>
  <Slides>28</Slides>
  <Notes>28</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28</vt:i4>
      </vt:variant>
    </vt:vector>
  </HeadingPairs>
  <TitlesOfParts>
    <vt:vector size="32" baseType="lpstr">
      <vt:lpstr>ttu_Presentation</vt:lpstr>
      <vt:lpstr>Worksheet</vt:lpstr>
      <vt:lpstr>Document</vt:lpstr>
      <vt:lpstr>Picture</vt:lpstr>
      <vt:lpstr>Testimise projekteerimine:  Labor 2 BIST Optimization </vt:lpstr>
      <vt:lpstr>BIST (Built-in Self Test)</vt:lpstr>
      <vt:lpstr>Built-In Self-Test</vt:lpstr>
      <vt:lpstr>BIST Benefits</vt:lpstr>
      <vt:lpstr>Economics – BIST Costs</vt:lpstr>
      <vt:lpstr>BIST: Exhaustive test</vt:lpstr>
      <vt:lpstr>Problems with BIST: Hard to Test Faults</vt:lpstr>
      <vt:lpstr>Problems with Pseudo-Random Test</vt:lpstr>
      <vt:lpstr>Pseudo-Random Test Generation by LFSR</vt:lpstr>
      <vt:lpstr>Hybrid Built-In Self-Test</vt:lpstr>
      <vt:lpstr>Hybrid BIST Technique</vt:lpstr>
      <vt:lpstr>BIST Optimization Challenges</vt:lpstr>
      <vt:lpstr>Reseeding (Multiple Seeds)</vt:lpstr>
      <vt:lpstr>Reseeding Optimization Problem</vt:lpstr>
      <vt:lpstr>Cost Calculation for Hybrid BIST</vt:lpstr>
      <vt:lpstr>Variant 5</vt:lpstr>
      <vt:lpstr>ISCAS’ 85 benchmark circuit</vt:lpstr>
      <vt:lpstr>Task 1: Pseudo-random test generation</vt:lpstr>
      <vt:lpstr>Task 1: Pseudo-random test generation</vt:lpstr>
      <vt:lpstr>Task 1: Pseudo-random test generation</vt:lpstr>
      <vt:lpstr>Task 2 and 3</vt:lpstr>
      <vt:lpstr>Reseeding and Hybrid Algorithms</vt:lpstr>
      <vt:lpstr>Reseeding and Hybrid Algorithms</vt:lpstr>
      <vt:lpstr>Reseeding: calculating BIST cost</vt:lpstr>
      <vt:lpstr>Hybrid: calculating BIST cost</vt:lpstr>
      <vt:lpstr>Fill in the Result Table</vt:lpstr>
      <vt:lpstr>Task 4</vt:lpstr>
      <vt:lpstr>BIST Cost Curves for Circuit c1908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Calculation of the Diagnosibility of Digital Circuits without Using Fault Models</dc:title>
  <dc:creator>Labor</dc:creator>
  <cp:lastModifiedBy>sega</cp:lastModifiedBy>
  <cp:revision>427</cp:revision>
  <dcterms:created xsi:type="dcterms:W3CDTF">2008-10-02T10:27:35Z</dcterms:created>
  <dcterms:modified xsi:type="dcterms:W3CDTF">2010-10-14T16:49:16Z</dcterms:modified>
</cp:coreProperties>
</file>