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068" y="6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2302EC46-B0D9-40C6-ABBC-DC496DD5D88E}" type="datetimeFigureOut">
              <a:rPr lang="en-US"/>
              <a:pPr>
                <a:defRPr/>
              </a:pPr>
              <a:t>3/19/2015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7A2E132-69B0-4AEB-8EB5-107A8385579E}" type="slidenum">
              <a:rPr lang="en-US" altLang="et-EE"/>
              <a:pPr/>
              <a:t>‹#›</a:t>
            </a:fld>
            <a:endParaRPr lang="en-US" altLang="et-EE"/>
          </a:p>
        </p:txBody>
      </p:sp>
    </p:spTree>
    <p:extLst>
      <p:ext uri="{BB962C8B-B14F-4D97-AF65-F5344CB8AC3E}">
        <p14:creationId xmlns:p14="http://schemas.microsoft.com/office/powerpoint/2010/main" val="1180204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829F6D6-4ACA-40F6-AF3F-3800EA46795A}" type="datetimeFigureOut">
              <a:rPr lang="en-US"/>
              <a:pPr>
                <a:defRPr/>
              </a:pPr>
              <a:t>3/19/2015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F71A22E-4E05-4897-84F5-1033B17BE24E}" type="slidenum">
              <a:rPr lang="en-US" altLang="et-EE"/>
              <a:pPr/>
              <a:t>‹#›</a:t>
            </a:fld>
            <a:endParaRPr lang="en-US" altLang="et-EE"/>
          </a:p>
        </p:txBody>
      </p:sp>
    </p:spTree>
    <p:extLst>
      <p:ext uri="{BB962C8B-B14F-4D97-AF65-F5344CB8AC3E}">
        <p14:creationId xmlns:p14="http://schemas.microsoft.com/office/powerpoint/2010/main" val="3062757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DD711CE-2CA3-40D7-BD0C-79027BF7624C}" type="datetimeFigureOut">
              <a:rPr lang="en-US"/>
              <a:pPr>
                <a:defRPr/>
              </a:pPr>
              <a:t>3/19/2015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4C43676-FA62-4EC8-9CFC-F1F8243EF3E9}" type="slidenum">
              <a:rPr lang="en-US" altLang="et-EE"/>
              <a:pPr/>
              <a:t>‹#›</a:t>
            </a:fld>
            <a:endParaRPr lang="en-US" altLang="et-EE"/>
          </a:p>
        </p:txBody>
      </p:sp>
    </p:spTree>
    <p:extLst>
      <p:ext uri="{BB962C8B-B14F-4D97-AF65-F5344CB8AC3E}">
        <p14:creationId xmlns:p14="http://schemas.microsoft.com/office/powerpoint/2010/main" val="2544584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72287B2-FA2D-48A4-9269-80DCD4651169}" type="datetimeFigureOut">
              <a:rPr lang="en-US"/>
              <a:pPr>
                <a:defRPr/>
              </a:pPr>
              <a:t>3/19/2015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B92726D-F585-46C4-8848-4885B45429F4}" type="slidenum">
              <a:rPr lang="en-US" altLang="et-EE"/>
              <a:pPr/>
              <a:t>‹#›</a:t>
            </a:fld>
            <a:endParaRPr lang="en-US" altLang="et-EE"/>
          </a:p>
        </p:txBody>
      </p:sp>
    </p:spTree>
    <p:extLst>
      <p:ext uri="{BB962C8B-B14F-4D97-AF65-F5344CB8AC3E}">
        <p14:creationId xmlns:p14="http://schemas.microsoft.com/office/powerpoint/2010/main" val="29232204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039C436-BD6B-472B-821A-614C34E31964}" type="datetimeFigureOut">
              <a:rPr lang="en-US"/>
              <a:pPr>
                <a:defRPr/>
              </a:pPr>
              <a:t>3/19/2015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55BA264A-2A74-4C14-9BBE-A42476791517}" type="slidenum">
              <a:rPr lang="en-US" altLang="et-EE"/>
              <a:pPr/>
              <a:t>‹#›</a:t>
            </a:fld>
            <a:endParaRPr lang="en-US" altLang="et-EE"/>
          </a:p>
        </p:txBody>
      </p:sp>
    </p:spTree>
    <p:extLst>
      <p:ext uri="{BB962C8B-B14F-4D97-AF65-F5344CB8AC3E}">
        <p14:creationId xmlns:p14="http://schemas.microsoft.com/office/powerpoint/2010/main" val="3347820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A487882-D4B6-42D6-AE8A-804A9EB51A78}" type="datetimeFigureOut">
              <a:rPr lang="en-US"/>
              <a:pPr>
                <a:defRPr/>
              </a:pPr>
              <a:t>3/19/2015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432C84C-5B4A-4282-B470-D691E9E0849C}" type="slidenum">
              <a:rPr lang="en-US" altLang="et-EE"/>
              <a:pPr/>
              <a:t>‹#›</a:t>
            </a:fld>
            <a:endParaRPr lang="en-US" altLang="et-EE"/>
          </a:p>
        </p:txBody>
      </p:sp>
    </p:spTree>
    <p:extLst>
      <p:ext uri="{BB962C8B-B14F-4D97-AF65-F5344CB8AC3E}">
        <p14:creationId xmlns:p14="http://schemas.microsoft.com/office/powerpoint/2010/main" val="35235681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0DECFCBD-FE41-4593-BF40-B71B14B0CF98}" type="datetimeFigureOut">
              <a:rPr lang="en-US"/>
              <a:pPr>
                <a:defRPr/>
              </a:pPr>
              <a:t>3/19/2015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0B5A17B3-0864-42AF-BBFB-A4C3ED3EE53B}" type="slidenum">
              <a:rPr lang="en-US" altLang="et-EE"/>
              <a:pPr/>
              <a:t>‹#›</a:t>
            </a:fld>
            <a:endParaRPr lang="en-US" altLang="et-EE"/>
          </a:p>
        </p:txBody>
      </p:sp>
    </p:spTree>
    <p:extLst>
      <p:ext uri="{BB962C8B-B14F-4D97-AF65-F5344CB8AC3E}">
        <p14:creationId xmlns:p14="http://schemas.microsoft.com/office/powerpoint/2010/main" val="2281558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7BABF60-92D3-4B2E-82DD-0B5029B13794}" type="datetimeFigureOut">
              <a:rPr lang="en-US"/>
              <a:pPr>
                <a:defRPr/>
              </a:pPr>
              <a:t>3/19/2015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E047D7F6-ACC1-4AE5-90F8-463E05AF0F6A}" type="slidenum">
              <a:rPr lang="en-US" altLang="et-EE"/>
              <a:pPr/>
              <a:t>‹#›</a:t>
            </a:fld>
            <a:endParaRPr lang="en-US" altLang="et-EE"/>
          </a:p>
        </p:txBody>
      </p:sp>
    </p:spTree>
    <p:extLst>
      <p:ext uri="{BB962C8B-B14F-4D97-AF65-F5344CB8AC3E}">
        <p14:creationId xmlns:p14="http://schemas.microsoft.com/office/powerpoint/2010/main" val="14412346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0951282-6F61-4771-9241-93D6AF5DD34F}" type="datetimeFigureOut">
              <a:rPr lang="en-US"/>
              <a:pPr>
                <a:defRPr/>
              </a:pPr>
              <a:t>3/19/2015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3F5FA896-E65F-4A46-BC7E-A6A3DB8E0D15}" type="slidenum">
              <a:rPr lang="en-US" altLang="et-EE"/>
              <a:pPr/>
              <a:t>‹#›</a:t>
            </a:fld>
            <a:endParaRPr lang="en-US" altLang="et-EE"/>
          </a:p>
        </p:txBody>
      </p:sp>
    </p:spTree>
    <p:extLst>
      <p:ext uri="{BB962C8B-B14F-4D97-AF65-F5344CB8AC3E}">
        <p14:creationId xmlns:p14="http://schemas.microsoft.com/office/powerpoint/2010/main" val="1010100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2044A25-3F1A-49B6-884F-C3942DE0081A}" type="datetimeFigureOut">
              <a:rPr lang="en-US"/>
              <a:pPr>
                <a:defRPr/>
              </a:pPr>
              <a:t>3/19/2015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0CB5382C-403A-46F4-A47B-EEBFB2AE9707}" type="slidenum">
              <a:rPr lang="en-US" altLang="et-EE"/>
              <a:pPr/>
              <a:t>‹#›</a:t>
            </a:fld>
            <a:endParaRPr lang="en-US" altLang="et-EE"/>
          </a:p>
        </p:txBody>
      </p:sp>
    </p:spTree>
    <p:extLst>
      <p:ext uri="{BB962C8B-B14F-4D97-AF65-F5344CB8AC3E}">
        <p14:creationId xmlns:p14="http://schemas.microsoft.com/office/powerpoint/2010/main" val="42482278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0FE6A95-58B0-4227-8AEC-E01B33F9A246}" type="datetimeFigureOut">
              <a:rPr lang="en-US"/>
              <a:pPr>
                <a:defRPr/>
              </a:pPr>
              <a:t>3/19/2015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7D75D067-E199-4DAA-8234-15453FADF7D4}" type="slidenum">
              <a:rPr lang="en-US" altLang="et-EE"/>
              <a:pPr/>
              <a:t>‹#›</a:t>
            </a:fld>
            <a:endParaRPr lang="en-US" altLang="et-EE"/>
          </a:p>
        </p:txBody>
      </p:sp>
    </p:spTree>
    <p:extLst>
      <p:ext uri="{BB962C8B-B14F-4D97-AF65-F5344CB8AC3E}">
        <p14:creationId xmlns:p14="http://schemas.microsoft.com/office/powerpoint/2010/main" val="28757272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t-EE"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t-EE" smtClean="0"/>
              <a:t>Click to edit Master text styles</a:t>
            </a:r>
          </a:p>
          <a:p>
            <a:pPr lvl="1"/>
            <a:r>
              <a:rPr lang="en-US" altLang="et-EE" smtClean="0"/>
              <a:t>Second level</a:t>
            </a:r>
          </a:p>
          <a:p>
            <a:pPr lvl="2"/>
            <a:r>
              <a:rPr lang="en-US" altLang="et-EE" smtClean="0"/>
              <a:t>Third level</a:t>
            </a:r>
          </a:p>
          <a:p>
            <a:pPr lvl="3"/>
            <a:r>
              <a:rPr lang="en-US" altLang="et-EE" smtClean="0"/>
              <a:t>Fourth level</a:t>
            </a:r>
          </a:p>
          <a:p>
            <a:pPr lvl="4"/>
            <a:r>
              <a:rPr lang="en-US" altLang="et-EE"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D5F909EF-84CC-4940-BC6D-A3FCB155C201}" type="datetimeFigureOut">
              <a:rPr lang="en-US"/>
              <a:pPr>
                <a:defRPr/>
              </a:pPr>
              <a:t>3/19/2015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panose="020F0502020204030204" pitchFamily="34" charset="0"/>
              </a:defRPr>
            </a:lvl1pPr>
          </a:lstStyle>
          <a:p>
            <a:fld id="{90758C51-0B91-4825-BEDA-4313C723EDEA}" type="slidenum">
              <a:rPr lang="en-US" altLang="et-EE"/>
              <a:pPr/>
              <a:t>‹#›</a:t>
            </a:fld>
            <a:endParaRPr lang="en-US" altLang="et-E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anose="020F0502020204030204" pitchFamily="34" charset="0"/>
        </a:defRPr>
      </a:lvl2pPr>
      <a:lvl3pPr algn="ctr" rtl="0" fontAlgn="base">
        <a:spcBef>
          <a:spcPct val="0"/>
        </a:spcBef>
        <a:spcAft>
          <a:spcPct val="0"/>
        </a:spcAft>
        <a:defRPr sz="4400">
          <a:solidFill>
            <a:schemeClr val="tx1"/>
          </a:solidFill>
          <a:latin typeface="Calibri" panose="020F0502020204030204" pitchFamily="34" charset="0"/>
        </a:defRPr>
      </a:lvl3pPr>
      <a:lvl4pPr algn="ctr" rtl="0" fontAlgn="base">
        <a:spcBef>
          <a:spcPct val="0"/>
        </a:spcBef>
        <a:spcAft>
          <a:spcPct val="0"/>
        </a:spcAft>
        <a:defRPr sz="4400">
          <a:solidFill>
            <a:schemeClr val="tx1"/>
          </a:solidFill>
          <a:latin typeface="Calibri" panose="020F0502020204030204" pitchFamily="34" charset="0"/>
        </a:defRPr>
      </a:lvl4pPr>
      <a:lvl5pPr algn="ctr" rtl="0" fontAlgn="base">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fontAlgn="base">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t-EE" altLang="et-EE" b="1">
                <a:latin typeface="Arial" panose="020B0604020202020204" pitchFamily="34" charset="0"/>
              </a:rPr>
              <a:t>Kodutöö aruandes (1.)</a:t>
            </a:r>
          </a:p>
        </p:txBody>
      </p:sp>
      <p:sp>
        <p:nvSpPr>
          <p:cNvPr id="2051" name="Text Box 3"/>
          <p:cNvSpPr txBox="1">
            <a:spLocks noChangeArrowheads="1"/>
          </p:cNvSpPr>
          <p:nvPr/>
        </p:nvSpPr>
        <p:spPr bwMode="auto">
          <a:xfrm>
            <a:off x="179388" y="363538"/>
            <a:ext cx="8763000" cy="655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2000" dirty="0">
                <a:latin typeface="Arial" panose="020B0604020202020204" pitchFamily="34" charset="0"/>
                <a:sym typeface="Symbol" panose="05050102010706020507" pitchFamily="18" charset="2"/>
              </a:rPr>
              <a:t>Sisendite, väljundite nimekiri:</a:t>
            </a:r>
          </a:p>
          <a:p>
            <a:endParaRPr lang="et-EE" altLang="et-EE" sz="2000" dirty="0">
              <a:latin typeface="Arial" panose="020B0604020202020204" pitchFamily="34" charset="0"/>
              <a:sym typeface="Symbol" panose="05050102010706020507" pitchFamily="18" charset="2"/>
            </a:endParaRPr>
          </a:p>
          <a:p>
            <a:r>
              <a:rPr lang="et-EE" altLang="et-EE" sz="2000" i="1" dirty="0">
                <a:latin typeface="Arial" panose="020B0604020202020204" pitchFamily="34" charset="0"/>
                <a:sym typeface="Symbol" panose="05050102010706020507" pitchFamily="18" charset="2"/>
              </a:rPr>
              <a:t>Sisendi</a:t>
            </a:r>
            <a:r>
              <a:rPr lang="et-EE" altLang="et-EE" sz="2000" dirty="0">
                <a:latin typeface="Arial" panose="020B0604020202020204" pitchFamily="34" charset="0"/>
                <a:sym typeface="Symbol" panose="05050102010706020507" pitchFamily="18" charset="2"/>
              </a:rPr>
              <a:t># </a:t>
            </a:r>
            <a:r>
              <a:rPr lang="et-EE" altLang="et-EE" sz="2000" i="1" dirty="0">
                <a:latin typeface="Arial" panose="020B0604020202020204" pitchFamily="34" charset="0"/>
                <a:sym typeface="Symbol" panose="05050102010706020507" pitchFamily="18" charset="2"/>
              </a:rPr>
              <a:t>nimi </a:t>
            </a:r>
            <a:r>
              <a:rPr lang="et-EE" altLang="et-EE" sz="2000" dirty="0">
                <a:latin typeface="Arial" panose="020B0604020202020204" pitchFamily="34" charset="0"/>
                <a:sym typeface="Symbol" panose="05050102010706020507" pitchFamily="18" charset="2"/>
              </a:rPr>
              <a:t>– selgitus, mis ütleb konkreetselt, mis reaalse keskkonna olukorras see sisend on aktiveerunud (PLC sellesse sisendisse on pääsenud 24V; st. seda esitav programmi muutuja on </a:t>
            </a:r>
            <a:r>
              <a:rPr lang="et-EE" altLang="et-EE" sz="2000" b="1" dirty="0">
                <a:latin typeface="Arial" panose="020B0604020202020204" pitchFamily="34" charset="0"/>
                <a:sym typeface="Symbol" panose="05050102010706020507" pitchFamily="18" charset="2"/>
              </a:rPr>
              <a:t>1</a:t>
            </a:r>
            <a:r>
              <a:rPr lang="et-EE" altLang="et-EE" sz="2000" dirty="0">
                <a:latin typeface="Arial" panose="020B0604020202020204" pitchFamily="34" charset="0"/>
                <a:sym typeface="Symbol" panose="05050102010706020507" pitchFamily="18" charset="2"/>
              </a:rPr>
              <a:t> e. “ON”)</a:t>
            </a:r>
          </a:p>
          <a:p>
            <a:r>
              <a:rPr lang="et-EE" altLang="et-EE" sz="2000" dirty="0">
                <a:latin typeface="Arial" panose="020B0604020202020204" pitchFamily="34" charset="0"/>
                <a:sym typeface="Symbol" panose="05050102010706020507" pitchFamily="18" charset="2"/>
              </a:rPr>
              <a:t>Nt.</a:t>
            </a:r>
          </a:p>
          <a:p>
            <a:r>
              <a:rPr lang="et-EE" altLang="et-EE" sz="2000" dirty="0" err="1">
                <a:latin typeface="Arial" panose="020B0604020202020204" pitchFamily="34" charset="0"/>
                <a:sym typeface="Symbol" panose="05050102010706020507" pitchFamily="18" charset="2"/>
              </a:rPr>
              <a:t>Autom</a:t>
            </a:r>
            <a:r>
              <a:rPr lang="et-EE" altLang="et-EE" sz="2000" dirty="0">
                <a:latin typeface="Arial" panose="020B0604020202020204" pitchFamily="34" charset="0"/>
                <a:sym typeface="Symbol" panose="05050102010706020507" pitchFamily="18" charset="2"/>
              </a:rPr>
              <a:t> – režiimi valiku nupp on “Automaatne” asendis</a:t>
            </a:r>
          </a:p>
          <a:p>
            <a:r>
              <a:rPr lang="et-EE" altLang="et-EE" sz="2000" dirty="0">
                <a:latin typeface="Arial" panose="020B0604020202020204" pitchFamily="34" charset="0"/>
                <a:sym typeface="Symbol" panose="05050102010706020507" pitchFamily="18" charset="2"/>
              </a:rPr>
              <a:t>Temp_yle28 – temperatuur  on üle 28 kraadi</a:t>
            </a:r>
          </a:p>
          <a:p>
            <a:r>
              <a:rPr lang="et-EE" altLang="et-EE" sz="2000" dirty="0">
                <a:latin typeface="Arial" panose="020B0604020202020204" pitchFamily="34" charset="0"/>
                <a:sym typeface="Symbol" panose="05050102010706020507" pitchFamily="18" charset="2"/>
              </a:rPr>
              <a:t>Avatud – värav on täielikult avatud piirasendis</a:t>
            </a:r>
          </a:p>
          <a:p>
            <a:endParaRPr lang="et-EE" altLang="et-EE" sz="2000" dirty="0">
              <a:latin typeface="Arial" panose="020B0604020202020204" pitchFamily="34" charset="0"/>
              <a:sym typeface="Symbol" panose="05050102010706020507" pitchFamily="18" charset="2"/>
            </a:endParaRPr>
          </a:p>
          <a:p>
            <a:r>
              <a:rPr lang="et-EE" altLang="et-EE" sz="2000" i="1" dirty="0">
                <a:latin typeface="Arial" panose="020B0604020202020204" pitchFamily="34" charset="0"/>
                <a:sym typeface="Symbol" panose="05050102010706020507" pitchFamily="18" charset="2"/>
              </a:rPr>
              <a:t>Väljundi</a:t>
            </a:r>
            <a:r>
              <a:rPr lang="et-EE" altLang="et-EE" sz="2000" dirty="0">
                <a:latin typeface="Arial" panose="020B0604020202020204" pitchFamily="34" charset="0"/>
                <a:sym typeface="Symbol" panose="05050102010706020507" pitchFamily="18" charset="2"/>
              </a:rPr>
              <a:t># </a:t>
            </a:r>
            <a:r>
              <a:rPr lang="et-EE" altLang="et-EE" sz="2000" i="1" dirty="0">
                <a:latin typeface="Arial" panose="020B0604020202020204" pitchFamily="34" charset="0"/>
                <a:sym typeface="Symbol" panose="05050102010706020507" pitchFamily="18" charset="2"/>
              </a:rPr>
              <a:t>nimi </a:t>
            </a:r>
            <a:r>
              <a:rPr lang="et-EE" altLang="et-EE" sz="2000" dirty="0">
                <a:latin typeface="Arial" panose="020B0604020202020204" pitchFamily="34" charset="0"/>
                <a:sym typeface="Symbol" panose="05050102010706020507" pitchFamily="18" charset="2"/>
              </a:rPr>
              <a:t>– selgitus, mis ütleb konkreetselt, mis reaalses keskkonnas toimub, kui see väljund aktiveerub/lülitub sisse (PLC selle väljundi kontakt sulgub; st. seda esitav programmi muutuja on </a:t>
            </a:r>
            <a:r>
              <a:rPr lang="et-EE" altLang="et-EE" sz="2000" b="1" dirty="0">
                <a:latin typeface="Arial" panose="020B0604020202020204" pitchFamily="34" charset="0"/>
                <a:sym typeface="Symbol" panose="05050102010706020507" pitchFamily="18" charset="2"/>
              </a:rPr>
              <a:t>1</a:t>
            </a:r>
            <a:r>
              <a:rPr lang="et-EE" altLang="et-EE" sz="2000" dirty="0">
                <a:latin typeface="Arial" panose="020B0604020202020204" pitchFamily="34" charset="0"/>
                <a:sym typeface="Symbol" panose="05050102010706020507" pitchFamily="18" charset="2"/>
              </a:rPr>
              <a:t> e. “ON”)</a:t>
            </a:r>
          </a:p>
          <a:p>
            <a:r>
              <a:rPr lang="et-EE" altLang="et-EE" sz="2000" dirty="0">
                <a:latin typeface="Arial" panose="020B0604020202020204" pitchFamily="34" charset="0"/>
                <a:sym typeface="Symbol" panose="05050102010706020507" pitchFamily="18" charset="2"/>
              </a:rPr>
              <a:t>Nt.</a:t>
            </a:r>
          </a:p>
          <a:p>
            <a:r>
              <a:rPr lang="et-EE" altLang="et-EE" sz="2000" dirty="0">
                <a:latin typeface="Arial" panose="020B0604020202020204" pitchFamily="34" charset="0"/>
                <a:sym typeface="Symbol" panose="05050102010706020507" pitchFamily="18" charset="2"/>
              </a:rPr>
              <a:t>Avab – mootor keerab väravat lahti</a:t>
            </a:r>
          </a:p>
          <a:p>
            <a:r>
              <a:rPr lang="et-EE" altLang="et-EE" sz="2000" dirty="0">
                <a:latin typeface="Arial" panose="020B0604020202020204" pitchFamily="34" charset="0"/>
                <a:sym typeface="Symbol" panose="05050102010706020507" pitchFamily="18" charset="2"/>
              </a:rPr>
              <a:t>Ringluspump1 – pump 1 pumpab vedelikku torustikus ringlemiseks</a:t>
            </a:r>
          </a:p>
          <a:p>
            <a:endParaRPr lang="et-EE" altLang="et-EE" sz="2000" dirty="0">
              <a:latin typeface="Arial" panose="020B0604020202020204" pitchFamily="34" charset="0"/>
              <a:sym typeface="Symbol" panose="05050102010706020507" pitchFamily="18" charset="2"/>
            </a:endParaRPr>
          </a:p>
          <a:p>
            <a:r>
              <a:rPr lang="et-EE" altLang="et-EE" sz="2000" dirty="0">
                <a:latin typeface="Arial" panose="020B0604020202020204" pitchFamily="34" charset="0"/>
                <a:sym typeface="Symbol" panose="05050102010706020507" pitchFamily="18" charset="2"/>
              </a:rPr>
              <a:t>Kui see nimekiri ei ava täielikult PLC juhtimisalgoritmi poolt  juhitud  diskreetse protsessi soovitud  käitumist, siis tuleks lisada ka mõned laused soovitud käitumise selgitamiseks ( osaliselt toetab selle väljendamist ka sisendite/väljundite ajadiagramm)</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t-EE" altLang="et-EE" b="1">
                <a:latin typeface="Arial" panose="020B0604020202020204" pitchFamily="34" charset="0"/>
              </a:rPr>
              <a:t>2. Ajadiagramm(id) kodutöö aruandes</a:t>
            </a:r>
          </a:p>
        </p:txBody>
      </p:sp>
      <p:sp>
        <p:nvSpPr>
          <p:cNvPr id="3075" name="Text Box 3"/>
          <p:cNvSpPr txBox="1">
            <a:spLocks noChangeArrowheads="1"/>
          </p:cNvSpPr>
          <p:nvPr/>
        </p:nvSpPr>
        <p:spPr bwMode="auto">
          <a:xfrm>
            <a:off x="179388" y="500063"/>
            <a:ext cx="8763000" cy="1631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2000">
                <a:latin typeface="Arial" panose="020B0604020202020204" pitchFamily="34" charset="0"/>
                <a:sym typeface="Symbol" panose="05050102010706020507" pitchFamily="18" charset="2"/>
              </a:rPr>
              <a:t>S.o. kõikide sisendite, väljundite  lülitumise  graafikud samas ajateljestikus tüüpiliste kasutusolukordade  tekkimisel. Vähemalt üks tavaolukorra toimumine ja üks erandolukorra lahenemine.  Need on ühtlasi ka abiks kodutöö esitamise  esinemisel  nagu katseplaan, kuidas  programmi  toimimist  demoda.</a:t>
            </a:r>
          </a:p>
        </p:txBody>
      </p:sp>
      <p:sp>
        <p:nvSpPr>
          <p:cNvPr id="3076" name="Line 7"/>
          <p:cNvSpPr>
            <a:spLocks noChangeShapeType="1"/>
          </p:cNvSpPr>
          <p:nvPr/>
        </p:nvSpPr>
        <p:spPr bwMode="auto">
          <a:xfrm flipV="1">
            <a:off x="538163" y="2981325"/>
            <a:ext cx="366871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t-EE"/>
          </a:p>
        </p:txBody>
      </p:sp>
      <p:sp>
        <p:nvSpPr>
          <p:cNvPr id="3077" name="Freeform 30"/>
          <p:cNvSpPr>
            <a:spLocks/>
          </p:cNvSpPr>
          <p:nvPr/>
        </p:nvSpPr>
        <p:spPr bwMode="auto">
          <a:xfrm>
            <a:off x="1049339" y="2828925"/>
            <a:ext cx="133350" cy="144463"/>
          </a:xfrm>
          <a:custGeom>
            <a:avLst/>
            <a:gdLst>
              <a:gd name="T0" fmla="*/ 0 w 2727"/>
              <a:gd name="T1" fmla="*/ 144358 h 10000"/>
              <a:gd name="T2" fmla="*/ 0 w 2727"/>
              <a:gd name="T3" fmla="*/ 0 h 10000"/>
              <a:gd name="T4" fmla="*/ 118752 w 2727"/>
              <a:gd name="T5" fmla="*/ 0 h 10000"/>
              <a:gd name="T6" fmla="*/ 118752 w 2727"/>
              <a:gd name="T7" fmla="*/ 144358 h 10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727" h="10000">
                <a:moveTo>
                  <a:pt x="0" y="10000"/>
                </a:moveTo>
                <a:lnTo>
                  <a:pt x="0" y="0"/>
                </a:lnTo>
                <a:lnTo>
                  <a:pt x="2727" y="0"/>
                </a:lnTo>
                <a:lnTo>
                  <a:pt x="2727" y="10000"/>
                </a:lnTo>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t-EE"/>
          </a:p>
        </p:txBody>
      </p:sp>
      <p:sp>
        <p:nvSpPr>
          <p:cNvPr id="3078" name="Line 34"/>
          <p:cNvSpPr>
            <a:spLocks noChangeShapeType="1"/>
          </p:cNvSpPr>
          <p:nvPr/>
        </p:nvSpPr>
        <p:spPr bwMode="auto">
          <a:xfrm flipV="1">
            <a:off x="1928813" y="3678238"/>
            <a:ext cx="55245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t-EE"/>
          </a:p>
        </p:txBody>
      </p:sp>
      <p:sp>
        <p:nvSpPr>
          <p:cNvPr id="3079" name="Line 29"/>
          <p:cNvSpPr>
            <a:spLocks noChangeShapeType="1"/>
          </p:cNvSpPr>
          <p:nvPr/>
        </p:nvSpPr>
        <p:spPr bwMode="auto">
          <a:xfrm>
            <a:off x="549275" y="2595563"/>
            <a:ext cx="3657600" cy="31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t-EE"/>
          </a:p>
        </p:txBody>
      </p:sp>
      <p:sp>
        <p:nvSpPr>
          <p:cNvPr id="3080" name="Line 32"/>
          <p:cNvSpPr>
            <a:spLocks noChangeShapeType="1"/>
          </p:cNvSpPr>
          <p:nvPr/>
        </p:nvSpPr>
        <p:spPr bwMode="auto">
          <a:xfrm flipV="1">
            <a:off x="1049338" y="2586038"/>
            <a:ext cx="0" cy="1592262"/>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t-EE"/>
          </a:p>
        </p:txBody>
      </p:sp>
      <p:sp>
        <p:nvSpPr>
          <p:cNvPr id="16" name="Freeform 39"/>
          <p:cNvSpPr>
            <a:spLocks/>
          </p:cNvSpPr>
          <p:nvPr/>
        </p:nvSpPr>
        <p:spPr bwMode="auto">
          <a:xfrm>
            <a:off x="541338" y="2252663"/>
            <a:ext cx="1395412" cy="336550"/>
          </a:xfrm>
          <a:custGeom>
            <a:avLst/>
            <a:gdLst>
              <a:gd name="T0" fmla="*/ 0 w 1680"/>
              <a:gd name="T1" fmla="*/ 2147483647 h 576"/>
              <a:gd name="T2" fmla="*/ 2147483647 w 1680"/>
              <a:gd name="T3" fmla="*/ 2147483647 h 576"/>
              <a:gd name="T4" fmla="*/ 2147483647 w 1680"/>
              <a:gd name="T5" fmla="*/ 0 h 576"/>
              <a:gd name="T6" fmla="*/ 2147483647 w 1680"/>
              <a:gd name="T7" fmla="*/ 0 h 576"/>
              <a:gd name="T8" fmla="*/ 0 60000 65536"/>
              <a:gd name="T9" fmla="*/ 0 60000 65536"/>
              <a:gd name="T10" fmla="*/ 0 60000 65536"/>
              <a:gd name="T11" fmla="*/ 0 60000 65536"/>
              <a:gd name="T12" fmla="*/ 0 w 1680"/>
              <a:gd name="T13" fmla="*/ 0 h 576"/>
              <a:gd name="T14" fmla="*/ 1680 w 1680"/>
              <a:gd name="T15" fmla="*/ 576 h 576"/>
              <a:gd name="connsiteX0" fmla="*/ 0 w 10000"/>
              <a:gd name="connsiteY0" fmla="*/ 10000 h 10000"/>
              <a:gd name="connsiteX1" fmla="*/ 2000 w 10000"/>
              <a:gd name="connsiteY1" fmla="*/ 10000 h 10000"/>
              <a:gd name="connsiteX2" fmla="*/ 5429 w 10000"/>
              <a:gd name="connsiteY2" fmla="*/ 0 h 10000"/>
              <a:gd name="connsiteX3" fmla="*/ 10000 w 10000"/>
              <a:gd name="connsiteY3" fmla="*/ 0 h 10000"/>
              <a:gd name="connsiteX0" fmla="*/ 0 w 5429"/>
              <a:gd name="connsiteY0" fmla="*/ 10000 h 10000"/>
              <a:gd name="connsiteX1" fmla="*/ 2000 w 5429"/>
              <a:gd name="connsiteY1" fmla="*/ 10000 h 10000"/>
              <a:gd name="connsiteX2" fmla="*/ 5429 w 5429"/>
              <a:gd name="connsiteY2" fmla="*/ 0 h 10000"/>
            </a:gdLst>
            <a:ahLst/>
            <a:cxnLst>
              <a:cxn ang="0">
                <a:pos x="connsiteX0" y="connsiteY0"/>
              </a:cxn>
              <a:cxn ang="0">
                <a:pos x="connsiteX1" y="connsiteY1"/>
              </a:cxn>
              <a:cxn ang="0">
                <a:pos x="connsiteX2" y="connsiteY2"/>
              </a:cxn>
            </a:cxnLst>
            <a:rect l="l" t="t" r="r" b="b"/>
            <a:pathLst>
              <a:path w="5429" h="10000">
                <a:moveTo>
                  <a:pt x="0" y="10000"/>
                </a:moveTo>
                <a:lnTo>
                  <a:pt x="2000" y="10000"/>
                </a:lnTo>
                <a:lnTo>
                  <a:pt x="5429" y="0"/>
                </a:lnTo>
              </a:path>
            </a:pathLst>
          </a:custGeom>
          <a:noFill/>
          <a:ln w="38100">
            <a:solidFill>
              <a:schemeClr val="bg1">
                <a:lumMod val="65000"/>
              </a:schemeClr>
            </a:solidFill>
            <a:round/>
            <a:headEnd/>
            <a:tailEnd/>
          </a:ln>
        </p:spPr>
        <p:txBody>
          <a:bodyPr wrap="none" anchor="ctr"/>
          <a:lstStyle/>
          <a:p>
            <a:pPr fontAlgn="auto">
              <a:spcBef>
                <a:spcPts val="0"/>
              </a:spcBef>
              <a:spcAft>
                <a:spcPts val="0"/>
              </a:spcAft>
              <a:defRPr/>
            </a:pPr>
            <a:endParaRPr lang="en-US">
              <a:latin typeface="+mn-lt"/>
            </a:endParaRPr>
          </a:p>
        </p:txBody>
      </p:sp>
      <p:sp>
        <p:nvSpPr>
          <p:cNvPr id="3082" name="Text Box 9"/>
          <p:cNvSpPr txBox="1">
            <a:spLocks noChangeArrowheads="1"/>
          </p:cNvSpPr>
          <p:nvPr/>
        </p:nvSpPr>
        <p:spPr bwMode="auto">
          <a:xfrm>
            <a:off x="4121150" y="2346325"/>
            <a:ext cx="1301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1600"/>
              <a:t>t</a:t>
            </a:r>
            <a:endParaRPr lang="en-GB" altLang="et-EE" sz="1600"/>
          </a:p>
        </p:txBody>
      </p:sp>
      <p:sp>
        <p:nvSpPr>
          <p:cNvPr id="3083" name="Line 32"/>
          <p:cNvSpPr>
            <a:spLocks noChangeShapeType="1"/>
          </p:cNvSpPr>
          <p:nvPr/>
        </p:nvSpPr>
        <p:spPr bwMode="auto">
          <a:xfrm flipH="1">
            <a:off x="536575" y="2251075"/>
            <a:ext cx="1390650" cy="3175"/>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t-EE"/>
          </a:p>
        </p:txBody>
      </p:sp>
      <p:sp>
        <p:nvSpPr>
          <p:cNvPr id="3084" name="Text Box 41"/>
          <p:cNvSpPr txBox="1">
            <a:spLocks noChangeArrowheads="1"/>
          </p:cNvSpPr>
          <p:nvPr/>
        </p:nvSpPr>
        <p:spPr bwMode="auto">
          <a:xfrm>
            <a:off x="0" y="2125663"/>
            <a:ext cx="5524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1600"/>
              <a:t>100%</a:t>
            </a:r>
            <a:endParaRPr lang="en-GB" altLang="et-EE" sz="1600"/>
          </a:p>
        </p:txBody>
      </p:sp>
      <p:cxnSp>
        <p:nvCxnSpPr>
          <p:cNvPr id="26" name="Straight Connector 25"/>
          <p:cNvCxnSpPr>
            <a:stCxn id="3083" idx="0"/>
            <a:endCxn id="77" idx="2"/>
          </p:cNvCxnSpPr>
          <p:nvPr/>
        </p:nvCxnSpPr>
        <p:spPr bwMode="auto">
          <a:xfrm>
            <a:off x="1927225" y="2251075"/>
            <a:ext cx="550862" cy="1588"/>
          </a:xfrm>
          <a:prstGeom prst="line">
            <a:avLst/>
          </a:prstGeom>
          <a:noFill/>
          <a:ln w="38100">
            <a:solidFill>
              <a:schemeClr val="bg1">
                <a:lumMod val="65000"/>
              </a:schemeClr>
            </a:solidFill>
            <a:round/>
            <a:headEnd/>
            <a:tailEnd/>
          </a:ln>
        </p:spPr>
      </p:cxnSp>
      <p:cxnSp>
        <p:nvCxnSpPr>
          <p:cNvPr id="3086" name="Straight Connector 28"/>
          <p:cNvCxnSpPr>
            <a:cxnSpLocks noChangeShapeType="1"/>
          </p:cNvCxnSpPr>
          <p:nvPr/>
        </p:nvCxnSpPr>
        <p:spPr bwMode="auto">
          <a:xfrm flipV="1">
            <a:off x="542397" y="2979475"/>
            <a:ext cx="508000" cy="31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3087" name="Straight Connector 33"/>
          <p:cNvCxnSpPr>
            <a:cxnSpLocks noChangeShapeType="1"/>
          </p:cNvCxnSpPr>
          <p:nvPr/>
        </p:nvCxnSpPr>
        <p:spPr bwMode="auto">
          <a:xfrm flipH="1">
            <a:off x="1166813" y="2981062"/>
            <a:ext cx="2711154"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3088" name="Text Box 41"/>
          <p:cNvSpPr txBox="1">
            <a:spLocks noChangeArrowheads="1"/>
          </p:cNvSpPr>
          <p:nvPr/>
        </p:nvSpPr>
        <p:spPr bwMode="auto">
          <a:xfrm>
            <a:off x="171450" y="2449513"/>
            <a:ext cx="347663"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1600"/>
              <a:t>0%</a:t>
            </a:r>
            <a:endParaRPr lang="en-GB" altLang="et-EE" sz="1600"/>
          </a:p>
        </p:txBody>
      </p:sp>
      <p:sp>
        <p:nvSpPr>
          <p:cNvPr id="3089" name="Text Box 41"/>
          <p:cNvSpPr txBox="1">
            <a:spLocks noChangeArrowheads="1"/>
          </p:cNvSpPr>
          <p:nvPr/>
        </p:nvSpPr>
        <p:spPr bwMode="auto">
          <a:xfrm>
            <a:off x="131763" y="2740025"/>
            <a:ext cx="3984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1600"/>
              <a:t>Ava</a:t>
            </a:r>
            <a:endParaRPr lang="en-GB" altLang="et-EE" sz="1600"/>
          </a:p>
        </p:txBody>
      </p:sp>
      <p:sp>
        <p:nvSpPr>
          <p:cNvPr id="3090" name="Text Box 41"/>
          <p:cNvSpPr txBox="1">
            <a:spLocks noChangeArrowheads="1"/>
          </p:cNvSpPr>
          <p:nvPr/>
        </p:nvSpPr>
        <p:spPr bwMode="auto">
          <a:xfrm>
            <a:off x="823913" y="2736850"/>
            <a:ext cx="1301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800">
                <a:latin typeface="Arial" panose="020B0604020202020204" pitchFamily="34" charset="0"/>
                <a:cs typeface="Arial" panose="020B0604020202020204" pitchFamily="34" charset="0"/>
              </a:rPr>
              <a:t>1</a:t>
            </a:r>
          </a:p>
          <a:p>
            <a:r>
              <a:rPr lang="et-EE" altLang="et-EE" sz="800">
                <a:latin typeface="Arial" panose="020B0604020202020204" pitchFamily="34" charset="0"/>
                <a:cs typeface="Arial" panose="020B0604020202020204" pitchFamily="34" charset="0"/>
              </a:rPr>
              <a:t>0</a:t>
            </a:r>
            <a:endParaRPr lang="en-GB" altLang="et-EE" sz="800">
              <a:latin typeface="Arial" panose="020B0604020202020204" pitchFamily="34" charset="0"/>
              <a:cs typeface="Arial" panose="020B0604020202020204" pitchFamily="34" charset="0"/>
            </a:endParaRPr>
          </a:p>
        </p:txBody>
      </p:sp>
      <p:sp>
        <p:nvSpPr>
          <p:cNvPr id="3091" name="Line 7"/>
          <p:cNvSpPr>
            <a:spLocks noChangeShapeType="1"/>
          </p:cNvSpPr>
          <p:nvPr/>
        </p:nvSpPr>
        <p:spPr bwMode="auto">
          <a:xfrm flipV="1">
            <a:off x="538163" y="3251200"/>
            <a:ext cx="366871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t-EE"/>
          </a:p>
        </p:txBody>
      </p:sp>
      <p:sp>
        <p:nvSpPr>
          <p:cNvPr id="3092" name="Freeform 30"/>
          <p:cNvSpPr>
            <a:spLocks/>
          </p:cNvSpPr>
          <p:nvPr/>
        </p:nvSpPr>
        <p:spPr bwMode="auto">
          <a:xfrm>
            <a:off x="1052513" y="3100388"/>
            <a:ext cx="869950" cy="144462"/>
          </a:xfrm>
          <a:custGeom>
            <a:avLst/>
            <a:gdLst>
              <a:gd name="T0" fmla="*/ 0 w 2727"/>
              <a:gd name="T1" fmla="*/ 144358 h 10000"/>
              <a:gd name="T2" fmla="*/ 0 w 2727"/>
              <a:gd name="T3" fmla="*/ 0 h 10000"/>
              <a:gd name="T4" fmla="*/ 873233 w 2727"/>
              <a:gd name="T5" fmla="*/ 0 h 10000"/>
              <a:gd name="T6" fmla="*/ 873233 w 2727"/>
              <a:gd name="T7" fmla="*/ 144358 h 10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727" h="10000">
                <a:moveTo>
                  <a:pt x="0" y="10000"/>
                </a:moveTo>
                <a:lnTo>
                  <a:pt x="0" y="0"/>
                </a:lnTo>
                <a:lnTo>
                  <a:pt x="2727" y="0"/>
                </a:lnTo>
                <a:lnTo>
                  <a:pt x="2727" y="10000"/>
                </a:lnTo>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t-EE"/>
          </a:p>
        </p:txBody>
      </p:sp>
      <p:cxnSp>
        <p:nvCxnSpPr>
          <p:cNvPr id="3093" name="Straight Connector 41"/>
          <p:cNvCxnSpPr>
            <a:cxnSpLocks noChangeShapeType="1"/>
          </p:cNvCxnSpPr>
          <p:nvPr/>
        </p:nvCxnSpPr>
        <p:spPr bwMode="auto">
          <a:xfrm>
            <a:off x="544513" y="3244850"/>
            <a:ext cx="504825"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3094" name="Straight Connector 42"/>
          <p:cNvCxnSpPr>
            <a:cxnSpLocks noChangeShapeType="1"/>
          </p:cNvCxnSpPr>
          <p:nvPr/>
        </p:nvCxnSpPr>
        <p:spPr bwMode="auto">
          <a:xfrm>
            <a:off x="1922463" y="3244850"/>
            <a:ext cx="1965325"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3095" name="Text Box 41"/>
          <p:cNvSpPr txBox="1">
            <a:spLocks noChangeArrowheads="1"/>
          </p:cNvSpPr>
          <p:nvPr/>
        </p:nvSpPr>
        <p:spPr bwMode="auto">
          <a:xfrm>
            <a:off x="33338" y="3011488"/>
            <a:ext cx="5016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1600"/>
              <a:t>Avab</a:t>
            </a:r>
            <a:endParaRPr lang="en-GB" altLang="et-EE" sz="1600"/>
          </a:p>
        </p:txBody>
      </p:sp>
      <p:sp>
        <p:nvSpPr>
          <p:cNvPr id="3096" name="Line 32"/>
          <p:cNvSpPr>
            <a:spLocks noChangeShapeType="1"/>
          </p:cNvSpPr>
          <p:nvPr/>
        </p:nvSpPr>
        <p:spPr bwMode="auto">
          <a:xfrm flipV="1">
            <a:off x="1924050" y="2243138"/>
            <a:ext cx="3175" cy="1438275"/>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t-EE"/>
          </a:p>
        </p:txBody>
      </p:sp>
      <p:sp>
        <p:nvSpPr>
          <p:cNvPr id="3097" name="Line 7"/>
          <p:cNvSpPr>
            <a:spLocks noChangeShapeType="1"/>
          </p:cNvSpPr>
          <p:nvPr/>
        </p:nvSpPr>
        <p:spPr bwMode="auto">
          <a:xfrm flipV="1">
            <a:off x="542925" y="3508375"/>
            <a:ext cx="366871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t-EE"/>
          </a:p>
        </p:txBody>
      </p:sp>
      <p:sp>
        <p:nvSpPr>
          <p:cNvPr id="3098" name="Freeform 30"/>
          <p:cNvSpPr>
            <a:spLocks/>
          </p:cNvSpPr>
          <p:nvPr/>
        </p:nvSpPr>
        <p:spPr bwMode="auto">
          <a:xfrm>
            <a:off x="1927225" y="3362325"/>
            <a:ext cx="542925" cy="144463"/>
          </a:xfrm>
          <a:custGeom>
            <a:avLst/>
            <a:gdLst>
              <a:gd name="T0" fmla="*/ 0 w 2727"/>
              <a:gd name="T1" fmla="*/ 144358 h 10000"/>
              <a:gd name="T2" fmla="*/ 0 w 2727"/>
              <a:gd name="T3" fmla="*/ 0 h 10000"/>
              <a:gd name="T4" fmla="*/ 552587 w 2727"/>
              <a:gd name="T5" fmla="*/ 0 h 10000"/>
              <a:gd name="T6" fmla="*/ 552587 w 2727"/>
              <a:gd name="T7" fmla="*/ 144358 h 10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727" h="10000">
                <a:moveTo>
                  <a:pt x="0" y="10000"/>
                </a:moveTo>
                <a:lnTo>
                  <a:pt x="0" y="0"/>
                </a:lnTo>
                <a:lnTo>
                  <a:pt x="2727" y="0"/>
                </a:lnTo>
                <a:lnTo>
                  <a:pt x="2727" y="10000"/>
                </a:lnTo>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t-EE"/>
          </a:p>
        </p:txBody>
      </p:sp>
      <p:cxnSp>
        <p:nvCxnSpPr>
          <p:cNvPr id="3099" name="Straight Connector 48"/>
          <p:cNvCxnSpPr>
            <a:cxnSpLocks noChangeShapeType="1"/>
          </p:cNvCxnSpPr>
          <p:nvPr/>
        </p:nvCxnSpPr>
        <p:spPr bwMode="auto">
          <a:xfrm>
            <a:off x="573088" y="3506788"/>
            <a:ext cx="1363662" cy="158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3100" name="Straight Connector 49"/>
          <p:cNvCxnSpPr>
            <a:cxnSpLocks noChangeShapeType="1"/>
          </p:cNvCxnSpPr>
          <p:nvPr/>
        </p:nvCxnSpPr>
        <p:spPr bwMode="auto">
          <a:xfrm>
            <a:off x="2481263" y="3502025"/>
            <a:ext cx="1411287"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3101" name="Text Box 41"/>
          <p:cNvSpPr txBox="1">
            <a:spLocks noChangeArrowheads="1"/>
          </p:cNvSpPr>
          <p:nvPr/>
        </p:nvSpPr>
        <p:spPr bwMode="auto">
          <a:xfrm>
            <a:off x="-9525" y="3267075"/>
            <a:ext cx="6619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1600"/>
              <a:t>Avatud</a:t>
            </a:r>
            <a:endParaRPr lang="en-GB" altLang="et-EE" sz="1600"/>
          </a:p>
        </p:txBody>
      </p:sp>
      <p:sp>
        <p:nvSpPr>
          <p:cNvPr id="3102" name="Line 32"/>
          <p:cNvSpPr>
            <a:spLocks noChangeShapeType="1"/>
          </p:cNvSpPr>
          <p:nvPr/>
        </p:nvSpPr>
        <p:spPr bwMode="auto">
          <a:xfrm flipV="1">
            <a:off x="2473325" y="2243138"/>
            <a:ext cx="1588" cy="1546225"/>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t-EE"/>
          </a:p>
        </p:txBody>
      </p:sp>
      <p:sp>
        <p:nvSpPr>
          <p:cNvPr id="3103" name="Line 7"/>
          <p:cNvSpPr>
            <a:spLocks noChangeShapeType="1"/>
          </p:cNvSpPr>
          <p:nvPr/>
        </p:nvSpPr>
        <p:spPr bwMode="auto">
          <a:xfrm flipV="1">
            <a:off x="533400" y="3917950"/>
            <a:ext cx="366871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t-EE"/>
          </a:p>
        </p:txBody>
      </p:sp>
      <p:sp>
        <p:nvSpPr>
          <p:cNvPr id="3104" name="Freeform 30"/>
          <p:cNvSpPr>
            <a:spLocks/>
          </p:cNvSpPr>
          <p:nvPr/>
        </p:nvSpPr>
        <p:spPr bwMode="auto">
          <a:xfrm>
            <a:off x="2466974" y="3771900"/>
            <a:ext cx="866775" cy="144463"/>
          </a:xfrm>
          <a:custGeom>
            <a:avLst/>
            <a:gdLst>
              <a:gd name="T0" fmla="*/ 0 w 2727"/>
              <a:gd name="T1" fmla="*/ 144358 h 10000"/>
              <a:gd name="T2" fmla="*/ 0 w 2727"/>
              <a:gd name="T3" fmla="*/ 0 h 10000"/>
              <a:gd name="T4" fmla="*/ 864647 w 2727"/>
              <a:gd name="T5" fmla="*/ 0 h 10000"/>
              <a:gd name="T6" fmla="*/ 864647 w 2727"/>
              <a:gd name="T7" fmla="*/ 144358 h 10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727" h="10000">
                <a:moveTo>
                  <a:pt x="0" y="10000"/>
                </a:moveTo>
                <a:lnTo>
                  <a:pt x="0" y="0"/>
                </a:lnTo>
                <a:lnTo>
                  <a:pt x="2727" y="0"/>
                </a:lnTo>
                <a:lnTo>
                  <a:pt x="2727" y="10000"/>
                </a:lnTo>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t-EE"/>
          </a:p>
        </p:txBody>
      </p:sp>
      <p:cxnSp>
        <p:nvCxnSpPr>
          <p:cNvPr id="3105" name="Straight Connector 68"/>
          <p:cNvCxnSpPr>
            <a:cxnSpLocks noChangeShapeType="1"/>
            <a:stCxn id="3103" idx="0"/>
          </p:cNvCxnSpPr>
          <p:nvPr/>
        </p:nvCxnSpPr>
        <p:spPr bwMode="auto">
          <a:xfrm flipV="1">
            <a:off x="533400" y="3916363"/>
            <a:ext cx="1933575" cy="158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3106" name="Straight Connector 69"/>
          <p:cNvCxnSpPr>
            <a:cxnSpLocks noChangeShapeType="1"/>
          </p:cNvCxnSpPr>
          <p:nvPr/>
        </p:nvCxnSpPr>
        <p:spPr bwMode="auto">
          <a:xfrm>
            <a:off x="3338513" y="3916363"/>
            <a:ext cx="5461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3107" name="Text Box 41"/>
          <p:cNvSpPr txBox="1">
            <a:spLocks noChangeArrowheads="1"/>
          </p:cNvSpPr>
          <p:nvPr/>
        </p:nvSpPr>
        <p:spPr bwMode="auto">
          <a:xfrm>
            <a:off x="0" y="3676650"/>
            <a:ext cx="54133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1600"/>
              <a:t>Suleb</a:t>
            </a:r>
            <a:endParaRPr lang="en-GB" altLang="et-EE" sz="1600"/>
          </a:p>
        </p:txBody>
      </p:sp>
      <p:sp>
        <p:nvSpPr>
          <p:cNvPr id="77" name="Freeform 39"/>
          <p:cNvSpPr>
            <a:spLocks/>
          </p:cNvSpPr>
          <p:nvPr/>
        </p:nvSpPr>
        <p:spPr bwMode="auto">
          <a:xfrm flipH="1">
            <a:off x="2478087" y="2252663"/>
            <a:ext cx="1382712" cy="336550"/>
          </a:xfrm>
          <a:custGeom>
            <a:avLst/>
            <a:gdLst>
              <a:gd name="T0" fmla="*/ 0 w 1680"/>
              <a:gd name="T1" fmla="*/ 2147483647 h 576"/>
              <a:gd name="T2" fmla="*/ 2147483647 w 1680"/>
              <a:gd name="T3" fmla="*/ 2147483647 h 576"/>
              <a:gd name="T4" fmla="*/ 2147483647 w 1680"/>
              <a:gd name="T5" fmla="*/ 0 h 576"/>
              <a:gd name="T6" fmla="*/ 2147483647 w 1680"/>
              <a:gd name="T7" fmla="*/ 0 h 576"/>
              <a:gd name="T8" fmla="*/ 0 60000 65536"/>
              <a:gd name="T9" fmla="*/ 0 60000 65536"/>
              <a:gd name="T10" fmla="*/ 0 60000 65536"/>
              <a:gd name="T11" fmla="*/ 0 60000 65536"/>
              <a:gd name="T12" fmla="*/ 0 w 1680"/>
              <a:gd name="T13" fmla="*/ 0 h 576"/>
              <a:gd name="T14" fmla="*/ 1680 w 1680"/>
              <a:gd name="T15" fmla="*/ 576 h 576"/>
              <a:gd name="connsiteX0" fmla="*/ 0 w 10000"/>
              <a:gd name="connsiteY0" fmla="*/ 10000 h 10000"/>
              <a:gd name="connsiteX1" fmla="*/ 2000 w 10000"/>
              <a:gd name="connsiteY1" fmla="*/ 10000 h 10000"/>
              <a:gd name="connsiteX2" fmla="*/ 5429 w 10000"/>
              <a:gd name="connsiteY2" fmla="*/ 0 h 10000"/>
              <a:gd name="connsiteX3" fmla="*/ 10000 w 10000"/>
              <a:gd name="connsiteY3" fmla="*/ 0 h 10000"/>
              <a:gd name="connsiteX0" fmla="*/ 0 w 5429"/>
              <a:gd name="connsiteY0" fmla="*/ 10000 h 10000"/>
              <a:gd name="connsiteX1" fmla="*/ 2000 w 5429"/>
              <a:gd name="connsiteY1" fmla="*/ 10000 h 10000"/>
              <a:gd name="connsiteX2" fmla="*/ 5429 w 5429"/>
              <a:gd name="connsiteY2" fmla="*/ 0 h 10000"/>
            </a:gdLst>
            <a:ahLst/>
            <a:cxnLst>
              <a:cxn ang="0">
                <a:pos x="connsiteX0" y="connsiteY0"/>
              </a:cxn>
              <a:cxn ang="0">
                <a:pos x="connsiteX1" y="connsiteY1"/>
              </a:cxn>
              <a:cxn ang="0">
                <a:pos x="connsiteX2" y="connsiteY2"/>
              </a:cxn>
            </a:cxnLst>
            <a:rect l="l" t="t" r="r" b="b"/>
            <a:pathLst>
              <a:path w="5429" h="10000">
                <a:moveTo>
                  <a:pt x="0" y="10000"/>
                </a:moveTo>
                <a:lnTo>
                  <a:pt x="2000" y="10000"/>
                </a:lnTo>
                <a:lnTo>
                  <a:pt x="5429" y="0"/>
                </a:lnTo>
              </a:path>
            </a:pathLst>
          </a:custGeom>
          <a:noFill/>
          <a:ln w="38100">
            <a:solidFill>
              <a:schemeClr val="bg1">
                <a:lumMod val="65000"/>
              </a:schemeClr>
            </a:solidFill>
            <a:round/>
            <a:headEnd/>
            <a:tailEnd/>
          </a:ln>
        </p:spPr>
        <p:txBody>
          <a:bodyPr wrap="none" anchor="ctr"/>
          <a:lstStyle/>
          <a:p>
            <a:pPr fontAlgn="auto">
              <a:spcBef>
                <a:spcPts val="0"/>
              </a:spcBef>
              <a:spcAft>
                <a:spcPts val="0"/>
              </a:spcAft>
              <a:defRPr/>
            </a:pPr>
            <a:endParaRPr lang="en-US">
              <a:latin typeface="+mn-lt"/>
            </a:endParaRPr>
          </a:p>
        </p:txBody>
      </p:sp>
      <p:sp>
        <p:nvSpPr>
          <p:cNvPr id="3109" name="Text Box 9"/>
          <p:cNvSpPr txBox="1">
            <a:spLocks noChangeArrowheads="1"/>
          </p:cNvSpPr>
          <p:nvPr/>
        </p:nvSpPr>
        <p:spPr bwMode="auto">
          <a:xfrm>
            <a:off x="2041525" y="3462338"/>
            <a:ext cx="3079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1600"/>
              <a:t>5 s</a:t>
            </a:r>
            <a:endParaRPr lang="en-GB" altLang="et-EE" sz="1600"/>
          </a:p>
        </p:txBody>
      </p:sp>
      <p:sp>
        <p:nvSpPr>
          <p:cNvPr id="3110" name="Line 32"/>
          <p:cNvSpPr>
            <a:spLocks noChangeShapeType="1"/>
          </p:cNvSpPr>
          <p:nvPr/>
        </p:nvSpPr>
        <p:spPr bwMode="auto">
          <a:xfrm flipV="1">
            <a:off x="3336925" y="2595563"/>
            <a:ext cx="1588" cy="1595437"/>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t-EE"/>
          </a:p>
        </p:txBody>
      </p:sp>
      <p:sp>
        <p:nvSpPr>
          <p:cNvPr id="3111" name="Line 7"/>
          <p:cNvSpPr>
            <a:spLocks noChangeShapeType="1"/>
          </p:cNvSpPr>
          <p:nvPr/>
        </p:nvSpPr>
        <p:spPr bwMode="auto">
          <a:xfrm flipV="1">
            <a:off x="533400" y="4181475"/>
            <a:ext cx="3668713"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t-EE"/>
          </a:p>
        </p:txBody>
      </p:sp>
      <p:sp>
        <p:nvSpPr>
          <p:cNvPr id="3112" name="Freeform 30"/>
          <p:cNvSpPr>
            <a:spLocks/>
          </p:cNvSpPr>
          <p:nvPr/>
        </p:nvSpPr>
        <p:spPr bwMode="auto">
          <a:xfrm>
            <a:off x="3341687" y="4032250"/>
            <a:ext cx="561975" cy="142875"/>
          </a:xfrm>
          <a:custGeom>
            <a:avLst/>
            <a:gdLst>
              <a:gd name="T0" fmla="*/ 0 w 10213"/>
              <a:gd name="T1" fmla="*/ 144358 h 10000"/>
              <a:gd name="T2" fmla="*/ 0 w 10213"/>
              <a:gd name="T3" fmla="*/ 0 h 10000"/>
              <a:gd name="T4" fmla="*/ 570949 w 10213"/>
              <a:gd name="T5" fmla="*/ 0 h 10000"/>
              <a:gd name="T6" fmla="*/ 0 60000 65536"/>
              <a:gd name="T7" fmla="*/ 0 60000 65536"/>
              <a:gd name="T8" fmla="*/ 0 60000 65536"/>
            </a:gdLst>
            <a:ahLst/>
            <a:cxnLst>
              <a:cxn ang="T6">
                <a:pos x="T0" y="T1"/>
              </a:cxn>
              <a:cxn ang="T7">
                <a:pos x="T2" y="T3"/>
              </a:cxn>
              <a:cxn ang="T8">
                <a:pos x="T4" y="T5"/>
              </a:cxn>
            </a:cxnLst>
            <a:rect l="0" t="0" r="r" b="b"/>
            <a:pathLst>
              <a:path w="10213" h="10000">
                <a:moveTo>
                  <a:pt x="0" y="10000"/>
                </a:moveTo>
                <a:lnTo>
                  <a:pt x="0" y="0"/>
                </a:lnTo>
                <a:lnTo>
                  <a:pt x="10213" y="0"/>
                </a:lnTo>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t-EE"/>
          </a:p>
        </p:txBody>
      </p:sp>
      <p:cxnSp>
        <p:nvCxnSpPr>
          <p:cNvPr id="3113" name="Straight Connector 90"/>
          <p:cNvCxnSpPr>
            <a:cxnSpLocks noChangeShapeType="1"/>
          </p:cNvCxnSpPr>
          <p:nvPr/>
        </p:nvCxnSpPr>
        <p:spPr bwMode="auto">
          <a:xfrm flipV="1">
            <a:off x="1038225" y="4175125"/>
            <a:ext cx="2303463" cy="635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3114" name="Text Box 41"/>
          <p:cNvSpPr txBox="1">
            <a:spLocks noChangeArrowheads="1"/>
          </p:cNvSpPr>
          <p:nvPr/>
        </p:nvSpPr>
        <p:spPr bwMode="auto">
          <a:xfrm>
            <a:off x="0" y="3959225"/>
            <a:ext cx="7016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1600"/>
              <a:t>Suletud</a:t>
            </a:r>
            <a:endParaRPr lang="en-GB" altLang="et-EE" sz="1600"/>
          </a:p>
        </p:txBody>
      </p:sp>
      <p:sp>
        <p:nvSpPr>
          <p:cNvPr id="3115" name="Freeform 30"/>
          <p:cNvSpPr>
            <a:spLocks/>
          </p:cNvSpPr>
          <p:nvPr/>
        </p:nvSpPr>
        <p:spPr bwMode="auto">
          <a:xfrm flipH="1">
            <a:off x="681037" y="4040188"/>
            <a:ext cx="371475" cy="144462"/>
          </a:xfrm>
          <a:custGeom>
            <a:avLst/>
            <a:gdLst>
              <a:gd name="T0" fmla="*/ 0 w 10213"/>
              <a:gd name="T1" fmla="*/ 144358 h 10000"/>
              <a:gd name="T2" fmla="*/ 0 w 10213"/>
              <a:gd name="T3" fmla="*/ 0 h 10000"/>
              <a:gd name="T4" fmla="*/ 358599 w 10213"/>
              <a:gd name="T5" fmla="*/ 0 h 10000"/>
              <a:gd name="T6" fmla="*/ 0 60000 65536"/>
              <a:gd name="T7" fmla="*/ 0 60000 65536"/>
              <a:gd name="T8" fmla="*/ 0 60000 65536"/>
            </a:gdLst>
            <a:ahLst/>
            <a:cxnLst>
              <a:cxn ang="T6">
                <a:pos x="T0" y="T1"/>
              </a:cxn>
              <a:cxn ang="T7">
                <a:pos x="T2" y="T3"/>
              </a:cxn>
              <a:cxn ang="T8">
                <a:pos x="T4" y="T5"/>
              </a:cxn>
            </a:cxnLst>
            <a:rect l="0" t="0" r="r" b="b"/>
            <a:pathLst>
              <a:path w="10213" h="10000">
                <a:moveTo>
                  <a:pt x="0" y="10000"/>
                </a:moveTo>
                <a:lnTo>
                  <a:pt x="0" y="0"/>
                </a:lnTo>
                <a:lnTo>
                  <a:pt x="10213" y="0"/>
                </a:lnTo>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t-EE"/>
          </a:p>
        </p:txBody>
      </p:sp>
      <p:sp>
        <p:nvSpPr>
          <p:cNvPr id="3116" name="Text Box 9"/>
          <p:cNvSpPr txBox="1">
            <a:spLocks noChangeArrowheads="1"/>
          </p:cNvSpPr>
          <p:nvPr/>
        </p:nvSpPr>
        <p:spPr bwMode="auto">
          <a:xfrm>
            <a:off x="4125913" y="2732088"/>
            <a:ext cx="1301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1600"/>
              <a:t>t</a:t>
            </a:r>
            <a:endParaRPr lang="en-GB" altLang="et-EE" sz="1600"/>
          </a:p>
        </p:txBody>
      </p:sp>
      <p:sp>
        <p:nvSpPr>
          <p:cNvPr id="3117" name="Text Box 2"/>
          <p:cNvSpPr txBox="1">
            <a:spLocks noChangeArrowheads="1"/>
          </p:cNvSpPr>
          <p:nvPr/>
        </p:nvSpPr>
        <p:spPr bwMode="auto">
          <a:xfrm>
            <a:off x="0" y="4981575"/>
            <a:ext cx="49958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b="1">
                <a:latin typeface="Arial" panose="020B0604020202020204" pitchFamily="34" charset="0"/>
              </a:rPr>
              <a:t>3. PLC programmi pilt aruandes</a:t>
            </a:r>
          </a:p>
        </p:txBody>
      </p:sp>
      <p:sp>
        <p:nvSpPr>
          <p:cNvPr id="3118" name="Line 7"/>
          <p:cNvSpPr>
            <a:spLocks noChangeShapeType="1"/>
          </p:cNvSpPr>
          <p:nvPr/>
        </p:nvSpPr>
        <p:spPr bwMode="auto">
          <a:xfrm flipV="1">
            <a:off x="5259388" y="2981325"/>
            <a:ext cx="36703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t-EE"/>
          </a:p>
        </p:txBody>
      </p:sp>
      <p:sp>
        <p:nvSpPr>
          <p:cNvPr id="3119" name="Freeform 30"/>
          <p:cNvSpPr>
            <a:spLocks/>
          </p:cNvSpPr>
          <p:nvPr/>
        </p:nvSpPr>
        <p:spPr bwMode="auto">
          <a:xfrm>
            <a:off x="5772150" y="2828925"/>
            <a:ext cx="127001" cy="144463"/>
          </a:xfrm>
          <a:custGeom>
            <a:avLst/>
            <a:gdLst>
              <a:gd name="T0" fmla="*/ 0 w 2727"/>
              <a:gd name="T1" fmla="*/ 144358 h 10000"/>
              <a:gd name="T2" fmla="*/ 0 w 2727"/>
              <a:gd name="T3" fmla="*/ 0 h 10000"/>
              <a:gd name="T4" fmla="*/ 118752 w 2727"/>
              <a:gd name="T5" fmla="*/ 0 h 10000"/>
              <a:gd name="T6" fmla="*/ 118752 w 2727"/>
              <a:gd name="T7" fmla="*/ 144358 h 10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727" h="10000">
                <a:moveTo>
                  <a:pt x="0" y="10000"/>
                </a:moveTo>
                <a:lnTo>
                  <a:pt x="0" y="0"/>
                </a:lnTo>
                <a:lnTo>
                  <a:pt x="2727" y="0"/>
                </a:lnTo>
                <a:lnTo>
                  <a:pt x="2727" y="10000"/>
                </a:lnTo>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t-EE"/>
          </a:p>
        </p:txBody>
      </p:sp>
      <p:sp>
        <p:nvSpPr>
          <p:cNvPr id="3120" name="Line 34"/>
          <p:cNvSpPr>
            <a:spLocks noChangeShapeType="1"/>
          </p:cNvSpPr>
          <p:nvPr/>
        </p:nvSpPr>
        <p:spPr bwMode="auto">
          <a:xfrm flipV="1">
            <a:off x="6815138" y="3678238"/>
            <a:ext cx="552450" cy="0"/>
          </a:xfrm>
          <a:prstGeom prst="line">
            <a:avLst/>
          </a:prstGeom>
          <a:noFill/>
          <a:ln w="9525">
            <a:solidFill>
              <a:schemeClr val="tx1"/>
            </a:solidFill>
            <a:round/>
            <a:headEnd type="triangle" w="med" len="med"/>
            <a:tailEnd type="triangle" w="med" len="med"/>
          </a:ln>
          <a:extLst>
            <a:ext uri="{909E8E84-426E-40DD-AFC4-6F175D3DCCD1}">
              <a14:hiddenFill xmlns:a14="http://schemas.microsoft.com/office/drawing/2010/main">
                <a:noFill/>
              </a14:hiddenFill>
            </a:ext>
          </a:extLst>
        </p:spPr>
        <p:txBody>
          <a:bodyPr wrap="none" anchor="ctr"/>
          <a:lstStyle/>
          <a:p>
            <a:endParaRPr lang="et-EE"/>
          </a:p>
        </p:txBody>
      </p:sp>
      <p:sp>
        <p:nvSpPr>
          <p:cNvPr id="3121" name="Line 29"/>
          <p:cNvSpPr>
            <a:spLocks noChangeShapeType="1"/>
          </p:cNvSpPr>
          <p:nvPr/>
        </p:nvSpPr>
        <p:spPr bwMode="auto">
          <a:xfrm>
            <a:off x="5272088" y="2595563"/>
            <a:ext cx="3656012" cy="3175"/>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t-EE"/>
          </a:p>
        </p:txBody>
      </p:sp>
      <p:sp>
        <p:nvSpPr>
          <p:cNvPr id="3122" name="Line 32"/>
          <p:cNvSpPr>
            <a:spLocks noChangeShapeType="1"/>
          </p:cNvSpPr>
          <p:nvPr/>
        </p:nvSpPr>
        <p:spPr bwMode="auto">
          <a:xfrm flipV="1">
            <a:off x="5770563" y="2586038"/>
            <a:ext cx="0" cy="1592262"/>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t-EE"/>
          </a:p>
        </p:txBody>
      </p:sp>
      <p:sp>
        <p:nvSpPr>
          <p:cNvPr id="109" name="Freeform 39"/>
          <p:cNvSpPr>
            <a:spLocks/>
          </p:cNvSpPr>
          <p:nvPr/>
        </p:nvSpPr>
        <p:spPr bwMode="auto">
          <a:xfrm>
            <a:off x="5262563" y="2459038"/>
            <a:ext cx="850900" cy="130175"/>
          </a:xfrm>
          <a:custGeom>
            <a:avLst/>
            <a:gdLst>
              <a:gd name="T0" fmla="*/ 0 w 1680"/>
              <a:gd name="T1" fmla="*/ 2147483647 h 576"/>
              <a:gd name="T2" fmla="*/ 2147483647 w 1680"/>
              <a:gd name="T3" fmla="*/ 2147483647 h 576"/>
              <a:gd name="T4" fmla="*/ 2147483647 w 1680"/>
              <a:gd name="T5" fmla="*/ 0 h 576"/>
              <a:gd name="T6" fmla="*/ 2147483647 w 1680"/>
              <a:gd name="T7" fmla="*/ 0 h 576"/>
              <a:gd name="T8" fmla="*/ 0 60000 65536"/>
              <a:gd name="T9" fmla="*/ 0 60000 65536"/>
              <a:gd name="T10" fmla="*/ 0 60000 65536"/>
              <a:gd name="T11" fmla="*/ 0 60000 65536"/>
              <a:gd name="T12" fmla="*/ 0 w 1680"/>
              <a:gd name="T13" fmla="*/ 0 h 576"/>
              <a:gd name="T14" fmla="*/ 1680 w 1680"/>
              <a:gd name="T15" fmla="*/ 576 h 576"/>
              <a:gd name="connsiteX0" fmla="*/ 0 w 10000"/>
              <a:gd name="connsiteY0" fmla="*/ 10000 h 10000"/>
              <a:gd name="connsiteX1" fmla="*/ 2000 w 10000"/>
              <a:gd name="connsiteY1" fmla="*/ 10000 h 10000"/>
              <a:gd name="connsiteX2" fmla="*/ 5429 w 10000"/>
              <a:gd name="connsiteY2" fmla="*/ 0 h 10000"/>
              <a:gd name="connsiteX3" fmla="*/ 10000 w 10000"/>
              <a:gd name="connsiteY3" fmla="*/ 0 h 10000"/>
              <a:gd name="connsiteX0" fmla="*/ 0 w 5429"/>
              <a:gd name="connsiteY0" fmla="*/ 10000 h 10000"/>
              <a:gd name="connsiteX1" fmla="*/ 2000 w 5429"/>
              <a:gd name="connsiteY1" fmla="*/ 10000 h 10000"/>
              <a:gd name="connsiteX2" fmla="*/ 5429 w 5429"/>
              <a:gd name="connsiteY2" fmla="*/ 0 h 10000"/>
              <a:gd name="connsiteX0" fmla="*/ 0 w 6129"/>
              <a:gd name="connsiteY0" fmla="*/ 3871 h 3871"/>
              <a:gd name="connsiteX1" fmla="*/ 3684 w 6129"/>
              <a:gd name="connsiteY1" fmla="*/ 3871 h 3871"/>
              <a:gd name="connsiteX2" fmla="*/ 6129 w 6129"/>
              <a:gd name="connsiteY2" fmla="*/ 0 h 3871"/>
            </a:gdLst>
            <a:ahLst/>
            <a:cxnLst>
              <a:cxn ang="0">
                <a:pos x="connsiteX0" y="connsiteY0"/>
              </a:cxn>
              <a:cxn ang="0">
                <a:pos x="connsiteX1" y="connsiteY1"/>
              </a:cxn>
              <a:cxn ang="0">
                <a:pos x="connsiteX2" y="connsiteY2"/>
              </a:cxn>
            </a:cxnLst>
            <a:rect l="l" t="t" r="r" b="b"/>
            <a:pathLst>
              <a:path w="6129" h="3871">
                <a:moveTo>
                  <a:pt x="0" y="3871"/>
                </a:moveTo>
                <a:lnTo>
                  <a:pt x="3684" y="3871"/>
                </a:lnTo>
                <a:lnTo>
                  <a:pt x="6129" y="0"/>
                </a:lnTo>
              </a:path>
            </a:pathLst>
          </a:custGeom>
          <a:noFill/>
          <a:ln w="38100">
            <a:solidFill>
              <a:schemeClr val="bg1">
                <a:lumMod val="65000"/>
              </a:schemeClr>
            </a:solidFill>
            <a:round/>
            <a:headEnd/>
            <a:tailEnd/>
          </a:ln>
        </p:spPr>
        <p:txBody>
          <a:bodyPr wrap="none" anchor="ctr"/>
          <a:lstStyle/>
          <a:p>
            <a:pPr fontAlgn="auto">
              <a:spcBef>
                <a:spcPts val="0"/>
              </a:spcBef>
              <a:spcAft>
                <a:spcPts val="0"/>
              </a:spcAft>
              <a:defRPr/>
            </a:pPr>
            <a:endParaRPr lang="en-US">
              <a:latin typeface="+mn-lt"/>
            </a:endParaRPr>
          </a:p>
        </p:txBody>
      </p:sp>
      <p:sp>
        <p:nvSpPr>
          <p:cNvPr id="3124" name="Text Box 9"/>
          <p:cNvSpPr txBox="1">
            <a:spLocks noChangeArrowheads="1"/>
          </p:cNvSpPr>
          <p:nvPr/>
        </p:nvSpPr>
        <p:spPr bwMode="auto">
          <a:xfrm>
            <a:off x="8843963" y="2346325"/>
            <a:ext cx="1301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1600"/>
              <a:t>t</a:t>
            </a:r>
            <a:endParaRPr lang="en-GB" altLang="et-EE" sz="1600"/>
          </a:p>
        </p:txBody>
      </p:sp>
      <p:sp>
        <p:nvSpPr>
          <p:cNvPr id="3125" name="Line 32"/>
          <p:cNvSpPr>
            <a:spLocks noChangeShapeType="1"/>
          </p:cNvSpPr>
          <p:nvPr/>
        </p:nvSpPr>
        <p:spPr bwMode="auto">
          <a:xfrm flipH="1">
            <a:off x="5259388" y="2252663"/>
            <a:ext cx="1539875" cy="1587"/>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t-EE"/>
          </a:p>
        </p:txBody>
      </p:sp>
      <p:sp>
        <p:nvSpPr>
          <p:cNvPr id="3126" name="Text Box 41"/>
          <p:cNvSpPr txBox="1">
            <a:spLocks noChangeArrowheads="1"/>
          </p:cNvSpPr>
          <p:nvPr/>
        </p:nvSpPr>
        <p:spPr bwMode="auto">
          <a:xfrm>
            <a:off x="4722813" y="2125663"/>
            <a:ext cx="55086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1600"/>
              <a:t>100%</a:t>
            </a:r>
            <a:endParaRPr lang="en-GB" altLang="et-EE" sz="1600"/>
          </a:p>
        </p:txBody>
      </p:sp>
      <p:cxnSp>
        <p:nvCxnSpPr>
          <p:cNvPr id="113" name="Straight Connector 112"/>
          <p:cNvCxnSpPr/>
          <p:nvPr/>
        </p:nvCxnSpPr>
        <p:spPr bwMode="auto">
          <a:xfrm>
            <a:off x="6804025" y="2251075"/>
            <a:ext cx="546100" cy="1588"/>
          </a:xfrm>
          <a:prstGeom prst="line">
            <a:avLst/>
          </a:prstGeom>
          <a:noFill/>
          <a:ln w="38100">
            <a:solidFill>
              <a:schemeClr val="bg1">
                <a:lumMod val="65000"/>
              </a:schemeClr>
            </a:solidFill>
            <a:round/>
            <a:headEnd/>
            <a:tailEnd/>
          </a:ln>
        </p:spPr>
      </p:cxnSp>
      <p:cxnSp>
        <p:nvCxnSpPr>
          <p:cNvPr id="3128" name="Straight Connector 113"/>
          <p:cNvCxnSpPr>
            <a:cxnSpLocks noChangeShapeType="1"/>
          </p:cNvCxnSpPr>
          <p:nvPr/>
        </p:nvCxnSpPr>
        <p:spPr bwMode="auto">
          <a:xfrm flipV="1">
            <a:off x="5262563" y="2978150"/>
            <a:ext cx="509587" cy="31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3129" name="Straight Connector 114"/>
          <p:cNvCxnSpPr>
            <a:cxnSpLocks noChangeShapeType="1"/>
          </p:cNvCxnSpPr>
          <p:nvPr/>
        </p:nvCxnSpPr>
        <p:spPr bwMode="auto">
          <a:xfrm flipH="1">
            <a:off x="5891210" y="2973388"/>
            <a:ext cx="595317" cy="158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3130" name="Text Box 41"/>
          <p:cNvSpPr txBox="1">
            <a:spLocks noChangeArrowheads="1"/>
          </p:cNvSpPr>
          <p:nvPr/>
        </p:nvSpPr>
        <p:spPr bwMode="auto">
          <a:xfrm>
            <a:off x="4894263" y="2449513"/>
            <a:ext cx="347662"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1600"/>
              <a:t>0%</a:t>
            </a:r>
            <a:endParaRPr lang="en-GB" altLang="et-EE" sz="1600"/>
          </a:p>
        </p:txBody>
      </p:sp>
      <p:sp>
        <p:nvSpPr>
          <p:cNvPr id="3131" name="Text Box 41"/>
          <p:cNvSpPr txBox="1">
            <a:spLocks noChangeArrowheads="1"/>
          </p:cNvSpPr>
          <p:nvPr/>
        </p:nvSpPr>
        <p:spPr bwMode="auto">
          <a:xfrm>
            <a:off x="4852988" y="2740025"/>
            <a:ext cx="398462"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1600"/>
              <a:t>Ava</a:t>
            </a:r>
            <a:endParaRPr lang="en-GB" altLang="et-EE" sz="1600"/>
          </a:p>
        </p:txBody>
      </p:sp>
      <p:sp>
        <p:nvSpPr>
          <p:cNvPr id="3132" name="Text Box 41"/>
          <p:cNvSpPr txBox="1">
            <a:spLocks noChangeArrowheads="1"/>
          </p:cNvSpPr>
          <p:nvPr/>
        </p:nvSpPr>
        <p:spPr bwMode="auto">
          <a:xfrm>
            <a:off x="5546725" y="2736850"/>
            <a:ext cx="1301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800">
                <a:latin typeface="Arial" panose="020B0604020202020204" pitchFamily="34" charset="0"/>
                <a:cs typeface="Arial" panose="020B0604020202020204" pitchFamily="34" charset="0"/>
              </a:rPr>
              <a:t>1</a:t>
            </a:r>
          </a:p>
          <a:p>
            <a:r>
              <a:rPr lang="et-EE" altLang="et-EE" sz="800">
                <a:latin typeface="Arial" panose="020B0604020202020204" pitchFamily="34" charset="0"/>
                <a:cs typeface="Arial" panose="020B0604020202020204" pitchFamily="34" charset="0"/>
              </a:rPr>
              <a:t>0</a:t>
            </a:r>
            <a:endParaRPr lang="en-GB" altLang="et-EE" sz="800">
              <a:latin typeface="Arial" panose="020B0604020202020204" pitchFamily="34" charset="0"/>
              <a:cs typeface="Arial" panose="020B0604020202020204" pitchFamily="34" charset="0"/>
            </a:endParaRPr>
          </a:p>
        </p:txBody>
      </p:sp>
      <p:sp>
        <p:nvSpPr>
          <p:cNvPr id="3133" name="Line 7"/>
          <p:cNvSpPr>
            <a:spLocks noChangeShapeType="1"/>
          </p:cNvSpPr>
          <p:nvPr/>
        </p:nvSpPr>
        <p:spPr bwMode="auto">
          <a:xfrm flipV="1">
            <a:off x="5259388" y="3251200"/>
            <a:ext cx="3670300"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t-EE"/>
          </a:p>
        </p:txBody>
      </p:sp>
      <p:sp>
        <p:nvSpPr>
          <p:cNvPr id="3134" name="Freeform 30"/>
          <p:cNvSpPr>
            <a:spLocks/>
          </p:cNvSpPr>
          <p:nvPr/>
        </p:nvSpPr>
        <p:spPr bwMode="auto">
          <a:xfrm>
            <a:off x="5772150" y="3100388"/>
            <a:ext cx="344488" cy="144462"/>
          </a:xfrm>
          <a:custGeom>
            <a:avLst/>
            <a:gdLst>
              <a:gd name="T0" fmla="*/ 0 w 2727"/>
              <a:gd name="T1" fmla="*/ 144358 h 10000"/>
              <a:gd name="T2" fmla="*/ 0 w 2727"/>
              <a:gd name="T3" fmla="*/ 0 h 10000"/>
              <a:gd name="T4" fmla="*/ 344663 w 2727"/>
              <a:gd name="T5" fmla="*/ 0 h 10000"/>
              <a:gd name="T6" fmla="*/ 344663 w 2727"/>
              <a:gd name="T7" fmla="*/ 144358 h 10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727" h="10000">
                <a:moveTo>
                  <a:pt x="0" y="10000"/>
                </a:moveTo>
                <a:lnTo>
                  <a:pt x="0" y="0"/>
                </a:lnTo>
                <a:lnTo>
                  <a:pt x="2727" y="0"/>
                </a:lnTo>
                <a:lnTo>
                  <a:pt x="2727" y="10000"/>
                </a:lnTo>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t-EE"/>
          </a:p>
        </p:txBody>
      </p:sp>
      <p:cxnSp>
        <p:nvCxnSpPr>
          <p:cNvPr id="3135" name="Straight Connector 120"/>
          <p:cNvCxnSpPr>
            <a:cxnSpLocks noChangeShapeType="1"/>
          </p:cNvCxnSpPr>
          <p:nvPr/>
        </p:nvCxnSpPr>
        <p:spPr bwMode="auto">
          <a:xfrm>
            <a:off x="5267325" y="3244850"/>
            <a:ext cx="503238"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3137" name="Text Box 41"/>
          <p:cNvSpPr txBox="1">
            <a:spLocks noChangeArrowheads="1"/>
          </p:cNvSpPr>
          <p:nvPr/>
        </p:nvSpPr>
        <p:spPr bwMode="auto">
          <a:xfrm>
            <a:off x="4754563" y="3011488"/>
            <a:ext cx="50165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1600"/>
              <a:t>Avab</a:t>
            </a:r>
            <a:endParaRPr lang="en-GB" altLang="et-EE" sz="1600"/>
          </a:p>
        </p:txBody>
      </p:sp>
      <p:sp>
        <p:nvSpPr>
          <p:cNvPr id="3138" name="Line 32"/>
          <p:cNvSpPr>
            <a:spLocks noChangeShapeType="1"/>
          </p:cNvSpPr>
          <p:nvPr/>
        </p:nvSpPr>
        <p:spPr bwMode="auto">
          <a:xfrm flipV="1">
            <a:off x="6811963" y="2257425"/>
            <a:ext cx="3175" cy="1439863"/>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t-EE"/>
          </a:p>
        </p:txBody>
      </p:sp>
      <p:sp>
        <p:nvSpPr>
          <p:cNvPr id="3139" name="Line 7"/>
          <p:cNvSpPr>
            <a:spLocks noChangeShapeType="1"/>
          </p:cNvSpPr>
          <p:nvPr/>
        </p:nvSpPr>
        <p:spPr bwMode="auto">
          <a:xfrm flipV="1">
            <a:off x="5265738" y="3508375"/>
            <a:ext cx="366871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t-EE"/>
          </a:p>
        </p:txBody>
      </p:sp>
      <p:sp>
        <p:nvSpPr>
          <p:cNvPr id="3140" name="Freeform 30"/>
          <p:cNvSpPr>
            <a:spLocks/>
          </p:cNvSpPr>
          <p:nvPr/>
        </p:nvSpPr>
        <p:spPr bwMode="auto">
          <a:xfrm>
            <a:off x="6815138" y="3362325"/>
            <a:ext cx="552450" cy="144463"/>
          </a:xfrm>
          <a:custGeom>
            <a:avLst/>
            <a:gdLst>
              <a:gd name="T0" fmla="*/ 0 w 2727"/>
              <a:gd name="T1" fmla="*/ 144358 h 10000"/>
              <a:gd name="T2" fmla="*/ 0 w 2727"/>
              <a:gd name="T3" fmla="*/ 0 h 10000"/>
              <a:gd name="T4" fmla="*/ 552587 w 2727"/>
              <a:gd name="T5" fmla="*/ 0 h 10000"/>
              <a:gd name="T6" fmla="*/ 552587 w 2727"/>
              <a:gd name="T7" fmla="*/ 144358 h 10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727" h="10000">
                <a:moveTo>
                  <a:pt x="0" y="10000"/>
                </a:moveTo>
                <a:lnTo>
                  <a:pt x="0" y="0"/>
                </a:lnTo>
                <a:lnTo>
                  <a:pt x="2727" y="0"/>
                </a:lnTo>
                <a:lnTo>
                  <a:pt x="2727" y="10000"/>
                </a:lnTo>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t-EE"/>
          </a:p>
        </p:txBody>
      </p:sp>
      <p:cxnSp>
        <p:nvCxnSpPr>
          <p:cNvPr id="3141" name="Straight Connector 126"/>
          <p:cNvCxnSpPr>
            <a:cxnSpLocks noChangeShapeType="1"/>
          </p:cNvCxnSpPr>
          <p:nvPr/>
        </p:nvCxnSpPr>
        <p:spPr bwMode="auto">
          <a:xfrm flipV="1">
            <a:off x="5283200" y="3508374"/>
            <a:ext cx="1536700" cy="1589"/>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3142" name="Straight Connector 127"/>
          <p:cNvCxnSpPr>
            <a:cxnSpLocks noChangeShapeType="1"/>
          </p:cNvCxnSpPr>
          <p:nvPr/>
        </p:nvCxnSpPr>
        <p:spPr bwMode="auto">
          <a:xfrm>
            <a:off x="7354888" y="3500438"/>
            <a:ext cx="1258887" cy="15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3143" name="Text Box 41"/>
          <p:cNvSpPr txBox="1">
            <a:spLocks noChangeArrowheads="1"/>
          </p:cNvSpPr>
          <p:nvPr/>
        </p:nvSpPr>
        <p:spPr bwMode="auto">
          <a:xfrm>
            <a:off x="4711700" y="3267075"/>
            <a:ext cx="661988"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1600"/>
              <a:t>Avatud</a:t>
            </a:r>
            <a:endParaRPr lang="en-GB" altLang="et-EE" sz="1600"/>
          </a:p>
        </p:txBody>
      </p:sp>
      <p:sp>
        <p:nvSpPr>
          <p:cNvPr id="3144" name="Line 32"/>
          <p:cNvSpPr>
            <a:spLocks noChangeShapeType="1"/>
          </p:cNvSpPr>
          <p:nvPr/>
        </p:nvSpPr>
        <p:spPr bwMode="auto">
          <a:xfrm flipV="1">
            <a:off x="7359650" y="2243138"/>
            <a:ext cx="3175" cy="1546225"/>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t-EE"/>
          </a:p>
        </p:txBody>
      </p:sp>
      <p:sp>
        <p:nvSpPr>
          <p:cNvPr id="3145" name="Line 7"/>
          <p:cNvSpPr>
            <a:spLocks noChangeShapeType="1"/>
          </p:cNvSpPr>
          <p:nvPr/>
        </p:nvSpPr>
        <p:spPr bwMode="auto">
          <a:xfrm flipV="1">
            <a:off x="5256213" y="3917950"/>
            <a:ext cx="3668712"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t-EE"/>
          </a:p>
        </p:txBody>
      </p:sp>
      <p:sp>
        <p:nvSpPr>
          <p:cNvPr id="3146" name="Freeform 30"/>
          <p:cNvSpPr>
            <a:spLocks/>
          </p:cNvSpPr>
          <p:nvPr/>
        </p:nvSpPr>
        <p:spPr bwMode="auto">
          <a:xfrm>
            <a:off x="7364413" y="3771900"/>
            <a:ext cx="785812" cy="144463"/>
          </a:xfrm>
          <a:custGeom>
            <a:avLst/>
            <a:gdLst>
              <a:gd name="T0" fmla="*/ 0 w 2727"/>
              <a:gd name="T1" fmla="*/ 144358 h 10000"/>
              <a:gd name="T2" fmla="*/ 0 w 2727"/>
              <a:gd name="T3" fmla="*/ 0 h 10000"/>
              <a:gd name="T4" fmla="*/ 782223 w 2727"/>
              <a:gd name="T5" fmla="*/ 0 h 10000"/>
              <a:gd name="T6" fmla="*/ 782223 w 2727"/>
              <a:gd name="T7" fmla="*/ 144358 h 10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727" h="10000">
                <a:moveTo>
                  <a:pt x="0" y="10000"/>
                </a:moveTo>
                <a:lnTo>
                  <a:pt x="0" y="0"/>
                </a:lnTo>
                <a:lnTo>
                  <a:pt x="2727" y="0"/>
                </a:lnTo>
                <a:lnTo>
                  <a:pt x="2727" y="10000"/>
                </a:lnTo>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t-EE"/>
          </a:p>
        </p:txBody>
      </p:sp>
      <p:cxnSp>
        <p:nvCxnSpPr>
          <p:cNvPr id="3147" name="Straight Connector 132"/>
          <p:cNvCxnSpPr>
            <a:cxnSpLocks noChangeShapeType="1"/>
          </p:cNvCxnSpPr>
          <p:nvPr/>
        </p:nvCxnSpPr>
        <p:spPr bwMode="auto">
          <a:xfrm>
            <a:off x="5259388" y="3916363"/>
            <a:ext cx="2106612" cy="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3148" name="Straight Connector 133"/>
          <p:cNvCxnSpPr>
            <a:cxnSpLocks noChangeShapeType="1"/>
          </p:cNvCxnSpPr>
          <p:nvPr/>
        </p:nvCxnSpPr>
        <p:spPr bwMode="auto">
          <a:xfrm>
            <a:off x="8147050" y="3916363"/>
            <a:ext cx="481013"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3149" name="Text Box 41"/>
          <p:cNvSpPr txBox="1">
            <a:spLocks noChangeArrowheads="1"/>
          </p:cNvSpPr>
          <p:nvPr/>
        </p:nvSpPr>
        <p:spPr bwMode="auto">
          <a:xfrm>
            <a:off x="4722813" y="3676650"/>
            <a:ext cx="539750"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1600"/>
              <a:t>Suleb</a:t>
            </a:r>
            <a:endParaRPr lang="en-GB" altLang="et-EE" sz="1600"/>
          </a:p>
        </p:txBody>
      </p:sp>
      <p:sp>
        <p:nvSpPr>
          <p:cNvPr id="136" name="Freeform 39"/>
          <p:cNvSpPr>
            <a:spLocks/>
          </p:cNvSpPr>
          <p:nvPr/>
        </p:nvSpPr>
        <p:spPr bwMode="auto">
          <a:xfrm flipH="1">
            <a:off x="7361238" y="2252663"/>
            <a:ext cx="1266825" cy="336550"/>
          </a:xfrm>
          <a:custGeom>
            <a:avLst/>
            <a:gdLst>
              <a:gd name="T0" fmla="*/ 0 w 1680"/>
              <a:gd name="T1" fmla="*/ 2147483647 h 576"/>
              <a:gd name="T2" fmla="*/ 2147483647 w 1680"/>
              <a:gd name="T3" fmla="*/ 2147483647 h 576"/>
              <a:gd name="T4" fmla="*/ 2147483647 w 1680"/>
              <a:gd name="T5" fmla="*/ 0 h 576"/>
              <a:gd name="T6" fmla="*/ 2147483647 w 1680"/>
              <a:gd name="T7" fmla="*/ 0 h 576"/>
              <a:gd name="T8" fmla="*/ 0 60000 65536"/>
              <a:gd name="T9" fmla="*/ 0 60000 65536"/>
              <a:gd name="T10" fmla="*/ 0 60000 65536"/>
              <a:gd name="T11" fmla="*/ 0 60000 65536"/>
              <a:gd name="T12" fmla="*/ 0 w 1680"/>
              <a:gd name="T13" fmla="*/ 0 h 576"/>
              <a:gd name="T14" fmla="*/ 1680 w 1680"/>
              <a:gd name="T15" fmla="*/ 576 h 576"/>
              <a:gd name="connsiteX0" fmla="*/ 0 w 10000"/>
              <a:gd name="connsiteY0" fmla="*/ 10000 h 10000"/>
              <a:gd name="connsiteX1" fmla="*/ 2000 w 10000"/>
              <a:gd name="connsiteY1" fmla="*/ 10000 h 10000"/>
              <a:gd name="connsiteX2" fmla="*/ 5429 w 10000"/>
              <a:gd name="connsiteY2" fmla="*/ 0 h 10000"/>
              <a:gd name="connsiteX3" fmla="*/ 10000 w 10000"/>
              <a:gd name="connsiteY3" fmla="*/ 0 h 10000"/>
              <a:gd name="connsiteX0" fmla="*/ 0 w 5429"/>
              <a:gd name="connsiteY0" fmla="*/ 10000 h 10000"/>
              <a:gd name="connsiteX1" fmla="*/ 2000 w 5429"/>
              <a:gd name="connsiteY1" fmla="*/ 10000 h 10000"/>
              <a:gd name="connsiteX2" fmla="*/ 5429 w 5429"/>
              <a:gd name="connsiteY2" fmla="*/ 0 h 10000"/>
            </a:gdLst>
            <a:ahLst/>
            <a:cxnLst>
              <a:cxn ang="0">
                <a:pos x="connsiteX0" y="connsiteY0"/>
              </a:cxn>
              <a:cxn ang="0">
                <a:pos x="connsiteX1" y="connsiteY1"/>
              </a:cxn>
              <a:cxn ang="0">
                <a:pos x="connsiteX2" y="connsiteY2"/>
              </a:cxn>
            </a:cxnLst>
            <a:rect l="l" t="t" r="r" b="b"/>
            <a:pathLst>
              <a:path w="5429" h="10000">
                <a:moveTo>
                  <a:pt x="0" y="10000"/>
                </a:moveTo>
                <a:lnTo>
                  <a:pt x="2000" y="10000"/>
                </a:lnTo>
                <a:lnTo>
                  <a:pt x="5429" y="0"/>
                </a:lnTo>
              </a:path>
            </a:pathLst>
          </a:custGeom>
          <a:noFill/>
          <a:ln w="38100">
            <a:solidFill>
              <a:schemeClr val="bg1">
                <a:lumMod val="65000"/>
              </a:schemeClr>
            </a:solidFill>
            <a:round/>
            <a:headEnd/>
            <a:tailEnd/>
          </a:ln>
        </p:spPr>
        <p:txBody>
          <a:bodyPr wrap="none" anchor="ctr"/>
          <a:lstStyle/>
          <a:p>
            <a:pPr fontAlgn="auto">
              <a:spcBef>
                <a:spcPts val="0"/>
              </a:spcBef>
              <a:spcAft>
                <a:spcPts val="0"/>
              </a:spcAft>
              <a:defRPr/>
            </a:pPr>
            <a:endParaRPr lang="en-US">
              <a:latin typeface="+mn-lt"/>
            </a:endParaRPr>
          </a:p>
        </p:txBody>
      </p:sp>
      <p:sp>
        <p:nvSpPr>
          <p:cNvPr id="3151" name="Text Box 9"/>
          <p:cNvSpPr txBox="1">
            <a:spLocks noChangeArrowheads="1"/>
          </p:cNvSpPr>
          <p:nvPr/>
        </p:nvSpPr>
        <p:spPr bwMode="auto">
          <a:xfrm>
            <a:off x="6899275" y="3462338"/>
            <a:ext cx="306388"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1600"/>
              <a:t>5 s</a:t>
            </a:r>
            <a:endParaRPr lang="en-GB" altLang="et-EE" sz="1600"/>
          </a:p>
        </p:txBody>
      </p:sp>
      <p:sp>
        <p:nvSpPr>
          <p:cNvPr id="3152" name="Line 32"/>
          <p:cNvSpPr>
            <a:spLocks noChangeShapeType="1"/>
          </p:cNvSpPr>
          <p:nvPr/>
        </p:nvSpPr>
        <p:spPr bwMode="auto">
          <a:xfrm flipV="1">
            <a:off x="8147050" y="2595563"/>
            <a:ext cx="1588" cy="1595437"/>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t-EE"/>
          </a:p>
        </p:txBody>
      </p:sp>
      <p:sp>
        <p:nvSpPr>
          <p:cNvPr id="3153" name="Line 7"/>
          <p:cNvSpPr>
            <a:spLocks noChangeShapeType="1"/>
          </p:cNvSpPr>
          <p:nvPr/>
        </p:nvSpPr>
        <p:spPr bwMode="auto">
          <a:xfrm flipV="1">
            <a:off x="5256213" y="4181475"/>
            <a:ext cx="3668712" cy="1588"/>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t-EE"/>
          </a:p>
        </p:txBody>
      </p:sp>
      <p:sp>
        <p:nvSpPr>
          <p:cNvPr id="3154" name="Freeform 30"/>
          <p:cNvSpPr>
            <a:spLocks/>
          </p:cNvSpPr>
          <p:nvPr/>
        </p:nvSpPr>
        <p:spPr bwMode="auto">
          <a:xfrm>
            <a:off x="8151813" y="4032250"/>
            <a:ext cx="473075" cy="142875"/>
          </a:xfrm>
          <a:custGeom>
            <a:avLst/>
            <a:gdLst>
              <a:gd name="T0" fmla="*/ 0 w 10213"/>
              <a:gd name="T1" fmla="*/ 144358 h 10000"/>
              <a:gd name="T2" fmla="*/ 0 w 10213"/>
              <a:gd name="T3" fmla="*/ 0 h 10000"/>
              <a:gd name="T4" fmla="*/ 473542 w 10213"/>
              <a:gd name="T5" fmla="*/ 0 h 10000"/>
              <a:gd name="T6" fmla="*/ 0 60000 65536"/>
              <a:gd name="T7" fmla="*/ 0 60000 65536"/>
              <a:gd name="T8" fmla="*/ 0 60000 65536"/>
            </a:gdLst>
            <a:ahLst/>
            <a:cxnLst>
              <a:cxn ang="T6">
                <a:pos x="T0" y="T1"/>
              </a:cxn>
              <a:cxn ang="T7">
                <a:pos x="T2" y="T3"/>
              </a:cxn>
              <a:cxn ang="T8">
                <a:pos x="T4" y="T5"/>
              </a:cxn>
            </a:cxnLst>
            <a:rect l="0" t="0" r="r" b="b"/>
            <a:pathLst>
              <a:path w="10213" h="10000">
                <a:moveTo>
                  <a:pt x="0" y="10000"/>
                </a:moveTo>
                <a:lnTo>
                  <a:pt x="0" y="0"/>
                </a:lnTo>
                <a:lnTo>
                  <a:pt x="10213" y="0"/>
                </a:lnTo>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t-EE"/>
          </a:p>
        </p:txBody>
      </p:sp>
      <p:cxnSp>
        <p:nvCxnSpPr>
          <p:cNvPr id="3155" name="Straight Connector 140"/>
          <p:cNvCxnSpPr>
            <a:cxnSpLocks noChangeShapeType="1"/>
          </p:cNvCxnSpPr>
          <p:nvPr/>
        </p:nvCxnSpPr>
        <p:spPr bwMode="auto">
          <a:xfrm flipV="1">
            <a:off x="5761038" y="4180287"/>
            <a:ext cx="2386012" cy="394"/>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3156" name="Text Box 41"/>
          <p:cNvSpPr txBox="1">
            <a:spLocks noChangeArrowheads="1"/>
          </p:cNvSpPr>
          <p:nvPr/>
        </p:nvSpPr>
        <p:spPr bwMode="auto">
          <a:xfrm>
            <a:off x="4722813" y="3959225"/>
            <a:ext cx="700087"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1600"/>
              <a:t>Suletud</a:t>
            </a:r>
            <a:endParaRPr lang="en-GB" altLang="et-EE" sz="1600"/>
          </a:p>
        </p:txBody>
      </p:sp>
      <p:sp>
        <p:nvSpPr>
          <p:cNvPr id="3157" name="Freeform 30"/>
          <p:cNvSpPr>
            <a:spLocks/>
          </p:cNvSpPr>
          <p:nvPr/>
        </p:nvSpPr>
        <p:spPr bwMode="auto">
          <a:xfrm flipH="1">
            <a:off x="5402263" y="4040188"/>
            <a:ext cx="358775" cy="144462"/>
          </a:xfrm>
          <a:custGeom>
            <a:avLst/>
            <a:gdLst>
              <a:gd name="T0" fmla="*/ 0 w 10213"/>
              <a:gd name="T1" fmla="*/ 144358 h 10000"/>
              <a:gd name="T2" fmla="*/ 0 w 10213"/>
              <a:gd name="T3" fmla="*/ 0 h 10000"/>
              <a:gd name="T4" fmla="*/ 358599 w 10213"/>
              <a:gd name="T5" fmla="*/ 0 h 10000"/>
              <a:gd name="T6" fmla="*/ 0 60000 65536"/>
              <a:gd name="T7" fmla="*/ 0 60000 65536"/>
              <a:gd name="T8" fmla="*/ 0 60000 65536"/>
            </a:gdLst>
            <a:ahLst/>
            <a:cxnLst>
              <a:cxn ang="T6">
                <a:pos x="T0" y="T1"/>
              </a:cxn>
              <a:cxn ang="T7">
                <a:pos x="T2" y="T3"/>
              </a:cxn>
              <a:cxn ang="T8">
                <a:pos x="T4" y="T5"/>
              </a:cxn>
            </a:cxnLst>
            <a:rect l="0" t="0" r="r" b="b"/>
            <a:pathLst>
              <a:path w="10213" h="10000">
                <a:moveTo>
                  <a:pt x="0" y="10000"/>
                </a:moveTo>
                <a:lnTo>
                  <a:pt x="0" y="0"/>
                </a:lnTo>
                <a:lnTo>
                  <a:pt x="10213" y="0"/>
                </a:lnTo>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t-EE"/>
          </a:p>
        </p:txBody>
      </p:sp>
      <p:sp>
        <p:nvSpPr>
          <p:cNvPr id="3158" name="Text Box 9"/>
          <p:cNvSpPr txBox="1">
            <a:spLocks noChangeArrowheads="1"/>
          </p:cNvSpPr>
          <p:nvPr/>
        </p:nvSpPr>
        <p:spPr bwMode="auto">
          <a:xfrm>
            <a:off x="8848725" y="2732088"/>
            <a:ext cx="130175"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1600"/>
              <a:t>t</a:t>
            </a:r>
            <a:endParaRPr lang="en-GB" altLang="et-EE" sz="1600"/>
          </a:p>
        </p:txBody>
      </p:sp>
      <p:sp>
        <p:nvSpPr>
          <p:cNvPr id="3159" name="Line 7"/>
          <p:cNvSpPr>
            <a:spLocks noChangeShapeType="1"/>
          </p:cNvSpPr>
          <p:nvPr/>
        </p:nvSpPr>
        <p:spPr bwMode="auto">
          <a:xfrm flipV="1">
            <a:off x="533400" y="4456113"/>
            <a:ext cx="366871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t-EE"/>
          </a:p>
        </p:txBody>
      </p:sp>
      <p:cxnSp>
        <p:nvCxnSpPr>
          <p:cNvPr id="3160" name="Straight Connector 146"/>
          <p:cNvCxnSpPr>
            <a:cxnSpLocks noChangeShapeType="1"/>
            <a:stCxn id="3159" idx="0"/>
          </p:cNvCxnSpPr>
          <p:nvPr/>
        </p:nvCxnSpPr>
        <p:spPr bwMode="auto">
          <a:xfrm flipV="1">
            <a:off x="533400" y="4448175"/>
            <a:ext cx="3413125" cy="793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3161" name="Text Box 41"/>
          <p:cNvSpPr txBox="1">
            <a:spLocks noChangeArrowheads="1"/>
          </p:cNvSpPr>
          <p:nvPr/>
        </p:nvSpPr>
        <p:spPr bwMode="auto">
          <a:xfrm>
            <a:off x="0" y="4211638"/>
            <a:ext cx="58261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1600"/>
              <a:t>Avarii</a:t>
            </a:r>
          </a:p>
          <a:p>
            <a:r>
              <a:rPr lang="et-EE" altLang="et-EE" sz="1600"/>
              <a:t>stopp</a:t>
            </a:r>
            <a:endParaRPr lang="en-GB" altLang="et-EE" sz="1600"/>
          </a:p>
        </p:txBody>
      </p:sp>
      <p:sp>
        <p:nvSpPr>
          <p:cNvPr id="3162" name="Line 7"/>
          <p:cNvSpPr>
            <a:spLocks noChangeShapeType="1"/>
          </p:cNvSpPr>
          <p:nvPr/>
        </p:nvSpPr>
        <p:spPr bwMode="auto">
          <a:xfrm flipV="1">
            <a:off x="5283200" y="4456113"/>
            <a:ext cx="3668713"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t-EE"/>
          </a:p>
        </p:txBody>
      </p:sp>
      <p:sp>
        <p:nvSpPr>
          <p:cNvPr id="3163" name="Text Box 41"/>
          <p:cNvSpPr txBox="1">
            <a:spLocks noChangeArrowheads="1"/>
          </p:cNvSpPr>
          <p:nvPr/>
        </p:nvSpPr>
        <p:spPr bwMode="auto">
          <a:xfrm>
            <a:off x="4749800" y="4211638"/>
            <a:ext cx="582613"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36000" tIns="0" rIns="36000" bIns="0">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1600"/>
              <a:t>Avarii</a:t>
            </a:r>
          </a:p>
          <a:p>
            <a:r>
              <a:rPr lang="et-EE" altLang="et-EE" sz="1600"/>
              <a:t>stopp</a:t>
            </a:r>
            <a:endParaRPr lang="en-GB" altLang="et-EE" sz="1600"/>
          </a:p>
        </p:txBody>
      </p:sp>
      <p:sp>
        <p:nvSpPr>
          <p:cNvPr id="3164" name="Freeform 30"/>
          <p:cNvSpPr>
            <a:spLocks/>
          </p:cNvSpPr>
          <p:nvPr/>
        </p:nvSpPr>
        <p:spPr bwMode="auto">
          <a:xfrm>
            <a:off x="6113463" y="4306888"/>
            <a:ext cx="117475" cy="144462"/>
          </a:xfrm>
          <a:custGeom>
            <a:avLst/>
            <a:gdLst>
              <a:gd name="T0" fmla="*/ 0 w 2727"/>
              <a:gd name="T1" fmla="*/ 144358 h 10000"/>
              <a:gd name="T2" fmla="*/ 0 w 2727"/>
              <a:gd name="T3" fmla="*/ 0 h 10000"/>
              <a:gd name="T4" fmla="*/ 118752 w 2727"/>
              <a:gd name="T5" fmla="*/ 0 h 10000"/>
              <a:gd name="T6" fmla="*/ 118752 w 2727"/>
              <a:gd name="T7" fmla="*/ 144358 h 10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727" h="10000">
                <a:moveTo>
                  <a:pt x="0" y="10000"/>
                </a:moveTo>
                <a:lnTo>
                  <a:pt x="0" y="0"/>
                </a:lnTo>
                <a:lnTo>
                  <a:pt x="2727" y="0"/>
                </a:lnTo>
                <a:lnTo>
                  <a:pt x="2727" y="10000"/>
                </a:lnTo>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t-EE"/>
          </a:p>
        </p:txBody>
      </p:sp>
      <p:cxnSp>
        <p:nvCxnSpPr>
          <p:cNvPr id="3165" name="Straight Connector 155"/>
          <p:cNvCxnSpPr>
            <a:cxnSpLocks noChangeShapeType="1"/>
            <a:stCxn id="3163" idx="3"/>
          </p:cNvCxnSpPr>
          <p:nvPr/>
        </p:nvCxnSpPr>
        <p:spPr bwMode="auto">
          <a:xfrm flipV="1">
            <a:off x="5332413" y="4452937"/>
            <a:ext cx="803275" cy="4764"/>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
        <p:nvSpPr>
          <p:cNvPr id="3166" name="Line 32"/>
          <p:cNvSpPr>
            <a:spLocks noChangeShapeType="1"/>
          </p:cNvSpPr>
          <p:nvPr/>
        </p:nvSpPr>
        <p:spPr bwMode="auto">
          <a:xfrm flipH="1" flipV="1">
            <a:off x="6116638" y="2463800"/>
            <a:ext cx="0" cy="1843088"/>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t-EE"/>
          </a:p>
        </p:txBody>
      </p:sp>
      <p:cxnSp>
        <p:nvCxnSpPr>
          <p:cNvPr id="162" name="Straight Connector 161"/>
          <p:cNvCxnSpPr>
            <a:endCxn id="3169" idx="1"/>
          </p:cNvCxnSpPr>
          <p:nvPr/>
        </p:nvCxnSpPr>
        <p:spPr bwMode="auto">
          <a:xfrm>
            <a:off x="6107113" y="2457450"/>
            <a:ext cx="371475" cy="1588"/>
          </a:xfrm>
          <a:prstGeom prst="line">
            <a:avLst/>
          </a:prstGeom>
          <a:noFill/>
          <a:ln w="38100">
            <a:solidFill>
              <a:schemeClr val="bg1">
                <a:lumMod val="65000"/>
              </a:schemeClr>
            </a:solidFill>
            <a:round/>
            <a:headEnd/>
            <a:tailEnd/>
          </a:ln>
        </p:spPr>
      </p:cxnSp>
      <p:sp>
        <p:nvSpPr>
          <p:cNvPr id="3168" name="Freeform 30"/>
          <p:cNvSpPr>
            <a:spLocks/>
          </p:cNvSpPr>
          <p:nvPr/>
        </p:nvSpPr>
        <p:spPr bwMode="auto">
          <a:xfrm>
            <a:off x="6480175" y="2828925"/>
            <a:ext cx="119063" cy="144463"/>
          </a:xfrm>
          <a:custGeom>
            <a:avLst/>
            <a:gdLst>
              <a:gd name="T0" fmla="*/ 0 w 2727"/>
              <a:gd name="T1" fmla="*/ 144358 h 10000"/>
              <a:gd name="T2" fmla="*/ 0 w 2727"/>
              <a:gd name="T3" fmla="*/ 0 h 10000"/>
              <a:gd name="T4" fmla="*/ 118752 w 2727"/>
              <a:gd name="T5" fmla="*/ 0 h 10000"/>
              <a:gd name="T6" fmla="*/ 118752 w 2727"/>
              <a:gd name="T7" fmla="*/ 144358 h 10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727" h="10000">
                <a:moveTo>
                  <a:pt x="0" y="10000"/>
                </a:moveTo>
                <a:lnTo>
                  <a:pt x="0" y="0"/>
                </a:lnTo>
                <a:lnTo>
                  <a:pt x="2727" y="0"/>
                </a:lnTo>
                <a:lnTo>
                  <a:pt x="2727" y="10000"/>
                </a:lnTo>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t-EE"/>
          </a:p>
        </p:txBody>
      </p:sp>
      <p:sp>
        <p:nvSpPr>
          <p:cNvPr id="3169" name="Line 32"/>
          <p:cNvSpPr>
            <a:spLocks noChangeShapeType="1"/>
          </p:cNvSpPr>
          <p:nvPr/>
        </p:nvSpPr>
        <p:spPr bwMode="auto">
          <a:xfrm flipV="1">
            <a:off x="6478588" y="2459038"/>
            <a:ext cx="0" cy="790575"/>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t-EE"/>
          </a:p>
        </p:txBody>
      </p:sp>
      <p:sp>
        <p:nvSpPr>
          <p:cNvPr id="3170" name="Freeform 30"/>
          <p:cNvSpPr>
            <a:spLocks/>
          </p:cNvSpPr>
          <p:nvPr/>
        </p:nvSpPr>
        <p:spPr bwMode="auto">
          <a:xfrm>
            <a:off x="6476999" y="3100388"/>
            <a:ext cx="342901" cy="144462"/>
          </a:xfrm>
          <a:custGeom>
            <a:avLst/>
            <a:gdLst>
              <a:gd name="T0" fmla="*/ 0 w 2727"/>
              <a:gd name="T1" fmla="*/ 144358 h 10000"/>
              <a:gd name="T2" fmla="*/ 0 w 2727"/>
              <a:gd name="T3" fmla="*/ 0 h 10000"/>
              <a:gd name="T4" fmla="*/ 344663 w 2727"/>
              <a:gd name="T5" fmla="*/ 0 h 10000"/>
              <a:gd name="T6" fmla="*/ 344663 w 2727"/>
              <a:gd name="T7" fmla="*/ 144358 h 1000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727" h="10000">
                <a:moveTo>
                  <a:pt x="0" y="10000"/>
                </a:moveTo>
                <a:lnTo>
                  <a:pt x="0" y="0"/>
                </a:lnTo>
                <a:lnTo>
                  <a:pt x="2727" y="0"/>
                </a:lnTo>
                <a:lnTo>
                  <a:pt x="2727" y="10000"/>
                </a:lnTo>
              </a:path>
            </a:pathLst>
          </a:cu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t-EE"/>
          </a:p>
        </p:txBody>
      </p:sp>
      <p:cxnSp>
        <p:nvCxnSpPr>
          <p:cNvPr id="177" name="Straight Connector 176"/>
          <p:cNvCxnSpPr>
            <a:stCxn id="3169" idx="1"/>
            <a:endCxn id="3138" idx="1"/>
          </p:cNvCxnSpPr>
          <p:nvPr/>
        </p:nvCxnSpPr>
        <p:spPr bwMode="auto">
          <a:xfrm flipV="1">
            <a:off x="6478588" y="2257425"/>
            <a:ext cx="336550" cy="201613"/>
          </a:xfrm>
          <a:prstGeom prst="line">
            <a:avLst/>
          </a:prstGeom>
          <a:noFill/>
          <a:ln w="38100">
            <a:solidFill>
              <a:schemeClr val="bg1">
                <a:lumMod val="65000"/>
              </a:schemeClr>
            </a:solidFill>
            <a:round/>
            <a:headEnd/>
            <a:tailEnd/>
          </a:ln>
        </p:spPr>
      </p:cxnSp>
      <p:cxnSp>
        <p:nvCxnSpPr>
          <p:cNvPr id="3172" name="Straight Connector 179"/>
          <p:cNvCxnSpPr>
            <a:cxnSpLocks noChangeShapeType="1"/>
          </p:cNvCxnSpPr>
          <p:nvPr/>
        </p:nvCxnSpPr>
        <p:spPr bwMode="auto">
          <a:xfrm>
            <a:off x="6592889" y="2973388"/>
            <a:ext cx="2016124" cy="1587"/>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3174" name="Straight Connector 183"/>
          <p:cNvCxnSpPr>
            <a:cxnSpLocks noChangeShapeType="1"/>
          </p:cNvCxnSpPr>
          <p:nvPr/>
        </p:nvCxnSpPr>
        <p:spPr bwMode="auto">
          <a:xfrm flipV="1">
            <a:off x="6230938" y="4452938"/>
            <a:ext cx="2403475" cy="3174"/>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pic>
        <p:nvPicPr>
          <p:cNvPr id="317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51275" y="4991100"/>
            <a:ext cx="3714750" cy="186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34" name="Straight Connector 114"/>
          <p:cNvCxnSpPr>
            <a:cxnSpLocks noChangeShapeType="1"/>
          </p:cNvCxnSpPr>
          <p:nvPr/>
        </p:nvCxnSpPr>
        <p:spPr bwMode="auto">
          <a:xfrm flipH="1">
            <a:off x="6099472" y="3246438"/>
            <a:ext cx="394989" cy="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cxnSp>
        <p:nvCxnSpPr>
          <p:cNvPr id="141" name="Straight Connector 179"/>
          <p:cNvCxnSpPr>
            <a:cxnSpLocks noChangeShapeType="1"/>
          </p:cNvCxnSpPr>
          <p:nvPr/>
        </p:nvCxnSpPr>
        <p:spPr bwMode="auto">
          <a:xfrm>
            <a:off x="6799263" y="3246438"/>
            <a:ext cx="1829445" cy="3174"/>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cxn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0" y="0"/>
            <a:ext cx="9144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t-EE" altLang="et-EE" b="1" dirty="0">
                <a:latin typeface="Arial" panose="020B0604020202020204" pitchFamily="34" charset="0"/>
              </a:rPr>
              <a:t>Kodutöö </a:t>
            </a:r>
            <a:r>
              <a:rPr lang="et-EE" altLang="et-EE" b="1" dirty="0" smtClean="0">
                <a:latin typeface="Arial" panose="020B0604020202020204" pitchFamily="34" charset="0"/>
              </a:rPr>
              <a:t>Ülesande näide 1</a:t>
            </a:r>
            <a:endParaRPr lang="et-EE" altLang="et-EE" b="1" dirty="0">
              <a:latin typeface="Arial" panose="020B0604020202020204" pitchFamily="34" charset="0"/>
            </a:endParaRPr>
          </a:p>
        </p:txBody>
      </p:sp>
      <p:sp>
        <p:nvSpPr>
          <p:cNvPr id="2051" name="Text Box 3"/>
          <p:cNvSpPr txBox="1">
            <a:spLocks noChangeArrowheads="1"/>
          </p:cNvSpPr>
          <p:nvPr/>
        </p:nvSpPr>
        <p:spPr bwMode="auto">
          <a:xfrm>
            <a:off x="179388" y="657264"/>
            <a:ext cx="8763000"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2000" dirty="0" smtClean="0">
                <a:latin typeface="Arial" panose="020B0604020202020204" pitchFamily="34" charset="0"/>
                <a:sym typeface="Symbol" panose="05050102010706020507" pitchFamily="18" charset="2"/>
              </a:rPr>
              <a:t>Päikesekollektoriga küttesüsteemi juhtimine</a:t>
            </a:r>
          </a:p>
          <a:p>
            <a:r>
              <a:rPr lang="et-EE" altLang="et-EE" sz="2000" dirty="0" smtClean="0">
                <a:latin typeface="Arial" panose="020B0604020202020204" pitchFamily="34" charset="0"/>
                <a:sym typeface="Symbol" panose="05050102010706020507" pitchFamily="18" charset="2"/>
              </a:rPr>
              <a:t>Sisendite</a:t>
            </a:r>
            <a:r>
              <a:rPr lang="et-EE" altLang="et-EE" sz="2000" dirty="0">
                <a:latin typeface="Arial" panose="020B0604020202020204" pitchFamily="34" charset="0"/>
                <a:sym typeface="Symbol" panose="05050102010706020507" pitchFamily="18" charset="2"/>
              </a:rPr>
              <a:t>, väljundite nimekiri:</a:t>
            </a:r>
          </a:p>
          <a:p>
            <a:endParaRPr lang="et-EE" altLang="et-EE" sz="2000" dirty="0">
              <a:latin typeface="Arial" panose="020B0604020202020204" pitchFamily="34" charset="0"/>
              <a:sym typeface="Symbol" panose="05050102010706020507" pitchFamily="18" charset="2"/>
            </a:endParaRPr>
          </a:p>
          <a:p>
            <a:r>
              <a:rPr lang="et-EE" altLang="et-EE" sz="2000" dirty="0" smtClean="0">
                <a:latin typeface="Arial" panose="020B0604020202020204" pitchFamily="34" charset="0"/>
                <a:sym typeface="Symbol" panose="05050102010706020507" pitchFamily="18" charset="2"/>
              </a:rPr>
              <a:t>I1</a:t>
            </a:r>
            <a:r>
              <a:rPr lang="et-EE" altLang="et-EE" sz="2000" i="1" dirty="0" smtClean="0">
                <a:latin typeface="Arial" panose="020B0604020202020204" pitchFamily="34" charset="0"/>
                <a:sym typeface="Symbol" panose="05050102010706020507" pitchFamily="18" charset="2"/>
              </a:rPr>
              <a:t> PKtemp_yle45 </a:t>
            </a:r>
            <a:r>
              <a:rPr lang="et-EE" altLang="et-EE" sz="2000" dirty="0">
                <a:latin typeface="Arial" panose="020B0604020202020204" pitchFamily="34" charset="0"/>
                <a:sym typeface="Symbol" panose="05050102010706020507" pitchFamily="18" charset="2"/>
              </a:rPr>
              <a:t>– </a:t>
            </a:r>
            <a:r>
              <a:rPr lang="et-EE" altLang="et-EE" sz="2000" dirty="0" smtClean="0">
                <a:latin typeface="Arial" panose="020B0604020202020204" pitchFamily="34" charset="0"/>
                <a:sym typeface="Symbol" panose="05050102010706020507" pitchFamily="18" charset="2"/>
              </a:rPr>
              <a:t>Temperatuur päikesekollektori torudes on üle 45 kraadi</a:t>
            </a:r>
            <a:endParaRPr lang="et-EE" altLang="et-EE" sz="2000" dirty="0">
              <a:latin typeface="Arial" panose="020B0604020202020204" pitchFamily="34" charset="0"/>
              <a:sym typeface="Symbol" panose="05050102010706020507" pitchFamily="18" charset="2"/>
            </a:endParaRPr>
          </a:p>
          <a:p>
            <a:r>
              <a:rPr lang="et-EE" altLang="et-EE" sz="2000" dirty="0" smtClean="0">
                <a:latin typeface="Arial" panose="020B0604020202020204" pitchFamily="34" charset="0"/>
                <a:sym typeface="Symbol" panose="05050102010706020507" pitchFamily="18" charset="2"/>
              </a:rPr>
              <a:t>I2 </a:t>
            </a:r>
            <a:r>
              <a:rPr lang="et-EE" altLang="et-EE" sz="2000" i="1" dirty="0" smtClean="0">
                <a:latin typeface="Arial" panose="020B0604020202020204" pitchFamily="34" charset="0"/>
                <a:sym typeface="Symbol" panose="05050102010706020507" pitchFamily="18" charset="2"/>
              </a:rPr>
              <a:t>Ttemp_alla21</a:t>
            </a:r>
            <a:r>
              <a:rPr lang="et-EE" altLang="et-EE" sz="2000" dirty="0" smtClean="0">
                <a:latin typeface="Arial" panose="020B0604020202020204" pitchFamily="34" charset="0"/>
                <a:sym typeface="Symbol" panose="05050102010706020507" pitchFamily="18" charset="2"/>
              </a:rPr>
              <a:t> – Toatemperatuur on alla soovitud 21 kraadi</a:t>
            </a:r>
          </a:p>
          <a:p>
            <a:r>
              <a:rPr lang="et-EE" altLang="et-EE" sz="2000" dirty="0" smtClean="0">
                <a:latin typeface="Arial" panose="020B0604020202020204" pitchFamily="34" charset="0"/>
                <a:sym typeface="Symbol" panose="05050102010706020507" pitchFamily="18" charset="2"/>
              </a:rPr>
              <a:t>I3 </a:t>
            </a:r>
            <a:r>
              <a:rPr lang="et-EE" altLang="et-EE" sz="2000" i="1" dirty="0" smtClean="0">
                <a:latin typeface="Arial" panose="020B0604020202020204" pitchFamily="34" charset="0"/>
                <a:sym typeface="Symbol" panose="05050102010706020507" pitchFamily="18" charset="2"/>
              </a:rPr>
              <a:t>APtemp_alla45</a:t>
            </a:r>
            <a:r>
              <a:rPr lang="et-EE" altLang="et-EE" sz="2000" dirty="0" smtClean="0">
                <a:latin typeface="Arial" panose="020B0604020202020204" pitchFamily="34" charset="0"/>
                <a:sym typeface="Symbol" panose="05050102010706020507" pitchFamily="18" charset="2"/>
              </a:rPr>
              <a:t> – Akumulatsioonipaagi temperatuur alla 45 kraadi</a:t>
            </a:r>
            <a:endParaRPr lang="et-EE" altLang="et-EE" sz="2000" dirty="0">
              <a:latin typeface="Arial" panose="020B0604020202020204" pitchFamily="34" charset="0"/>
              <a:sym typeface="Symbol" panose="05050102010706020507" pitchFamily="18" charset="2"/>
            </a:endParaRPr>
          </a:p>
          <a:p>
            <a:r>
              <a:rPr lang="et-EE" altLang="et-EE" sz="2000" dirty="0" smtClean="0">
                <a:latin typeface="Arial" panose="020B0604020202020204" pitchFamily="34" charset="0"/>
                <a:sym typeface="Symbol" panose="05050102010706020507" pitchFamily="18" charset="2"/>
              </a:rPr>
              <a:t>I4 </a:t>
            </a:r>
            <a:r>
              <a:rPr lang="et-EE" altLang="et-EE" sz="2000" i="1" dirty="0" smtClean="0">
                <a:latin typeface="Arial" panose="020B0604020202020204" pitchFamily="34" charset="0"/>
                <a:sym typeface="Symbol" panose="05050102010706020507" pitchFamily="18" charset="2"/>
              </a:rPr>
              <a:t>APtemp_yle90</a:t>
            </a:r>
            <a:r>
              <a:rPr lang="et-EE" altLang="et-EE" sz="2000" dirty="0" smtClean="0">
                <a:latin typeface="Arial" panose="020B0604020202020204" pitchFamily="34" charset="0"/>
                <a:sym typeface="Symbol" panose="05050102010706020507" pitchFamily="18" charset="2"/>
              </a:rPr>
              <a:t> -  Akumulatsioonipaagi temperatuur üle 90 kraadi</a:t>
            </a:r>
            <a:endParaRPr lang="et-EE" altLang="et-EE" sz="2000" dirty="0">
              <a:latin typeface="Arial" panose="020B0604020202020204" pitchFamily="34" charset="0"/>
              <a:sym typeface="Symbol" panose="05050102010706020507" pitchFamily="18" charset="2"/>
            </a:endParaRPr>
          </a:p>
          <a:p>
            <a:endParaRPr lang="et-EE" altLang="et-EE" sz="2000" dirty="0">
              <a:latin typeface="Arial" panose="020B0604020202020204" pitchFamily="34" charset="0"/>
              <a:sym typeface="Symbol" panose="05050102010706020507" pitchFamily="18" charset="2"/>
            </a:endParaRPr>
          </a:p>
          <a:p>
            <a:r>
              <a:rPr lang="et-EE" altLang="et-EE" sz="2000" dirty="0" smtClean="0">
                <a:latin typeface="Arial" panose="020B0604020202020204" pitchFamily="34" charset="0"/>
                <a:sym typeface="Symbol" panose="05050102010706020507" pitchFamily="18" charset="2"/>
              </a:rPr>
              <a:t>Q1 </a:t>
            </a:r>
            <a:r>
              <a:rPr lang="et-EE" altLang="et-EE" sz="2000" i="1" dirty="0" smtClean="0">
                <a:latin typeface="Arial" panose="020B0604020202020204" pitchFamily="34" charset="0"/>
                <a:sym typeface="Symbol" panose="05050102010706020507" pitchFamily="18" charset="2"/>
              </a:rPr>
              <a:t>Ringluspump1 </a:t>
            </a:r>
            <a:r>
              <a:rPr lang="et-EE" altLang="et-EE" sz="2000" dirty="0">
                <a:latin typeface="Arial" panose="020B0604020202020204" pitchFamily="34" charset="0"/>
                <a:sym typeface="Symbol" panose="05050102010706020507" pitchFamily="18" charset="2"/>
              </a:rPr>
              <a:t>– </a:t>
            </a:r>
            <a:r>
              <a:rPr lang="et-EE" altLang="et-EE" sz="2000" dirty="0" smtClean="0">
                <a:latin typeface="Arial" panose="020B0604020202020204" pitchFamily="34" charset="0"/>
                <a:sym typeface="Symbol" panose="05050102010706020507" pitchFamily="18" charset="2"/>
              </a:rPr>
              <a:t>Päikesekollektori kontuuri ringluspump töötab; pumpab soojuskandjat kollektori ja akumulatsioonipaagi </a:t>
            </a:r>
            <a:r>
              <a:rPr lang="et-EE" altLang="et-EE" sz="2000" dirty="0" err="1" smtClean="0">
                <a:latin typeface="Arial" panose="020B0604020202020204" pitchFamily="34" charset="0"/>
                <a:sym typeface="Symbol" panose="05050102010706020507" pitchFamily="18" charset="2"/>
              </a:rPr>
              <a:t>soojusvaheti</a:t>
            </a:r>
            <a:r>
              <a:rPr lang="et-EE" altLang="et-EE" sz="2000" dirty="0" smtClean="0">
                <a:latin typeface="Arial" panose="020B0604020202020204" pitchFamily="34" charset="0"/>
                <a:sym typeface="Symbol" panose="05050102010706020507" pitchFamily="18" charset="2"/>
              </a:rPr>
              <a:t> vahel.</a:t>
            </a:r>
            <a:endParaRPr lang="et-EE" altLang="et-EE" sz="2000" dirty="0">
              <a:latin typeface="Arial" panose="020B0604020202020204" pitchFamily="34" charset="0"/>
              <a:sym typeface="Symbol" panose="05050102010706020507" pitchFamily="18" charset="2"/>
            </a:endParaRPr>
          </a:p>
          <a:p>
            <a:r>
              <a:rPr lang="et-EE" altLang="et-EE" sz="2000" dirty="0" smtClean="0">
                <a:latin typeface="Arial" panose="020B0604020202020204" pitchFamily="34" charset="0"/>
                <a:sym typeface="Symbol" panose="05050102010706020507" pitchFamily="18" charset="2"/>
              </a:rPr>
              <a:t>Q2 Ringluspump2 – Tubade küttekontuuri ringluspump töötab; pumpab soojuskandjat küttekehade ja akumulatsioonipaagi </a:t>
            </a:r>
            <a:r>
              <a:rPr lang="et-EE" altLang="et-EE" sz="2000" dirty="0" err="1" smtClean="0">
                <a:latin typeface="Arial" panose="020B0604020202020204" pitchFamily="34" charset="0"/>
                <a:sym typeface="Symbol" panose="05050102010706020507" pitchFamily="18" charset="2"/>
              </a:rPr>
              <a:t>soojusvaheti</a:t>
            </a:r>
            <a:r>
              <a:rPr lang="et-EE" altLang="et-EE" sz="2000" dirty="0" smtClean="0">
                <a:latin typeface="Arial" panose="020B0604020202020204" pitchFamily="34" charset="0"/>
                <a:sym typeface="Symbol" panose="05050102010706020507" pitchFamily="18" charset="2"/>
              </a:rPr>
              <a:t> vahel.</a:t>
            </a:r>
          </a:p>
          <a:p>
            <a:endParaRPr lang="et-EE" altLang="et-EE" sz="2000" dirty="0">
              <a:latin typeface="Arial" panose="020B0604020202020204" pitchFamily="34" charset="0"/>
              <a:sym typeface="Symbol" panose="05050102010706020507" pitchFamily="18" charset="2"/>
            </a:endParaRPr>
          </a:p>
          <a:p>
            <a:r>
              <a:rPr lang="et-EE" altLang="et-EE" sz="2000" dirty="0" smtClean="0">
                <a:latin typeface="Arial" panose="020B0604020202020204" pitchFamily="34" charset="0"/>
                <a:sym typeface="Symbol" panose="05050102010706020507" pitchFamily="18" charset="2"/>
              </a:rPr>
              <a:t>Ringluspump1 peab töötama, kui temperatuur päikesekollektoris on vähemalt 45 kraadi ja akumulatsioonipaagis alla 90 kraadi.</a:t>
            </a:r>
          </a:p>
          <a:p>
            <a:r>
              <a:rPr lang="et-EE" altLang="et-EE" sz="2000" dirty="0" smtClean="0">
                <a:latin typeface="Arial" panose="020B0604020202020204" pitchFamily="34" charset="0"/>
                <a:sym typeface="Symbol" panose="05050102010706020507" pitchFamily="18" charset="2"/>
              </a:rPr>
              <a:t>Ringluspump2 peab töötama, kui temperatuur toas on alla 21 kraadi</a:t>
            </a:r>
          </a:p>
          <a:p>
            <a:endParaRPr lang="et-EE" altLang="et-EE" sz="2000" dirty="0">
              <a:latin typeface="Arial" panose="020B0604020202020204" pitchFamily="34" charset="0"/>
              <a:sym typeface="Symbol" panose="05050102010706020507" pitchFamily="18" charset="2"/>
            </a:endParaRPr>
          </a:p>
          <a:p>
            <a:r>
              <a:rPr lang="et-EE" altLang="et-EE" sz="2000" dirty="0" smtClean="0">
                <a:latin typeface="Arial" panose="020B0604020202020204" pitchFamily="34" charset="0"/>
                <a:sym typeface="Symbol" panose="05050102010706020507" pitchFamily="18" charset="2"/>
              </a:rPr>
              <a:t>Ülesandele võib lisada akumulatsioonipaaki täiendava soojatootmise lahenduse juhtimise.</a:t>
            </a:r>
            <a:endParaRPr lang="et-EE" altLang="et-EE" sz="2000" dirty="0">
              <a:latin typeface="Arial" panose="020B0604020202020204" pitchFamily="34" charset="0"/>
              <a:sym typeface="Symbol" panose="05050102010706020507" pitchFamily="18" charset="2"/>
            </a:endParaRPr>
          </a:p>
        </p:txBody>
      </p:sp>
    </p:spTree>
    <p:extLst>
      <p:ext uri="{BB962C8B-B14F-4D97-AF65-F5344CB8AC3E}">
        <p14:creationId xmlns:p14="http://schemas.microsoft.com/office/powerpoint/2010/main" val="10283772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0" y="0"/>
            <a:ext cx="9144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t-EE" altLang="et-EE" b="1" dirty="0">
                <a:latin typeface="Arial" panose="020B0604020202020204" pitchFamily="34" charset="0"/>
              </a:rPr>
              <a:t>Kodutöö </a:t>
            </a:r>
            <a:r>
              <a:rPr lang="et-EE" altLang="et-EE" b="1" dirty="0" smtClean="0">
                <a:latin typeface="Arial" panose="020B0604020202020204" pitchFamily="34" charset="0"/>
              </a:rPr>
              <a:t>Ülesande näide 2</a:t>
            </a:r>
            <a:endParaRPr lang="et-EE" altLang="et-EE" b="1" dirty="0">
              <a:latin typeface="Arial" panose="020B0604020202020204" pitchFamily="34" charset="0"/>
            </a:endParaRPr>
          </a:p>
        </p:txBody>
      </p:sp>
      <p:sp>
        <p:nvSpPr>
          <p:cNvPr id="2051" name="Text Box 3"/>
          <p:cNvSpPr txBox="1">
            <a:spLocks noChangeArrowheads="1"/>
          </p:cNvSpPr>
          <p:nvPr/>
        </p:nvSpPr>
        <p:spPr bwMode="auto">
          <a:xfrm>
            <a:off x="179388" y="657264"/>
            <a:ext cx="8763000" cy="56323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2000" dirty="0" smtClean="0">
                <a:latin typeface="Arial" panose="020B0604020202020204" pitchFamily="34" charset="0"/>
                <a:sym typeface="Symbol" panose="05050102010706020507" pitchFamily="18" charset="2"/>
              </a:rPr>
              <a:t>Hoone valvesüsteem</a:t>
            </a:r>
          </a:p>
          <a:p>
            <a:r>
              <a:rPr lang="et-EE" altLang="et-EE" sz="2000" dirty="0" smtClean="0">
                <a:latin typeface="Arial" panose="020B0604020202020204" pitchFamily="34" charset="0"/>
                <a:sym typeface="Symbol" panose="05050102010706020507" pitchFamily="18" charset="2"/>
              </a:rPr>
              <a:t>Sisendite</a:t>
            </a:r>
            <a:r>
              <a:rPr lang="et-EE" altLang="et-EE" sz="2000" dirty="0">
                <a:latin typeface="Arial" panose="020B0604020202020204" pitchFamily="34" charset="0"/>
                <a:sym typeface="Symbol" panose="05050102010706020507" pitchFamily="18" charset="2"/>
              </a:rPr>
              <a:t>, väljundite nimekiri:</a:t>
            </a:r>
          </a:p>
          <a:p>
            <a:endParaRPr lang="et-EE" altLang="et-EE" sz="2000" dirty="0">
              <a:latin typeface="Arial" panose="020B0604020202020204" pitchFamily="34" charset="0"/>
              <a:sym typeface="Symbol" panose="05050102010706020507" pitchFamily="18" charset="2"/>
            </a:endParaRPr>
          </a:p>
          <a:p>
            <a:r>
              <a:rPr lang="et-EE" altLang="et-EE" sz="2000" dirty="0" smtClean="0">
                <a:latin typeface="Arial" panose="020B0604020202020204" pitchFamily="34" charset="0"/>
                <a:sym typeface="Symbol" panose="05050102010706020507" pitchFamily="18" charset="2"/>
              </a:rPr>
              <a:t>I1</a:t>
            </a:r>
            <a:r>
              <a:rPr lang="et-EE" altLang="et-EE" sz="2000" i="1" dirty="0" smtClean="0">
                <a:latin typeface="Arial" panose="020B0604020202020204" pitchFamily="34" charset="0"/>
                <a:sym typeface="Symbol" panose="05050102010706020507" pitchFamily="18" charset="2"/>
              </a:rPr>
              <a:t> Valves </a:t>
            </a:r>
            <a:r>
              <a:rPr lang="et-EE" altLang="et-EE" sz="2000" dirty="0">
                <a:latin typeface="Arial" panose="020B0604020202020204" pitchFamily="34" charset="0"/>
                <a:sym typeface="Symbol" panose="05050102010706020507" pitchFamily="18" charset="2"/>
              </a:rPr>
              <a:t>– </a:t>
            </a:r>
            <a:r>
              <a:rPr lang="et-EE" altLang="et-EE" sz="2000" dirty="0" smtClean="0">
                <a:latin typeface="Arial" panose="020B0604020202020204" pitchFamily="34" charset="0"/>
                <a:sym typeface="Symbol" panose="05050102010706020507" pitchFamily="18" charset="2"/>
              </a:rPr>
              <a:t>Hoone on </a:t>
            </a:r>
            <a:r>
              <a:rPr lang="et-EE" altLang="et-EE" sz="2000" dirty="0" err="1" smtClean="0">
                <a:latin typeface="Arial" panose="020B0604020202020204" pitchFamily="34" charset="0"/>
                <a:sym typeface="Symbol" panose="05050102010706020507" pitchFamily="18" charset="2"/>
              </a:rPr>
              <a:t>valvestatud</a:t>
            </a:r>
            <a:r>
              <a:rPr lang="et-EE" altLang="et-EE" sz="2000" dirty="0">
                <a:latin typeface="Arial" panose="020B0604020202020204" pitchFamily="34" charset="0"/>
                <a:sym typeface="Symbol" panose="05050102010706020507" pitchFamily="18" charset="2"/>
              </a:rPr>
              <a:t> </a:t>
            </a:r>
            <a:r>
              <a:rPr lang="et-EE" altLang="et-EE" sz="2000" dirty="0" smtClean="0">
                <a:latin typeface="Arial" panose="020B0604020202020204" pitchFamily="34" charset="0"/>
                <a:sym typeface="Symbol" panose="05050102010706020507" pitchFamily="18" charset="2"/>
              </a:rPr>
              <a:t>(selle puudumine tähendab „valvest maha võetud“)</a:t>
            </a:r>
            <a:endParaRPr lang="et-EE" altLang="et-EE" sz="2000" dirty="0">
              <a:latin typeface="Arial" panose="020B0604020202020204" pitchFamily="34" charset="0"/>
              <a:sym typeface="Symbol" panose="05050102010706020507" pitchFamily="18" charset="2"/>
            </a:endParaRPr>
          </a:p>
          <a:p>
            <a:r>
              <a:rPr lang="et-EE" altLang="et-EE" sz="2000" dirty="0" smtClean="0">
                <a:latin typeface="Arial" panose="020B0604020202020204" pitchFamily="34" charset="0"/>
                <a:sym typeface="Symbol" panose="05050102010706020507" pitchFamily="18" charset="2"/>
              </a:rPr>
              <a:t>I2 </a:t>
            </a:r>
            <a:r>
              <a:rPr lang="et-EE" altLang="et-EE" sz="2000" i="1" dirty="0" smtClean="0">
                <a:latin typeface="Arial" panose="020B0604020202020204" pitchFamily="34" charset="0"/>
                <a:sym typeface="Symbol" panose="05050102010706020507" pitchFamily="18" charset="2"/>
              </a:rPr>
              <a:t>Liikumine</a:t>
            </a:r>
            <a:r>
              <a:rPr lang="et-EE" altLang="et-EE" sz="2000" dirty="0" smtClean="0">
                <a:latin typeface="Arial" panose="020B0604020202020204" pitchFamily="34" charset="0"/>
                <a:sym typeface="Symbol" panose="05050102010706020507" pitchFamily="18" charset="2"/>
              </a:rPr>
              <a:t> – Liikumisandur tuvastas liikumise hoones</a:t>
            </a:r>
          </a:p>
          <a:p>
            <a:r>
              <a:rPr lang="et-EE" altLang="et-EE" sz="2000" dirty="0" smtClean="0">
                <a:latin typeface="Arial" panose="020B0604020202020204" pitchFamily="34" charset="0"/>
                <a:sym typeface="Symbol" panose="05050102010706020507" pitchFamily="18" charset="2"/>
              </a:rPr>
              <a:t>I3 </a:t>
            </a:r>
            <a:r>
              <a:rPr lang="et-EE" altLang="et-EE" sz="2000" i="1" dirty="0" err="1" smtClean="0">
                <a:latin typeface="Arial" panose="020B0604020202020204" pitchFamily="34" charset="0"/>
                <a:sym typeface="Symbol" panose="05050102010706020507" pitchFamily="18" charset="2"/>
              </a:rPr>
              <a:t>Uks_avatud</a:t>
            </a:r>
            <a:r>
              <a:rPr lang="et-EE" altLang="et-EE" sz="2000" dirty="0" smtClean="0">
                <a:latin typeface="Arial" panose="020B0604020202020204" pitchFamily="34" charset="0"/>
                <a:sym typeface="Symbol" panose="05050102010706020507" pitchFamily="18" charset="2"/>
              </a:rPr>
              <a:t> –  Hoone uks on avatud</a:t>
            </a:r>
            <a:endParaRPr lang="et-EE" altLang="et-EE" sz="2000" dirty="0">
              <a:latin typeface="Arial" panose="020B0604020202020204" pitchFamily="34" charset="0"/>
              <a:sym typeface="Symbol" panose="05050102010706020507" pitchFamily="18" charset="2"/>
            </a:endParaRPr>
          </a:p>
          <a:p>
            <a:r>
              <a:rPr lang="et-EE" altLang="et-EE" sz="2000" dirty="0" smtClean="0">
                <a:latin typeface="Arial" panose="020B0604020202020204" pitchFamily="34" charset="0"/>
                <a:sym typeface="Symbol" panose="05050102010706020507" pitchFamily="18" charset="2"/>
              </a:rPr>
              <a:t>I4 </a:t>
            </a:r>
            <a:r>
              <a:rPr lang="et-EE" altLang="et-EE" sz="2000" i="1" dirty="0" err="1" smtClean="0">
                <a:latin typeface="Arial" panose="020B0604020202020204" pitchFamily="34" charset="0"/>
                <a:sym typeface="Symbol" panose="05050102010706020507" pitchFamily="18" charset="2"/>
              </a:rPr>
              <a:t>Aken_lahti</a:t>
            </a:r>
            <a:r>
              <a:rPr lang="et-EE" altLang="et-EE" sz="2000" dirty="0" smtClean="0">
                <a:latin typeface="Arial" panose="020B0604020202020204" pitchFamily="34" charset="0"/>
                <a:sym typeface="Symbol" panose="05050102010706020507" pitchFamily="18" charset="2"/>
              </a:rPr>
              <a:t> -  Hoone aken on avatud (või purustatud)</a:t>
            </a:r>
            <a:endParaRPr lang="et-EE" altLang="et-EE" sz="2000" dirty="0">
              <a:latin typeface="Arial" panose="020B0604020202020204" pitchFamily="34" charset="0"/>
              <a:sym typeface="Symbol" panose="05050102010706020507" pitchFamily="18" charset="2"/>
            </a:endParaRPr>
          </a:p>
          <a:p>
            <a:endParaRPr lang="et-EE" altLang="et-EE" sz="2000" dirty="0">
              <a:latin typeface="Arial" panose="020B0604020202020204" pitchFamily="34" charset="0"/>
              <a:sym typeface="Symbol" panose="05050102010706020507" pitchFamily="18" charset="2"/>
            </a:endParaRPr>
          </a:p>
          <a:p>
            <a:r>
              <a:rPr lang="et-EE" altLang="et-EE" sz="2000" dirty="0" smtClean="0">
                <a:latin typeface="Arial" panose="020B0604020202020204" pitchFamily="34" charset="0"/>
                <a:sym typeface="Symbol" panose="05050102010706020507" pitchFamily="18" charset="2"/>
              </a:rPr>
              <a:t>Q1 </a:t>
            </a:r>
            <a:r>
              <a:rPr lang="et-EE" altLang="et-EE" sz="2000" i="1" dirty="0" smtClean="0">
                <a:latin typeface="Arial" panose="020B0604020202020204" pitchFamily="34" charset="0"/>
                <a:sym typeface="Symbol" panose="05050102010706020507" pitchFamily="18" charset="2"/>
              </a:rPr>
              <a:t>Viide </a:t>
            </a:r>
            <a:r>
              <a:rPr lang="et-EE" altLang="et-EE" sz="2000" dirty="0">
                <a:latin typeface="Arial" panose="020B0604020202020204" pitchFamily="34" charset="0"/>
                <a:sym typeface="Symbol" panose="05050102010706020507" pitchFamily="18" charset="2"/>
              </a:rPr>
              <a:t>– </a:t>
            </a:r>
            <a:r>
              <a:rPr lang="et-EE" altLang="et-EE" sz="2000" dirty="0" smtClean="0">
                <a:latin typeface="Arial" panose="020B0604020202020204" pitchFamily="34" charset="0"/>
                <a:sym typeface="Symbol" panose="05050102010706020507" pitchFamily="18" charset="2"/>
              </a:rPr>
              <a:t>Pärast </a:t>
            </a:r>
            <a:r>
              <a:rPr lang="et-EE" altLang="et-EE" sz="2000" dirty="0" err="1" smtClean="0">
                <a:latin typeface="Arial" panose="020B0604020202020204" pitchFamily="34" charset="0"/>
                <a:sym typeface="Symbol" panose="05050102010706020507" pitchFamily="18" charset="2"/>
              </a:rPr>
              <a:t>valvestamist</a:t>
            </a:r>
            <a:r>
              <a:rPr lang="et-EE" altLang="et-EE" sz="2000" dirty="0" smtClean="0">
                <a:latin typeface="Arial" panose="020B0604020202020204" pitchFamily="34" charset="0"/>
                <a:sym typeface="Symbol" panose="05050102010706020507" pitchFamily="18" charset="2"/>
              </a:rPr>
              <a:t> või ukse avamist kestab x sekundit uksest väljumist  või sisenemist lubav viide (selle jooksul ukse avatus Häiret ei tekita)</a:t>
            </a:r>
            <a:endParaRPr lang="et-EE" altLang="et-EE" sz="2000" dirty="0">
              <a:latin typeface="Arial" panose="020B0604020202020204" pitchFamily="34" charset="0"/>
              <a:sym typeface="Symbol" panose="05050102010706020507" pitchFamily="18" charset="2"/>
            </a:endParaRPr>
          </a:p>
          <a:p>
            <a:r>
              <a:rPr lang="et-EE" altLang="et-EE" sz="2000" dirty="0" smtClean="0">
                <a:latin typeface="Arial" panose="020B0604020202020204" pitchFamily="34" charset="0"/>
                <a:sym typeface="Symbol" panose="05050102010706020507" pitchFamily="18" charset="2"/>
              </a:rPr>
              <a:t>Q2 Häire – </a:t>
            </a:r>
            <a:r>
              <a:rPr lang="et-EE" altLang="et-EE" sz="2000" dirty="0" err="1" smtClean="0">
                <a:latin typeface="Arial" panose="020B0604020202020204" pitchFamily="34" charset="0"/>
                <a:sym typeface="Symbol" panose="05050102010706020507" pitchFamily="18" charset="2"/>
              </a:rPr>
              <a:t>Valvestatud</a:t>
            </a:r>
            <a:r>
              <a:rPr lang="et-EE" altLang="et-EE" sz="2000" dirty="0" smtClean="0">
                <a:latin typeface="Arial" panose="020B0604020202020204" pitchFamily="34" charset="0"/>
                <a:sym typeface="Symbol" panose="05050102010706020507" pitchFamily="18" charset="2"/>
              </a:rPr>
              <a:t> hoones on toimud sissemurdmine (liikumine, akna avamine/lõhkumine). Häiret saab lõpetada valvest maha võtmisega.</a:t>
            </a:r>
          </a:p>
          <a:p>
            <a:endParaRPr lang="et-EE" altLang="et-EE" sz="2000" dirty="0">
              <a:latin typeface="Arial" panose="020B0604020202020204" pitchFamily="34" charset="0"/>
              <a:sym typeface="Symbol" panose="05050102010706020507" pitchFamily="18" charset="2"/>
            </a:endParaRPr>
          </a:p>
          <a:p>
            <a:endParaRPr lang="et-EE" altLang="et-EE" sz="2000" dirty="0" smtClean="0">
              <a:latin typeface="Arial" panose="020B0604020202020204" pitchFamily="34" charset="0"/>
              <a:sym typeface="Symbol" panose="05050102010706020507" pitchFamily="18" charset="2"/>
            </a:endParaRPr>
          </a:p>
          <a:p>
            <a:endParaRPr lang="et-EE" altLang="et-EE" sz="2000" dirty="0">
              <a:latin typeface="Arial" panose="020B0604020202020204" pitchFamily="34" charset="0"/>
              <a:sym typeface="Symbol" panose="05050102010706020507" pitchFamily="18" charset="2"/>
            </a:endParaRPr>
          </a:p>
          <a:p>
            <a:endParaRPr lang="et-EE" altLang="et-EE" sz="2000" dirty="0">
              <a:latin typeface="Arial" panose="020B0604020202020204" pitchFamily="34" charset="0"/>
              <a:sym typeface="Symbol" panose="05050102010706020507" pitchFamily="18" charset="2"/>
            </a:endParaRPr>
          </a:p>
        </p:txBody>
      </p:sp>
    </p:spTree>
    <p:extLst>
      <p:ext uri="{BB962C8B-B14F-4D97-AF65-F5344CB8AC3E}">
        <p14:creationId xmlns:p14="http://schemas.microsoft.com/office/powerpoint/2010/main" val="23141417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0" y="0"/>
            <a:ext cx="914400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algn="ctr"/>
            <a:r>
              <a:rPr lang="et-EE" altLang="et-EE" b="1" dirty="0">
                <a:latin typeface="Arial" panose="020B0604020202020204" pitchFamily="34" charset="0"/>
              </a:rPr>
              <a:t>Kodutöö </a:t>
            </a:r>
            <a:r>
              <a:rPr lang="et-EE" altLang="et-EE" b="1" dirty="0" smtClean="0">
                <a:latin typeface="Arial" panose="020B0604020202020204" pitchFamily="34" charset="0"/>
              </a:rPr>
              <a:t>Ülesande näide 3</a:t>
            </a:r>
            <a:endParaRPr lang="et-EE" altLang="et-EE" b="1" dirty="0">
              <a:latin typeface="Arial" panose="020B0604020202020204" pitchFamily="34" charset="0"/>
            </a:endParaRPr>
          </a:p>
        </p:txBody>
      </p:sp>
      <p:sp>
        <p:nvSpPr>
          <p:cNvPr id="2051" name="Text Box 3"/>
          <p:cNvSpPr txBox="1">
            <a:spLocks noChangeArrowheads="1"/>
          </p:cNvSpPr>
          <p:nvPr/>
        </p:nvSpPr>
        <p:spPr bwMode="auto">
          <a:xfrm>
            <a:off x="179388" y="657264"/>
            <a:ext cx="87630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t-EE" altLang="et-EE" sz="2000" dirty="0" smtClean="0">
                <a:latin typeface="Arial" panose="020B0604020202020204" pitchFamily="34" charset="0"/>
                <a:sym typeface="Symbol" panose="05050102010706020507" pitchFamily="18" charset="2"/>
              </a:rPr>
              <a:t>Konteiner prügipressi juhtimine</a:t>
            </a:r>
          </a:p>
          <a:p>
            <a:r>
              <a:rPr lang="et-EE" altLang="et-EE" sz="2000" dirty="0" smtClean="0">
                <a:latin typeface="Arial" panose="020B0604020202020204" pitchFamily="34" charset="0"/>
                <a:sym typeface="Symbol" panose="05050102010706020507" pitchFamily="18" charset="2"/>
              </a:rPr>
              <a:t>Sisendite</a:t>
            </a:r>
            <a:r>
              <a:rPr lang="et-EE" altLang="et-EE" sz="2000" dirty="0">
                <a:latin typeface="Arial" panose="020B0604020202020204" pitchFamily="34" charset="0"/>
                <a:sym typeface="Symbol" panose="05050102010706020507" pitchFamily="18" charset="2"/>
              </a:rPr>
              <a:t>, väljundite nimekiri:</a:t>
            </a:r>
          </a:p>
          <a:p>
            <a:endParaRPr lang="et-EE" altLang="et-EE" sz="2000" dirty="0">
              <a:latin typeface="Arial" panose="020B0604020202020204" pitchFamily="34" charset="0"/>
              <a:sym typeface="Symbol" panose="05050102010706020507" pitchFamily="18" charset="2"/>
            </a:endParaRPr>
          </a:p>
          <a:p>
            <a:r>
              <a:rPr lang="et-EE" altLang="et-EE" sz="2000" dirty="0" smtClean="0">
                <a:latin typeface="Arial" panose="020B0604020202020204" pitchFamily="34" charset="0"/>
                <a:sym typeface="Symbol" panose="05050102010706020507" pitchFamily="18" charset="2"/>
              </a:rPr>
              <a:t>I1</a:t>
            </a:r>
            <a:r>
              <a:rPr lang="et-EE" altLang="et-EE" sz="2000" i="1" dirty="0" smtClean="0">
                <a:latin typeface="Arial" panose="020B0604020202020204" pitchFamily="34" charset="0"/>
                <a:sym typeface="Symbol" panose="05050102010706020507" pitchFamily="18" charset="2"/>
              </a:rPr>
              <a:t> Start </a:t>
            </a:r>
            <a:r>
              <a:rPr lang="et-EE" altLang="et-EE" sz="2000" dirty="0">
                <a:latin typeface="Arial" panose="020B0604020202020204" pitchFamily="34" charset="0"/>
                <a:sym typeface="Symbol" panose="05050102010706020507" pitchFamily="18" charset="2"/>
              </a:rPr>
              <a:t>– </a:t>
            </a:r>
            <a:r>
              <a:rPr lang="et-EE" altLang="et-EE" sz="2000" dirty="0" smtClean="0">
                <a:latin typeface="Arial" panose="020B0604020202020204" pitchFamily="34" charset="0"/>
                <a:sym typeface="Symbol" panose="05050102010706020507" pitchFamily="18" charset="2"/>
              </a:rPr>
              <a:t>Prügipressi pressimise alustamise käsklus </a:t>
            </a:r>
            <a:endParaRPr lang="et-EE" altLang="et-EE" sz="2000" dirty="0">
              <a:latin typeface="Arial" panose="020B0604020202020204" pitchFamily="34" charset="0"/>
              <a:sym typeface="Symbol" panose="05050102010706020507" pitchFamily="18" charset="2"/>
            </a:endParaRPr>
          </a:p>
          <a:p>
            <a:r>
              <a:rPr lang="et-EE" altLang="et-EE" sz="2000" dirty="0" smtClean="0">
                <a:latin typeface="Arial" panose="020B0604020202020204" pitchFamily="34" charset="0"/>
                <a:sym typeface="Symbol" panose="05050102010706020507" pitchFamily="18" charset="2"/>
              </a:rPr>
              <a:t>I2 </a:t>
            </a:r>
            <a:r>
              <a:rPr lang="et-EE" altLang="et-EE" sz="2000" i="1" dirty="0" err="1" smtClean="0">
                <a:latin typeface="Arial" panose="020B0604020202020204" pitchFamily="34" charset="0"/>
                <a:sym typeface="Symbol" panose="05050102010706020507" pitchFamily="18" charset="2"/>
              </a:rPr>
              <a:t>Luuk_suletud</a:t>
            </a:r>
            <a:r>
              <a:rPr lang="et-EE" altLang="et-EE" sz="2000" dirty="0" smtClean="0">
                <a:latin typeface="Arial" panose="020B0604020202020204" pitchFamily="34" charset="0"/>
                <a:sym typeface="Symbol" panose="05050102010706020507" pitchFamily="18" charset="2"/>
              </a:rPr>
              <a:t> – Prügipressi ohutusluuk on suletud</a:t>
            </a:r>
          </a:p>
          <a:p>
            <a:r>
              <a:rPr lang="et-EE" altLang="et-EE" sz="2000" dirty="0" smtClean="0">
                <a:latin typeface="Arial" panose="020B0604020202020204" pitchFamily="34" charset="0"/>
                <a:sym typeface="Symbol" panose="05050102010706020507" pitchFamily="18" charset="2"/>
              </a:rPr>
              <a:t>I3 </a:t>
            </a:r>
            <a:r>
              <a:rPr lang="et-EE" altLang="et-EE" sz="2000" i="1" dirty="0" err="1" smtClean="0">
                <a:latin typeface="Arial" panose="020B0604020202020204" pitchFamily="34" charset="0"/>
                <a:sym typeface="Symbol" panose="05050102010706020507" pitchFamily="18" charset="2"/>
              </a:rPr>
              <a:t>Prs_lopp</a:t>
            </a:r>
            <a:r>
              <a:rPr lang="et-EE" altLang="et-EE" sz="2000" dirty="0" smtClean="0">
                <a:latin typeface="Arial" panose="020B0604020202020204" pitchFamily="34" charset="0"/>
                <a:sym typeface="Symbol" panose="05050102010706020507" pitchFamily="18" charset="2"/>
              </a:rPr>
              <a:t> –  Pressimine jõudis lõpuni (ulatus piirasendini või piir-rõhuni)</a:t>
            </a:r>
            <a:endParaRPr lang="et-EE" altLang="et-EE" sz="2000" dirty="0">
              <a:latin typeface="Arial" panose="020B0604020202020204" pitchFamily="34" charset="0"/>
              <a:sym typeface="Symbol" panose="05050102010706020507" pitchFamily="18" charset="2"/>
            </a:endParaRPr>
          </a:p>
          <a:p>
            <a:r>
              <a:rPr lang="et-EE" altLang="et-EE" sz="2000" dirty="0" smtClean="0">
                <a:latin typeface="Arial" panose="020B0604020202020204" pitchFamily="34" charset="0"/>
                <a:sym typeface="Symbol" panose="05050102010706020507" pitchFamily="18" charset="2"/>
              </a:rPr>
              <a:t>I4 </a:t>
            </a:r>
            <a:r>
              <a:rPr lang="et-EE" altLang="et-EE" sz="2000" i="1" dirty="0" smtClean="0">
                <a:latin typeface="Arial" panose="020B0604020202020204" pitchFamily="34" charset="0"/>
                <a:sym typeface="Symbol" panose="05050102010706020507" pitchFamily="18" charset="2"/>
              </a:rPr>
              <a:t>Algasendis</a:t>
            </a:r>
            <a:r>
              <a:rPr lang="et-EE" altLang="et-EE" sz="2000" dirty="0" smtClean="0">
                <a:latin typeface="Arial" panose="020B0604020202020204" pitchFamily="34" charset="0"/>
                <a:sym typeface="Symbol" panose="05050102010706020507" pitchFamily="18" charset="2"/>
              </a:rPr>
              <a:t> -  Press on tagastunud algasendisse</a:t>
            </a:r>
            <a:endParaRPr lang="et-EE" altLang="et-EE" sz="2000" dirty="0">
              <a:latin typeface="Arial" panose="020B0604020202020204" pitchFamily="34" charset="0"/>
              <a:sym typeface="Symbol" panose="05050102010706020507" pitchFamily="18" charset="2"/>
            </a:endParaRPr>
          </a:p>
          <a:p>
            <a:endParaRPr lang="et-EE" altLang="et-EE" sz="2000" dirty="0">
              <a:latin typeface="Arial" panose="020B0604020202020204" pitchFamily="34" charset="0"/>
              <a:sym typeface="Symbol" panose="05050102010706020507" pitchFamily="18" charset="2"/>
            </a:endParaRPr>
          </a:p>
          <a:p>
            <a:r>
              <a:rPr lang="et-EE" altLang="et-EE" sz="2000" dirty="0" smtClean="0">
                <a:latin typeface="Arial" panose="020B0604020202020204" pitchFamily="34" charset="0"/>
                <a:sym typeface="Symbol" panose="05050102010706020507" pitchFamily="18" charset="2"/>
              </a:rPr>
              <a:t>Q1 </a:t>
            </a:r>
            <a:r>
              <a:rPr lang="et-EE" altLang="et-EE" sz="2000" i="1" dirty="0" smtClean="0">
                <a:latin typeface="Arial" panose="020B0604020202020204" pitchFamily="34" charset="0"/>
                <a:sym typeface="Symbol" panose="05050102010706020507" pitchFamily="18" charset="2"/>
              </a:rPr>
              <a:t>Press </a:t>
            </a:r>
            <a:r>
              <a:rPr lang="et-EE" altLang="et-EE" sz="2000" dirty="0">
                <a:latin typeface="Arial" panose="020B0604020202020204" pitchFamily="34" charset="0"/>
                <a:sym typeface="Symbol" panose="05050102010706020507" pitchFamily="18" charset="2"/>
              </a:rPr>
              <a:t>– </a:t>
            </a:r>
            <a:r>
              <a:rPr lang="et-EE" altLang="et-EE" sz="2000" dirty="0" smtClean="0">
                <a:latin typeface="Arial" panose="020B0604020202020204" pitchFamily="34" charset="0"/>
                <a:sym typeface="Symbol" panose="05050102010706020507" pitchFamily="18" charset="2"/>
              </a:rPr>
              <a:t>Prügipress liigub </a:t>
            </a:r>
            <a:r>
              <a:rPr lang="et-EE" altLang="et-EE" sz="2000" dirty="0" err="1" smtClean="0">
                <a:latin typeface="Arial" panose="020B0604020202020204" pitchFamily="34" charset="0"/>
                <a:sym typeface="Symbol" panose="05050102010706020507" pitchFamily="18" charset="2"/>
              </a:rPr>
              <a:t>kokkupressimise</a:t>
            </a:r>
            <a:r>
              <a:rPr lang="et-EE" altLang="et-EE" sz="2000" dirty="0" smtClean="0">
                <a:latin typeface="Arial" panose="020B0604020202020204" pitchFamily="34" charset="0"/>
                <a:sym typeface="Symbol" panose="05050102010706020507" pitchFamily="18" charset="2"/>
              </a:rPr>
              <a:t> suunas</a:t>
            </a:r>
            <a:endParaRPr lang="et-EE" altLang="et-EE" sz="2000" dirty="0">
              <a:latin typeface="Arial" panose="020B0604020202020204" pitchFamily="34" charset="0"/>
              <a:sym typeface="Symbol" panose="05050102010706020507" pitchFamily="18" charset="2"/>
            </a:endParaRPr>
          </a:p>
          <a:p>
            <a:r>
              <a:rPr lang="et-EE" altLang="et-EE" sz="2000" dirty="0" smtClean="0">
                <a:latin typeface="Arial" panose="020B0604020202020204" pitchFamily="34" charset="0"/>
                <a:sym typeface="Symbol" panose="05050102010706020507" pitchFamily="18" charset="2"/>
              </a:rPr>
              <a:t>Q2 Tagastub – Prügipress liigub algasendi suunas</a:t>
            </a:r>
          </a:p>
          <a:p>
            <a:r>
              <a:rPr lang="et-EE" altLang="et-EE" sz="2000" dirty="0" smtClean="0">
                <a:latin typeface="Arial" panose="020B0604020202020204" pitchFamily="34" charset="0"/>
                <a:sym typeface="Symbol" panose="05050102010706020507" pitchFamily="18" charset="2"/>
              </a:rPr>
              <a:t>Q3 Tõrge -  Pressimise või tagastumine kestis liiga kaua või ohutusluuk avatud </a:t>
            </a:r>
          </a:p>
          <a:p>
            <a:endParaRPr lang="et-EE" altLang="et-EE" sz="2000" dirty="0">
              <a:latin typeface="Arial" panose="020B0604020202020204" pitchFamily="34" charset="0"/>
              <a:sym typeface="Symbol" panose="05050102010706020507" pitchFamily="18" charset="2"/>
            </a:endParaRPr>
          </a:p>
          <a:p>
            <a:endParaRPr lang="et-EE" altLang="et-EE" sz="2000" dirty="0">
              <a:latin typeface="Arial" panose="020B0604020202020204" pitchFamily="34" charset="0"/>
              <a:sym typeface="Symbol" panose="05050102010706020507" pitchFamily="18" charset="2"/>
            </a:endParaRPr>
          </a:p>
        </p:txBody>
      </p:sp>
    </p:spTree>
    <p:extLst>
      <p:ext uri="{BB962C8B-B14F-4D97-AF65-F5344CB8AC3E}">
        <p14:creationId xmlns:p14="http://schemas.microsoft.com/office/powerpoint/2010/main" val="36123389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TotalTime>
  <Words>534</Words>
  <Application>Microsoft Office PowerPoint</Application>
  <PresentationFormat>On-screen Show (4:3)</PresentationFormat>
  <Paragraphs>87</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Calibri</vt:lpstr>
      <vt:lpstr>Arial</vt:lpstr>
      <vt:lpstr>Symbol</vt:lpstr>
      <vt:lpstr>Office Theme</vt:lpstr>
      <vt:lpstr>PowerPoint Presentation</vt:lpstr>
      <vt:lpstr>PowerPoint Presentation</vt:lpstr>
      <vt:lpstr>PowerPoint Presentation</vt:lpstr>
      <vt:lpstr>PowerPoint Presentation</vt:lpstr>
      <vt:lpstr>PowerPoint Presentation</vt:lpstr>
    </vt:vector>
  </TitlesOfParts>
  <Company>Automaatikainstituut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Andres</dc:creator>
  <cp:lastModifiedBy>Andrew Woodpecker</cp:lastModifiedBy>
  <cp:revision>14</cp:revision>
  <dcterms:created xsi:type="dcterms:W3CDTF">2013-04-18T20:38:33Z</dcterms:created>
  <dcterms:modified xsi:type="dcterms:W3CDTF">2015-03-19T22:18:34Z</dcterms:modified>
</cp:coreProperties>
</file>