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63" r:id="rId2"/>
    <p:sldId id="257" r:id="rId3"/>
    <p:sldId id="264" r:id="rId4"/>
    <p:sldId id="258" r:id="rId5"/>
    <p:sldId id="262" r:id="rId6"/>
    <p:sldId id="260" r:id="rId7"/>
    <p:sldId id="261" r:id="rId8"/>
    <p:sldId id="259" r:id="rId9"/>
    <p:sldId id="267"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snapToGrid="0">
      <p:cViewPr varScale="1">
        <p:scale>
          <a:sx n="65" d="100"/>
          <a:sy n="65" d="100"/>
        </p:scale>
        <p:origin x="8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7F7C22-5C59-41C7-A499-F801E9F229E9}"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1899300668"/>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7F7C22-5C59-41C7-A499-F801E9F229E9}"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1781622921"/>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7F7C22-5C59-41C7-A499-F801E9F229E9}"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3783932400"/>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7F7C22-5C59-41C7-A499-F801E9F229E9}"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496D8D6-E194-46C3-9044-F01A9B4A8D8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10801173"/>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7F7C22-5C59-41C7-A499-F801E9F229E9}"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86253318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17F7C22-5C59-41C7-A499-F801E9F229E9}"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1095775225"/>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17F7C22-5C59-41C7-A499-F801E9F229E9}"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3733359337"/>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7F7C22-5C59-41C7-A499-F801E9F229E9}"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2226754957"/>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17F7C22-5C59-41C7-A499-F801E9F229E9}" type="datetimeFigureOut">
              <a:rPr lang="en-US" smtClean="0"/>
              <a:t>4/24/2018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496D8D6-E194-46C3-9044-F01A9B4A8D84}" type="slidenum">
              <a:rPr lang="en-US" smtClean="0"/>
              <a:t>‹#›</a:t>
            </a:fld>
            <a:endParaRPr lang="en-US"/>
          </a:p>
        </p:txBody>
      </p:sp>
    </p:spTree>
    <p:extLst>
      <p:ext uri="{BB962C8B-B14F-4D97-AF65-F5344CB8AC3E}">
        <p14:creationId xmlns:p14="http://schemas.microsoft.com/office/powerpoint/2010/main" val="1627748660"/>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7F7C22-5C59-41C7-A499-F801E9F229E9}"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216181958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7F7C22-5C59-41C7-A499-F801E9F229E9}"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378537285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7F7C22-5C59-41C7-A499-F801E9F229E9}"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3421638077"/>
      </p:ext>
    </p:extLst>
  </p:cSld>
  <p:clrMapOvr>
    <a:masterClrMapping/>
  </p:clrMapOvr>
  <p:transition spd="slow">
    <p:randomBar dir="vert"/>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7F7C22-5C59-41C7-A499-F801E9F229E9}"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2177431837"/>
      </p:ext>
    </p:extLst>
  </p:cSld>
  <p:clrMapOvr>
    <a:masterClrMapping/>
  </p:clrMapOvr>
  <p:transition spd="slow">
    <p:randomBar dir="vert"/>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7F7C22-5C59-41C7-A499-F801E9F229E9}"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3714564697"/>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17F7C22-5C59-41C7-A499-F801E9F229E9}"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522181883"/>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7F7C22-5C59-41C7-A499-F801E9F229E9}"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2733931050"/>
      </p:ext>
    </p:extLst>
  </p:cSld>
  <p:clrMapOvr>
    <a:masterClrMapping/>
  </p:clrMapOvr>
  <p:transition spd="slow">
    <p:randomBar dir="vert"/>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7F7C22-5C59-41C7-A499-F801E9F229E9}"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6D8D6-E194-46C3-9044-F01A9B4A8D84}" type="slidenum">
              <a:rPr lang="en-US" smtClean="0"/>
              <a:t>‹#›</a:t>
            </a:fld>
            <a:endParaRPr lang="en-US"/>
          </a:p>
        </p:txBody>
      </p:sp>
    </p:spTree>
    <p:extLst>
      <p:ext uri="{BB962C8B-B14F-4D97-AF65-F5344CB8AC3E}">
        <p14:creationId xmlns:p14="http://schemas.microsoft.com/office/powerpoint/2010/main" val="386214763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7F7C22-5C59-41C7-A499-F801E9F229E9}" type="datetimeFigureOut">
              <a:rPr lang="en-US" smtClean="0"/>
              <a:t>4/24/2018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496D8D6-E194-46C3-9044-F01A9B4A8D84}" type="slidenum">
              <a:rPr lang="en-US" smtClean="0"/>
              <a:t>‹#›</a:t>
            </a:fld>
            <a:endParaRPr lang="en-US"/>
          </a:p>
        </p:txBody>
      </p:sp>
    </p:spTree>
    <p:extLst>
      <p:ext uri="{BB962C8B-B14F-4D97-AF65-F5344CB8AC3E}">
        <p14:creationId xmlns:p14="http://schemas.microsoft.com/office/powerpoint/2010/main" val="3206726928"/>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ransition spd="slow">
    <p:randomBar dir="vert"/>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4115"/>
            <a:ext cx="10515600" cy="1325563"/>
          </a:xfrm>
        </p:spPr>
        <p:txBody>
          <a:bodyPr>
            <a:normAutofit fontScale="90000"/>
          </a:bodyPr>
          <a:lstStyle/>
          <a:p>
            <a:pPr algn="ctr"/>
            <a:r>
              <a:rPr lang="en-US" sz="7200" dirty="0" smtClean="0"/>
              <a:t>Work Breakdown Structure</a:t>
            </a:r>
            <a:endParaRPr lang="en-US" sz="7200" dirty="0"/>
          </a:p>
        </p:txBody>
      </p:sp>
      <p:sp>
        <p:nvSpPr>
          <p:cNvPr id="3" name="Content Placeholder 2"/>
          <p:cNvSpPr>
            <a:spLocks noGrp="1"/>
          </p:cNvSpPr>
          <p:nvPr>
            <p:ph idx="1"/>
          </p:nvPr>
        </p:nvSpPr>
        <p:spPr>
          <a:xfrm>
            <a:off x="838200" y="3093316"/>
            <a:ext cx="10515600" cy="4351338"/>
          </a:xfrm>
        </p:spPr>
        <p:txBody>
          <a:bodyPr/>
          <a:lstStyle/>
          <a:p>
            <a:pPr marL="0" indent="0" algn="ctr">
              <a:buNone/>
            </a:pPr>
            <a:r>
              <a:rPr lang="en-US" dirty="0" smtClean="0"/>
              <a:t>by</a:t>
            </a:r>
          </a:p>
          <a:p>
            <a:pPr marL="0" indent="0" algn="ctr">
              <a:buNone/>
            </a:pPr>
            <a:r>
              <a:rPr lang="en-US" dirty="0" smtClean="0"/>
              <a:t>Nino Lazuashvili</a:t>
            </a:r>
          </a:p>
          <a:p>
            <a:pPr marL="0" indent="0" algn="ctr">
              <a:buNone/>
            </a:pPr>
            <a:r>
              <a:rPr lang="en-US" dirty="0" smtClean="0"/>
              <a:t> Software Project Management </a:t>
            </a:r>
          </a:p>
          <a:p>
            <a:pPr marL="0" indent="0" algn="ctr">
              <a:buNone/>
            </a:pPr>
            <a:endParaRPr lang="en-US" dirty="0"/>
          </a:p>
        </p:txBody>
      </p:sp>
    </p:spTree>
    <p:extLst>
      <p:ext uri="{BB962C8B-B14F-4D97-AF65-F5344CB8AC3E}">
        <p14:creationId xmlns:p14="http://schemas.microsoft.com/office/powerpoint/2010/main" val="234763189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Creating the Work Breakdown Structure</a:t>
            </a:r>
            <a:br>
              <a:rPr lang="en-US" b="1" dirty="0"/>
            </a:br>
            <a:endParaRPr lang="en-US" dirty="0"/>
          </a:p>
        </p:txBody>
      </p:sp>
      <p:pic>
        <p:nvPicPr>
          <p:cNvPr id="1026" name="Picture 2" descr="https://d2myx53yhj7u4b.cloudfront.net/sites/default/files/IC-team-work-toge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838" y="1951040"/>
            <a:ext cx="6091085" cy="4906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470034">
            <a:off x="353962" y="2684207"/>
            <a:ext cx="1740310" cy="646331"/>
          </a:xfrm>
          <a:prstGeom prst="rect">
            <a:avLst/>
          </a:prstGeom>
          <a:noFill/>
        </p:spPr>
        <p:txBody>
          <a:bodyPr wrap="square" rtlCol="0">
            <a:spAutoFit/>
          </a:bodyPr>
          <a:lstStyle/>
          <a:p>
            <a:pPr algn="ctr"/>
            <a:r>
              <a:rPr lang="en-US" b="1" dirty="0" smtClean="0"/>
              <a:t>Involve the whole team</a:t>
            </a:r>
            <a:endParaRPr lang="en-US" b="1" dirty="0"/>
          </a:p>
        </p:txBody>
      </p:sp>
      <p:sp>
        <p:nvSpPr>
          <p:cNvPr id="6" name="TextBox 5"/>
          <p:cNvSpPr txBox="1"/>
          <p:nvPr/>
        </p:nvSpPr>
        <p:spPr>
          <a:xfrm rot="250295">
            <a:off x="1318349" y="3874539"/>
            <a:ext cx="1740310" cy="369332"/>
          </a:xfrm>
          <a:prstGeom prst="rect">
            <a:avLst/>
          </a:prstGeom>
          <a:noFill/>
        </p:spPr>
        <p:txBody>
          <a:bodyPr wrap="square" rtlCol="0">
            <a:spAutoFit/>
          </a:bodyPr>
          <a:lstStyle/>
          <a:p>
            <a:pPr algn="ctr"/>
            <a:r>
              <a:rPr lang="en-US" b="1" dirty="0" smtClean="0"/>
              <a:t>Divide work</a:t>
            </a:r>
            <a:endParaRPr lang="en-US" b="1" dirty="0"/>
          </a:p>
        </p:txBody>
      </p:sp>
      <p:sp>
        <p:nvSpPr>
          <p:cNvPr id="7" name="TextBox 6"/>
          <p:cNvSpPr txBox="1"/>
          <p:nvPr/>
        </p:nvSpPr>
        <p:spPr>
          <a:xfrm rot="250295">
            <a:off x="9596995" y="2684206"/>
            <a:ext cx="1740310" cy="646331"/>
          </a:xfrm>
          <a:prstGeom prst="rect">
            <a:avLst/>
          </a:prstGeom>
          <a:noFill/>
        </p:spPr>
        <p:txBody>
          <a:bodyPr wrap="square" rtlCol="0">
            <a:spAutoFit/>
          </a:bodyPr>
          <a:lstStyle/>
          <a:p>
            <a:pPr algn="ctr"/>
            <a:r>
              <a:rPr lang="en-US" b="1" dirty="0" smtClean="0"/>
              <a:t>Brainstorm deliverables</a:t>
            </a:r>
            <a:endParaRPr lang="en-US" b="1" dirty="0"/>
          </a:p>
        </p:txBody>
      </p:sp>
      <p:sp>
        <p:nvSpPr>
          <p:cNvPr id="8" name="TextBox 7"/>
          <p:cNvSpPr txBox="1"/>
          <p:nvPr/>
        </p:nvSpPr>
        <p:spPr>
          <a:xfrm rot="20412462">
            <a:off x="9811311" y="4241661"/>
            <a:ext cx="1703068" cy="649047"/>
          </a:xfrm>
          <a:prstGeom prst="rect">
            <a:avLst/>
          </a:prstGeom>
          <a:noFill/>
        </p:spPr>
        <p:txBody>
          <a:bodyPr wrap="square" rtlCol="0">
            <a:spAutoFit/>
          </a:bodyPr>
          <a:lstStyle/>
          <a:p>
            <a:pPr algn="ctr"/>
            <a:r>
              <a:rPr lang="en-US" b="1" dirty="0" smtClean="0"/>
              <a:t>Use sticky notes</a:t>
            </a:r>
            <a:endParaRPr lang="en-US" b="1" dirty="0"/>
          </a:p>
        </p:txBody>
      </p:sp>
      <p:sp>
        <p:nvSpPr>
          <p:cNvPr id="9" name="TextBox 8"/>
          <p:cNvSpPr txBox="1"/>
          <p:nvPr/>
        </p:nvSpPr>
        <p:spPr>
          <a:xfrm rot="250295">
            <a:off x="9141163" y="5192524"/>
            <a:ext cx="1655488" cy="369332"/>
          </a:xfrm>
          <a:prstGeom prst="rect">
            <a:avLst/>
          </a:prstGeom>
          <a:noFill/>
        </p:spPr>
        <p:txBody>
          <a:bodyPr wrap="square" rtlCol="0">
            <a:spAutoFit/>
          </a:bodyPr>
          <a:lstStyle/>
          <a:p>
            <a:pPr algn="ctr"/>
            <a:r>
              <a:rPr lang="en-US" b="1" dirty="0" smtClean="0"/>
              <a:t>Use wal</a:t>
            </a:r>
            <a:r>
              <a:rPr lang="en-US" b="1" dirty="0"/>
              <a:t>l</a:t>
            </a:r>
          </a:p>
        </p:txBody>
      </p:sp>
      <p:sp>
        <p:nvSpPr>
          <p:cNvPr id="10" name="TextBox 9"/>
          <p:cNvSpPr txBox="1"/>
          <p:nvPr/>
        </p:nvSpPr>
        <p:spPr>
          <a:xfrm rot="1019523">
            <a:off x="14105" y="4735063"/>
            <a:ext cx="1740310" cy="646331"/>
          </a:xfrm>
          <a:prstGeom prst="rect">
            <a:avLst/>
          </a:prstGeom>
          <a:noFill/>
        </p:spPr>
        <p:txBody>
          <a:bodyPr wrap="square" rtlCol="0">
            <a:spAutoFit/>
          </a:bodyPr>
          <a:lstStyle/>
          <a:p>
            <a:pPr algn="ctr"/>
            <a:r>
              <a:rPr lang="en-US" b="1" dirty="0" smtClean="0"/>
              <a:t>Choose software</a:t>
            </a:r>
            <a:endParaRPr lang="en-US" b="1" dirty="0"/>
          </a:p>
        </p:txBody>
      </p:sp>
      <p:sp>
        <p:nvSpPr>
          <p:cNvPr id="5" name="Rectangle 4"/>
          <p:cNvSpPr/>
          <p:nvPr/>
        </p:nvSpPr>
        <p:spPr>
          <a:xfrm rot="21005299">
            <a:off x="9679267" y="5867511"/>
            <a:ext cx="2788725" cy="923330"/>
          </a:xfrm>
          <a:prstGeom prst="rect">
            <a:avLst/>
          </a:prstGeom>
        </p:spPr>
        <p:txBody>
          <a:bodyPr wrap="square">
            <a:spAutoFit/>
          </a:bodyPr>
          <a:lstStyle/>
          <a:p>
            <a:pPr algn="ctr"/>
            <a:r>
              <a:rPr lang="en-US" b="1" dirty="0" smtClean="0"/>
              <a:t>VR collaborative </a:t>
            </a:r>
            <a:r>
              <a:rPr lang="en-US" b="1" dirty="0" err="1"/>
              <a:t>whiteboarding</a:t>
            </a:r>
            <a:r>
              <a:rPr lang="en-US" b="1" dirty="0"/>
              <a:t> </a:t>
            </a:r>
            <a:r>
              <a:rPr lang="en-US" b="1" dirty="0" smtClean="0"/>
              <a:t>software</a:t>
            </a:r>
            <a:r>
              <a:rPr lang="en-US" b="1" dirty="0"/>
              <a:t> </a:t>
            </a:r>
          </a:p>
        </p:txBody>
      </p:sp>
      <p:sp>
        <p:nvSpPr>
          <p:cNvPr id="11" name="Rectangle 10"/>
          <p:cNvSpPr/>
          <p:nvPr/>
        </p:nvSpPr>
        <p:spPr>
          <a:xfrm rot="20678991">
            <a:off x="1066156" y="5510966"/>
            <a:ext cx="2092148" cy="1200329"/>
          </a:xfrm>
          <a:prstGeom prst="rect">
            <a:avLst/>
          </a:prstGeom>
          <a:noFill/>
        </p:spPr>
        <p:txBody>
          <a:bodyPr wrap="square" rtlCol="0">
            <a:spAutoFit/>
          </a:bodyPr>
          <a:lstStyle/>
          <a:p>
            <a:pPr algn="ctr"/>
            <a:r>
              <a:rPr lang="en-US" b="1" dirty="0"/>
              <a:t>define level one, the main deliverable of the project. </a:t>
            </a:r>
          </a:p>
        </p:txBody>
      </p:sp>
    </p:spTree>
    <p:extLst>
      <p:ext uri="{BB962C8B-B14F-4D97-AF65-F5344CB8AC3E}">
        <p14:creationId xmlns:p14="http://schemas.microsoft.com/office/powerpoint/2010/main" val="309620955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66" y="1623383"/>
            <a:ext cx="9613861" cy="1080938"/>
          </a:xfrm>
        </p:spPr>
        <p:txBody>
          <a:bodyPr>
            <a:noAutofit/>
          </a:bodyPr>
          <a:lstStyle/>
          <a:p>
            <a:pPr marL="0" indent="0"/>
            <a:r>
              <a:rPr lang="en-US" sz="6000" dirty="0"/>
              <a:t>Thank you!</a:t>
            </a:r>
            <a:br>
              <a:rPr lang="en-US" sz="6000" dirty="0"/>
            </a:br>
            <a:r>
              <a:rPr lang="en-US" sz="6000" dirty="0"/>
              <a:t/>
            </a:r>
            <a:br>
              <a:rPr lang="en-US" sz="6000" dirty="0"/>
            </a:br>
            <a:endParaRPr lang="en-US" sz="6000" dirty="0"/>
          </a:p>
        </p:txBody>
      </p:sp>
      <p:pic>
        <p:nvPicPr>
          <p:cNvPr id="8196" name="Picture 4"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52916" y="1640829"/>
            <a:ext cx="8173781" cy="521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2878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a Work Breakdown Structure?</a:t>
            </a:r>
            <a:br>
              <a:rPr lang="en-US" b="1" dirty="0"/>
            </a:br>
            <a:endParaRPr lang="en-US" dirty="0"/>
          </a:p>
        </p:txBody>
      </p:sp>
      <p:pic>
        <p:nvPicPr>
          <p:cNvPr id="1026"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1" b="98491" l="7625" r="91375">
                        <a14:foregroundMark x1="24750" y1="21887" x2="24750" y2="21887"/>
                        <a14:foregroundMark x1="17500" y1="17547" x2="27625" y2="19057"/>
                        <a14:foregroundMark x1="27625" y1="14717" x2="12750" y2="31887"/>
                        <a14:foregroundMark x1="21000" y1="20943" x2="17125" y2="26792"/>
                        <a14:foregroundMark x1="39375" y1="6038" x2="39000" y2="17547"/>
                        <a14:foregroundMark x1="38750" y1="17547" x2="34875" y2="4151"/>
                        <a14:foregroundMark x1="38750" y1="19434" x2="38750" y2="19434"/>
                        <a14:foregroundMark x1="50750" y1="13396" x2="48250" y2="9057"/>
                        <a14:foregroundMark x1="48250" y1="9057" x2="48250" y2="23396"/>
                        <a14:foregroundMark x1="56750" y1="18113" x2="67250" y2="16226"/>
                        <a14:foregroundMark x1="78375" y1="22453" x2="73000" y2="13396"/>
                        <a14:foregroundMark x1="73000" y1="13396" x2="75125" y2="18113"/>
                        <a14:foregroundMark x1="85625" y1="31509" x2="81875" y2="31887"/>
                        <a14:foregroundMark x1="73000" y1="10943" x2="72375" y2="9057"/>
                        <a14:foregroundMark x1="72375" y1="9057" x2="72375" y2="9057"/>
                        <a14:foregroundMark x1="72375" y1="17547" x2="72375" y2="17547"/>
                        <a14:foregroundMark x1="71375" y1="18113" x2="71375" y2="18113"/>
                        <a14:foregroundMark x1="80000" y1="44906" x2="80000" y2="44906"/>
                        <a14:foregroundMark x1="80000" y1="44906" x2="76750" y2="42453"/>
                        <a14:foregroundMark x1="85000" y1="45472" x2="91375" y2="44906"/>
                        <a14:foregroundMark x1="86625" y1="66981" x2="84375" y2="56792"/>
                        <a14:foregroundMark x1="82750" y1="57358" x2="84125" y2="73585"/>
                        <a14:foregroundMark x1="89750" y1="71321" x2="91000" y2="54906"/>
                        <a14:foregroundMark x1="81875" y1="53962" x2="81875" y2="53962"/>
                        <a14:foregroundMark x1="82750" y1="77547" x2="89750" y2="86038"/>
                        <a14:foregroundMark x1="50750" y1="34906" x2="50750" y2="34906"/>
                        <a14:foregroundMark x1="16500" y1="42075" x2="12375" y2="53019"/>
                        <a14:foregroundMark x1="13375" y1="63585" x2="14000" y2="81698"/>
                        <a14:foregroundMark x1="14875" y1="61132" x2="14875" y2="61132"/>
                        <a14:foregroundMark x1="15875" y1="76981" x2="7625" y2="73208"/>
                        <a14:foregroundMark x1="15500" y1="76038" x2="17500" y2="72642"/>
                        <a14:foregroundMark x1="9875" y1="84717" x2="14250" y2="76981"/>
                        <a14:foregroundMark x1="23500" y1="55849" x2="17500" y2="53019"/>
                        <a14:foregroundMark x1="22250" y1="60189" x2="22500" y2="63019"/>
                        <a14:foregroundMark x1="50500" y1="47736" x2="50500" y2="64528"/>
                        <a14:foregroundMark x1="47625" y1="53585" x2="49750" y2="59811"/>
                        <a14:foregroundMark x1="14625" y1="40566" x2="14625" y2="40566"/>
                      </a14:backgroundRemoval>
                    </a14:imgEffect>
                  </a14:imgLayer>
                </a14:imgProps>
              </a:ext>
              <a:ext uri="{28A0092B-C50C-407E-A947-70E740481C1C}">
                <a14:useLocalDpi xmlns:a14="http://schemas.microsoft.com/office/drawing/2010/main" val="0"/>
              </a:ext>
            </a:extLst>
          </a:blip>
          <a:srcRect/>
          <a:stretch>
            <a:fillRect/>
          </a:stretch>
        </p:blipFill>
        <p:spPr bwMode="auto">
          <a:xfrm>
            <a:off x="6887497" y="2533344"/>
            <a:ext cx="5415833" cy="3587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9095" y="2997180"/>
            <a:ext cx="7549279" cy="3599316"/>
          </a:xfrm>
        </p:spPr>
        <p:txBody>
          <a:bodyPr/>
          <a:lstStyle/>
          <a:p>
            <a:pPr marL="0" indent="0">
              <a:buNone/>
            </a:pPr>
            <a:r>
              <a:rPr lang="en-US" dirty="0"/>
              <a:t>A hierarchical decomposition of the total scope of work to be carried out by the project team to accomplish the project objectives and create the required deliverables.</a:t>
            </a:r>
          </a:p>
        </p:txBody>
      </p:sp>
    </p:spTree>
    <p:extLst>
      <p:ext uri="{BB962C8B-B14F-4D97-AF65-F5344CB8AC3E}">
        <p14:creationId xmlns:p14="http://schemas.microsoft.com/office/powerpoint/2010/main" val="230543608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1957, the US Navy’s Fleet Ballistic Missile (Polaris) Program was behind schedule and needed help resolving the problem. A formula was developed to determine tasks and estimate effort needed for a project based on outcome, which became known as PERT (program evaluation and review technique).</a:t>
            </a:r>
          </a:p>
          <a:p>
            <a:pPr marL="0" indent="0">
              <a:buNone/>
            </a:pPr>
            <a:endParaRPr lang="en-US" dirty="0" smtClean="0"/>
          </a:p>
          <a:p>
            <a:r>
              <a:rPr lang="en-US" dirty="0"/>
              <a:t>With PERT as a model, in 1962, the Department of </a:t>
            </a:r>
            <a:r>
              <a:rPr lang="en-US" dirty="0" err="1"/>
              <a:t>Defence</a:t>
            </a:r>
            <a:r>
              <a:rPr lang="en-US" dirty="0"/>
              <a:t> (DOD) and NASA published the first description of the work breakdown structure process. </a:t>
            </a:r>
            <a:endParaRPr lang="en-US" dirty="0" smtClean="0"/>
          </a:p>
          <a:p>
            <a:pPr marL="0" indent="0">
              <a:buNone/>
            </a:pPr>
            <a:endParaRPr lang="en-US" dirty="0" smtClean="0"/>
          </a:p>
          <a:p>
            <a:r>
              <a:rPr lang="en-US" dirty="0"/>
              <a:t>in 1987, the Project Management Institute (PMI), through PMBOK, established work breakdown structures as standard practice for a range of non-military applications.</a:t>
            </a:r>
          </a:p>
        </p:txBody>
      </p:sp>
      <p:sp>
        <p:nvSpPr>
          <p:cNvPr id="4" name="Rectangle 3"/>
          <p:cNvSpPr/>
          <p:nvPr/>
        </p:nvSpPr>
        <p:spPr>
          <a:xfrm>
            <a:off x="10764129" y="1637070"/>
            <a:ext cx="879536" cy="5408497"/>
          </a:xfrm>
          <a:prstGeom prst="rect">
            <a:avLst/>
          </a:prstGeom>
          <a:noFill/>
        </p:spPr>
        <p:txBody>
          <a:bodyPr vert="wordArtVert" wrap="square" lIns="91440" tIns="45720" rIns="91440" bIns="45720">
            <a:spAutoFit/>
            <a:scene3d>
              <a:camera prst="obliqueBottomRight"/>
              <a:lightRig rig="threePt" dir="t"/>
            </a:scene3d>
          </a:bodyPr>
          <a:lstStyle/>
          <a:p>
            <a:pPr algn="ctr"/>
            <a:r>
              <a:rPr lang="en-US" sz="4000" b="1" spc="50" dirty="0" smtClean="0">
                <a:ln w="9525" cmpd="sng">
                  <a:solidFill>
                    <a:schemeClr val="accent1"/>
                  </a:solidFill>
                  <a:prstDash val="solid"/>
                </a:ln>
                <a:solidFill>
                  <a:srgbClr val="70AD47">
                    <a:tint val="1000"/>
                  </a:srgbClr>
                </a:solidFill>
                <a:effectLst>
                  <a:glow rad="228600">
                    <a:schemeClr val="accent1">
                      <a:satMod val="175000"/>
                      <a:alpha val="40000"/>
                    </a:schemeClr>
                  </a:glow>
                </a:effectLst>
              </a:rPr>
              <a:t>HISTORY</a:t>
            </a:r>
            <a:endParaRPr lang="en-US" sz="4000" b="1" spc="50" dirty="0">
              <a:ln w="9525" cmpd="sng">
                <a:solidFill>
                  <a:schemeClr val="accent1"/>
                </a:solidFill>
                <a:prstDash val="solid"/>
              </a:ln>
              <a:solidFill>
                <a:srgbClr val="70AD47">
                  <a:tint val="1000"/>
                </a:srgbClr>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33319606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deliverable?</a:t>
            </a:r>
            <a:endParaRPr lang="en-US" dirty="0"/>
          </a:p>
        </p:txBody>
      </p:sp>
      <p:sp>
        <p:nvSpPr>
          <p:cNvPr id="3" name="Content Placeholder 2"/>
          <p:cNvSpPr>
            <a:spLocks noGrp="1"/>
          </p:cNvSpPr>
          <p:nvPr>
            <p:ph idx="1"/>
          </p:nvPr>
        </p:nvSpPr>
        <p:spPr>
          <a:xfrm>
            <a:off x="680321" y="2336872"/>
            <a:ext cx="9613861" cy="1910663"/>
          </a:xfrm>
        </p:spPr>
        <p:txBody>
          <a:bodyPr>
            <a:normAutofit/>
          </a:bodyPr>
          <a:lstStyle/>
          <a:p>
            <a:pPr marL="0" indent="0">
              <a:buNone/>
            </a:pPr>
            <a:r>
              <a:rPr lang="en-US" dirty="0"/>
              <a:t>In a WBS, the deliverable can be </a:t>
            </a:r>
            <a:endParaRPr lang="en-US" dirty="0" smtClean="0"/>
          </a:p>
          <a:p>
            <a:pPr>
              <a:buFont typeface="Wingdings" panose="05000000000000000000" pitchFamily="2" charset="2"/>
              <a:buChar char="ü"/>
            </a:pPr>
            <a:r>
              <a:rPr lang="en-US" dirty="0" smtClean="0"/>
              <a:t>a thing</a:t>
            </a:r>
          </a:p>
          <a:p>
            <a:pPr>
              <a:buFont typeface="Wingdings" panose="05000000000000000000" pitchFamily="2" charset="2"/>
              <a:buChar char="ü"/>
            </a:pPr>
            <a:r>
              <a:rPr lang="en-US" dirty="0" smtClean="0"/>
              <a:t>a service</a:t>
            </a:r>
            <a:endParaRPr lang="en-US" dirty="0"/>
          </a:p>
          <a:p>
            <a:pPr>
              <a:buFont typeface="Wingdings" panose="05000000000000000000" pitchFamily="2" charset="2"/>
              <a:buChar char="ü"/>
            </a:pPr>
            <a:r>
              <a:rPr lang="en-US" dirty="0" smtClean="0"/>
              <a:t>an activity</a:t>
            </a:r>
          </a:p>
          <a:p>
            <a:pPr marL="0" indent="0">
              <a:buNone/>
            </a:pPr>
            <a:endParaRPr lang="en-US" dirty="0" smtClean="0"/>
          </a:p>
          <a:p>
            <a:pPr marL="0" indent="0">
              <a:buNone/>
            </a:pPr>
            <a:endParaRPr lang="en-US" dirty="0"/>
          </a:p>
          <a:p>
            <a:pPr marL="0" indent="0">
              <a:buNone/>
            </a:pPr>
            <a:endParaRPr lang="en-US" dirty="0"/>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9762"/>
          <a:stretch/>
        </p:blipFill>
        <p:spPr bwMode="auto">
          <a:xfrm>
            <a:off x="5619136" y="2336873"/>
            <a:ext cx="6332076" cy="4279072"/>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2837" y="4460704"/>
            <a:ext cx="4776582" cy="2308324"/>
          </a:xfrm>
          <a:prstGeom prst="rect">
            <a:avLst/>
          </a:prstGeom>
          <a:noFill/>
        </p:spPr>
        <p:txBody>
          <a:bodyPr wrap="square" rtlCol="0">
            <a:spAutoFit/>
          </a:bodyPr>
          <a:lstStyle/>
          <a:p>
            <a:r>
              <a:rPr lang="en-US" dirty="0"/>
              <a:t>By focusing on deliverables rather than methods—the what, not the how—a work breakdown structure helps to eliminate unnecessary work to get the intended result. A well thought out WBS aids in scheduling, estimating costs, and determining risk. </a:t>
            </a:r>
          </a:p>
          <a:p>
            <a:endParaRPr lang="en-US" dirty="0"/>
          </a:p>
        </p:txBody>
      </p:sp>
    </p:spTree>
    <p:extLst>
      <p:ext uri="{BB962C8B-B14F-4D97-AF65-F5344CB8AC3E}">
        <p14:creationId xmlns:p14="http://schemas.microsoft.com/office/powerpoint/2010/main" val="411908074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Work Breakdown Structure in Project Management</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smtClean="0"/>
              <a:t>WBS </a:t>
            </a:r>
            <a:r>
              <a:rPr lang="en-US" dirty="0"/>
              <a:t>should be the first deliverable at the start of a project. With the WBS defined, it’s then possible to scope out other resources, including human resources and particular skill sets, material resources including equipment and space, and facilities. The project scope of work and baseline schedule can be created, task lists drawn up, and assignments given.</a:t>
            </a:r>
          </a:p>
        </p:txBody>
      </p:sp>
      <p:pic>
        <p:nvPicPr>
          <p:cNvPr id="6146" name="Picture 2" descr="https://1.bp.blogspot.com/-Fe_UyTxofVA/WNax3Q98EUI/AAAAAAAADgw/imdQ3H6L2-IIUraq2vQRVkciWsvpwnLqACLcB/s320/rekening%2Bair%2Bsederhana%2Bexce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9525716" y="3809999"/>
            <a:ext cx="3025161"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6299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Visual Advantage of Work Breakdown Structures</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a:t>The work breakdown structure chart easily displays project details and status. To present your work, you have a few options. The classic WBS view is the tree structure diagram, but you can also use numbered lists or tables. An outline is one of the easiest ways to represent a work breakdown structure</a:t>
            </a:r>
            <a:r>
              <a:rPr lang="en-US" dirty="0" smtClean="0"/>
              <a:t>.</a:t>
            </a:r>
          </a:p>
          <a:p>
            <a:pPr marL="0" indent="0">
              <a:buNone/>
            </a:pPr>
            <a:endParaRPr lang="ka-GE" dirty="0" smtClean="0"/>
          </a:p>
          <a:p>
            <a:r>
              <a:rPr lang="en-US" dirty="0"/>
              <a:t>During the project, the elements in the work breakdown structure can be color-coded to indicate work status: for example, on-target=</a:t>
            </a:r>
            <a:r>
              <a:rPr lang="en-US" dirty="0">
                <a:solidFill>
                  <a:schemeClr val="accent2">
                    <a:lumMod val="75000"/>
                  </a:schemeClr>
                </a:solidFill>
              </a:rPr>
              <a:t>green</a:t>
            </a:r>
            <a:r>
              <a:rPr lang="en-US" dirty="0"/>
              <a:t>, late=</a:t>
            </a:r>
            <a:r>
              <a:rPr lang="en-US" dirty="0">
                <a:solidFill>
                  <a:srgbClr val="FF0000"/>
                </a:solidFill>
              </a:rPr>
              <a:t>red</a:t>
            </a:r>
            <a:r>
              <a:rPr lang="en-US" dirty="0"/>
              <a:t>, at-risk=</a:t>
            </a:r>
            <a:r>
              <a:rPr lang="en-US" dirty="0">
                <a:solidFill>
                  <a:srgbClr val="FFFF00"/>
                </a:solidFill>
              </a:rPr>
              <a:t>yellow</a:t>
            </a:r>
            <a:r>
              <a:rPr lang="en-US" dirty="0"/>
              <a:t>, completed=</a:t>
            </a:r>
            <a:r>
              <a:rPr lang="en-US" dirty="0">
                <a:solidFill>
                  <a:srgbClr val="00B0F0"/>
                </a:solidFill>
              </a:rPr>
              <a:t>blue</a:t>
            </a:r>
            <a:r>
              <a:rPr lang="en-US" dirty="0"/>
              <a:t>. Color coding can help you identify schedule risks at a glance.</a:t>
            </a:r>
            <a:endParaRPr lang="en-US" dirty="0" smtClean="0"/>
          </a:p>
          <a:p>
            <a:endParaRPr lang="en-US" dirty="0"/>
          </a:p>
        </p:txBody>
      </p:sp>
      <p:pic>
        <p:nvPicPr>
          <p:cNvPr id="5"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4279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Essential Parts of a Work Breakdown Structure</a:t>
            </a:r>
            <a:br>
              <a:rPr lang="en-US" b="1" dirty="0"/>
            </a:br>
            <a:endParaRPr lang="en-US" dirty="0"/>
          </a:p>
        </p:txBody>
      </p:sp>
      <p:sp>
        <p:nvSpPr>
          <p:cNvPr id="3" name="Content Placeholder 2"/>
          <p:cNvSpPr>
            <a:spLocks noGrp="1"/>
          </p:cNvSpPr>
          <p:nvPr>
            <p:ph idx="1"/>
          </p:nvPr>
        </p:nvSpPr>
        <p:spPr/>
        <p:txBody>
          <a:bodyPr/>
          <a:lstStyle/>
          <a:p>
            <a:r>
              <a:rPr lang="en-US" dirty="0"/>
              <a:t>Terminal elements (aka work packages</a:t>
            </a:r>
            <a:r>
              <a:rPr lang="en-US" dirty="0" smtClean="0"/>
              <a:t>)</a:t>
            </a:r>
            <a:r>
              <a:rPr lang="ka-GE" dirty="0" smtClean="0"/>
              <a:t> </a:t>
            </a:r>
            <a:endParaRPr lang="en-US" b="1" dirty="0">
              <a:solidFill>
                <a:srgbClr val="FF0000"/>
              </a:solidFill>
            </a:endParaRPr>
          </a:p>
          <a:p>
            <a:r>
              <a:rPr lang="en-US" dirty="0" smtClean="0"/>
              <a:t>WBS coding</a:t>
            </a:r>
            <a:endParaRPr lang="ka-GE" dirty="0" smtClean="0"/>
          </a:p>
          <a:p>
            <a:r>
              <a:rPr lang="en-US" dirty="0"/>
              <a:t>WBS </a:t>
            </a:r>
            <a:r>
              <a:rPr lang="en-US" dirty="0" smtClean="0"/>
              <a:t>dictionary</a:t>
            </a:r>
            <a:endParaRPr lang="ka-GE" dirty="0" smtClean="0"/>
          </a:p>
          <a:p>
            <a:endParaRPr lang="en-US" b="1" dirty="0">
              <a:solidFill>
                <a:srgbClr val="FF0000"/>
              </a:solidFill>
            </a:endParaRPr>
          </a:p>
        </p:txBody>
      </p:sp>
      <p:pic>
        <p:nvPicPr>
          <p:cNvPr id="5122" name="Picture 2" descr="https://www.criticaltools.com/images/msproj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108" y="43465"/>
            <a:ext cx="9094443" cy="4941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Image result for coding tasks in ms project"/>
          <p:cNvPicPr>
            <a:picLocks noChangeAspect="1" noChangeArrowheads="1"/>
          </p:cNvPicPr>
          <p:nvPr/>
        </p:nvPicPr>
        <p:blipFill rotWithShape="1">
          <a:blip r:embed="rId3">
            <a:extLst>
              <a:ext uri="{28A0092B-C50C-407E-A947-70E740481C1C}">
                <a14:useLocalDpi xmlns:a14="http://schemas.microsoft.com/office/drawing/2010/main" val="0"/>
              </a:ext>
            </a:extLst>
          </a:blip>
          <a:srcRect r="2729" b="9520"/>
          <a:stretch/>
        </p:blipFill>
        <p:spPr bwMode="auto">
          <a:xfrm>
            <a:off x="103239" y="1981651"/>
            <a:ext cx="8627806" cy="4876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543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Benefits </a:t>
            </a:r>
            <a:r>
              <a:rPr lang="en-US" b="1" dirty="0"/>
              <a:t>of Work Breakdown Structures</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a:t>Provides a visual representation of all parts of a project.</a:t>
            </a:r>
          </a:p>
          <a:p>
            <a:pPr fontAlgn="base"/>
            <a:r>
              <a:rPr lang="en-US" dirty="0"/>
              <a:t>Offers an ongoing view for management and team members into how the entire project is progressing.  </a:t>
            </a:r>
          </a:p>
          <a:p>
            <a:pPr fontAlgn="base"/>
            <a:r>
              <a:rPr lang="en-US" dirty="0"/>
              <a:t>Defines specific and measurable outcomes.</a:t>
            </a:r>
          </a:p>
          <a:p>
            <a:pPr fontAlgn="base"/>
            <a:r>
              <a:rPr lang="en-US" dirty="0"/>
              <a:t>Breaks the work into manageable chunks.</a:t>
            </a:r>
          </a:p>
          <a:p>
            <a:pPr fontAlgn="base"/>
            <a:r>
              <a:rPr lang="en-US" dirty="0"/>
              <a:t>Provides a way to make successful experiences repeatable.</a:t>
            </a:r>
          </a:p>
          <a:p>
            <a:pPr fontAlgn="base"/>
            <a:r>
              <a:rPr lang="en-US" dirty="0"/>
              <a:t>Provides a foundation for estimating costs and allocating human and other resources.</a:t>
            </a:r>
          </a:p>
          <a:p>
            <a:pPr fontAlgn="base"/>
            <a:r>
              <a:rPr lang="en-US" dirty="0"/>
              <a:t>Ensures no overlap and no gaps in responsibility or resources.</a:t>
            </a:r>
          </a:p>
          <a:p>
            <a:pPr fontAlgn="base"/>
            <a:r>
              <a:rPr lang="en-US" dirty="0"/>
              <a:t>Minimizes the chance of adding something outside the scope of work or forgetting a critical deliverable.</a:t>
            </a:r>
          </a:p>
          <a:p>
            <a:endParaRPr lang="en-US" dirty="0"/>
          </a:p>
        </p:txBody>
      </p:sp>
      <p:pic>
        <p:nvPicPr>
          <p:cNvPr id="3074" name="Picture 2" descr="Image result for BENEFIT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6758" y="3480620"/>
            <a:ext cx="2186582" cy="155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07094"/>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Best Practices for Work Breakdown Structures</a:t>
            </a:r>
            <a:br>
              <a:rPr lang="en-US" b="1" dirty="0"/>
            </a:br>
            <a:endParaRPr lang="en-US" dirty="0"/>
          </a:p>
        </p:txBody>
      </p:sp>
      <p:sp>
        <p:nvSpPr>
          <p:cNvPr id="3" name="Content Placeholder 2"/>
          <p:cNvSpPr>
            <a:spLocks noGrp="1"/>
          </p:cNvSpPr>
          <p:nvPr>
            <p:ph idx="1"/>
          </p:nvPr>
        </p:nvSpPr>
        <p:spPr/>
        <p:txBody>
          <a:bodyPr/>
          <a:lstStyle/>
          <a:p>
            <a:r>
              <a:rPr lang="en-US" dirty="0"/>
              <a:t>Focus on deliverables, not </a:t>
            </a:r>
            <a:r>
              <a:rPr lang="en-US" dirty="0" smtClean="0"/>
              <a:t>methods</a:t>
            </a:r>
            <a:endParaRPr lang="ka-GE" dirty="0" smtClean="0"/>
          </a:p>
          <a:p>
            <a:r>
              <a:rPr lang="en-US" dirty="0"/>
              <a:t>No overlap (also called mutual exclusivity</a:t>
            </a:r>
            <a:r>
              <a:rPr lang="en-US" dirty="0" smtClean="0"/>
              <a:t>)</a:t>
            </a:r>
            <a:endParaRPr lang="ka-GE" dirty="0" smtClean="0"/>
          </a:p>
          <a:p>
            <a:r>
              <a:rPr lang="en-US" dirty="0"/>
              <a:t>Follow the </a:t>
            </a:r>
            <a:r>
              <a:rPr lang="en-US" dirty="0" smtClean="0"/>
              <a:t>100% rule</a:t>
            </a:r>
            <a:endParaRPr lang="ka-GE" dirty="0" smtClean="0"/>
          </a:p>
          <a:p>
            <a:r>
              <a:rPr lang="en-US" dirty="0"/>
              <a:t>Look at the level of </a:t>
            </a:r>
            <a:r>
              <a:rPr lang="en-US" dirty="0" smtClean="0"/>
              <a:t>detail</a:t>
            </a:r>
            <a:endParaRPr lang="ka-GE" dirty="0" smtClean="0"/>
          </a:p>
          <a:p>
            <a:endParaRPr lang="ka-GE" dirty="0" smtClean="0"/>
          </a:p>
          <a:p>
            <a:endParaRPr lang="en-US" dirty="0"/>
          </a:p>
        </p:txBody>
      </p:sp>
      <p:pic>
        <p:nvPicPr>
          <p:cNvPr id="7170"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54761" y="2336873"/>
            <a:ext cx="5230761" cy="4336771"/>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30351" t="9981" r="7192" b="6350"/>
          <a:stretch/>
        </p:blipFill>
        <p:spPr>
          <a:xfrm>
            <a:off x="1165122" y="0"/>
            <a:ext cx="9674942" cy="6858000"/>
          </a:xfrm>
          <a:prstGeom prst="rect">
            <a:avLst/>
          </a:prstGeom>
          <a:ln>
            <a:noFill/>
          </a:ln>
          <a:effectLst>
            <a:softEdge rad="112500"/>
          </a:effectLst>
        </p:spPr>
      </p:pic>
    </p:spTree>
    <p:extLst>
      <p:ext uri="{BB962C8B-B14F-4D97-AF65-F5344CB8AC3E}">
        <p14:creationId xmlns:p14="http://schemas.microsoft.com/office/powerpoint/2010/main" val="5176350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1319</TotalTime>
  <Words>451</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Sylfaen</vt:lpstr>
      <vt:lpstr>Trebuchet MS</vt:lpstr>
      <vt:lpstr>Wingdings</vt:lpstr>
      <vt:lpstr>Berlin</vt:lpstr>
      <vt:lpstr>Work Breakdown Structure</vt:lpstr>
      <vt:lpstr>What Is a Work Breakdown Structure? </vt:lpstr>
      <vt:lpstr>History</vt:lpstr>
      <vt:lpstr>What is deliverable?</vt:lpstr>
      <vt:lpstr>Work Breakdown Structure in Project Management </vt:lpstr>
      <vt:lpstr>The Visual Advantage of Work Breakdown Structures </vt:lpstr>
      <vt:lpstr>Essential Parts of a Work Breakdown Structure </vt:lpstr>
      <vt:lpstr>Benefits of Work Breakdown Structures </vt:lpstr>
      <vt:lpstr>Best Practices for Work Breakdown Structures </vt:lpstr>
      <vt:lpstr>Creating the Work Breakdown Structure </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Breakdown Structure</dc:title>
  <dc:creator>Nino Lazuashvili</dc:creator>
  <cp:lastModifiedBy>Nino Lazuashvili</cp:lastModifiedBy>
  <cp:revision>20</cp:revision>
  <dcterms:created xsi:type="dcterms:W3CDTF">2018-04-17T20:34:52Z</dcterms:created>
  <dcterms:modified xsi:type="dcterms:W3CDTF">2018-04-25T11:18:29Z</dcterms:modified>
</cp:coreProperties>
</file>