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70" r:id="rId11"/>
    <p:sldId id="269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0" autoAdjust="0"/>
    <p:restoredTop sz="73776" autoAdjust="0"/>
  </p:normalViewPr>
  <p:slideViewPr>
    <p:cSldViewPr snapToGrid="0">
      <p:cViewPr varScale="1">
        <p:scale>
          <a:sx n="85" d="100"/>
          <a:sy n="85" d="100"/>
        </p:scale>
        <p:origin x="816" y="78"/>
      </p:cViewPr>
      <p:guideLst/>
    </p:cSldViewPr>
  </p:slideViewPr>
  <p:outlineViewPr>
    <p:cViewPr>
      <p:scale>
        <a:sx n="33" d="100"/>
        <a:sy n="33" d="100"/>
      </p:scale>
      <p:origin x="0" y="-14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Elanike arv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4D-49A3-A163-A5196263147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4D-49A3-A163-A5196263147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34D-49A3-A163-A519626314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1820</c:v>
                </c:pt>
                <c:pt idx="1">
                  <c:v>1881</c:v>
                </c:pt>
                <c:pt idx="2">
                  <c:v>1897</c:v>
                </c:pt>
                <c:pt idx="3">
                  <c:v>1917</c:v>
                </c:pt>
                <c:pt idx="4">
                  <c:v>1930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13000</c:v>
                </c:pt>
                <c:pt idx="1">
                  <c:v>45900</c:v>
                </c:pt>
                <c:pt idx="2">
                  <c:v>58800</c:v>
                </c:pt>
                <c:pt idx="3">
                  <c:v>160000</c:v>
                </c:pt>
                <c:pt idx="4">
                  <c:v>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D-49A3-A163-A51962631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Rahvaarv rahvastiku-registris</c:v>
                </c:pt>
              </c:strCache>
            </c:strRef>
          </c:tx>
          <c:spPr>
            <a:ln w="19050" cap="rnd">
              <a:solidFill>
                <a:schemeClr val="accent1">
                  <a:shade val="76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shade val="76000"/>
                </a:schemeClr>
              </a:solidFill>
              <a:ln w="9525">
                <a:solidFill>
                  <a:schemeClr val="accent1">
                    <a:shade val="76000"/>
                  </a:schemeClr>
                </a:solidFill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Sheet1!$B$2:$B$14</c:f>
              <c:numCache>
                <c:formatCode>#,##0</c:formatCode>
                <c:ptCount val="13"/>
                <c:pt idx="0">
                  <c:v>377890</c:v>
                </c:pt>
                <c:pt idx="1">
                  <c:v>392306</c:v>
                </c:pt>
                <c:pt idx="2">
                  <c:v>401502</c:v>
                </c:pt>
                <c:pt idx="3">
                  <c:v>403505</c:v>
                </c:pt>
                <c:pt idx="4">
                  <c:v>399096</c:v>
                </c:pt>
                <c:pt idx="5">
                  <c:v>401372</c:v>
                </c:pt>
                <c:pt idx="6">
                  <c:v>404005</c:v>
                </c:pt>
                <c:pt idx="7">
                  <c:v>406703</c:v>
                </c:pt>
                <c:pt idx="8">
                  <c:v>411980</c:v>
                </c:pt>
                <c:pt idx="9">
                  <c:v>416144</c:v>
                </c:pt>
                <c:pt idx="10">
                  <c:v>419830</c:v>
                </c:pt>
                <c:pt idx="11">
                  <c:v>429899</c:v>
                </c:pt>
                <c:pt idx="12">
                  <c:v>434426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E97-44D3-9F29-55C7436D9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8407071"/>
        <c:axId val="1088405823"/>
      </c:scatte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Elanike tihedus (in/km²)</c:v>
                </c:pt>
              </c:strCache>
            </c:strRef>
          </c:tx>
          <c:spPr>
            <a:ln w="19050" cap="rnd">
              <a:solidFill>
                <a:schemeClr val="accent1">
                  <a:tint val="77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>
                  <a:tint val="77000"/>
                </a:schemeClr>
              </a:solidFill>
              <a:ln w="9525">
                <a:solidFill>
                  <a:schemeClr val="accent1">
                    <a:tint val="77000"/>
                  </a:schemeClr>
                </a:solidFill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2509.3000000000002</c:v>
                </c:pt>
                <c:pt idx="1">
                  <c:v>2504.4</c:v>
                </c:pt>
                <c:pt idx="2">
                  <c:v>2502.1</c:v>
                </c:pt>
                <c:pt idx="3">
                  <c:v>2503.3000000000002</c:v>
                </c:pt>
                <c:pt idx="4">
                  <c:v>2507.4</c:v>
                </c:pt>
                <c:pt idx="5">
                  <c:v>2512.1999999999998</c:v>
                </c:pt>
                <c:pt idx="6">
                  <c:v>2518.4</c:v>
                </c:pt>
                <c:pt idx="7">
                  <c:v>2523.1999999999998</c:v>
                </c:pt>
                <c:pt idx="8">
                  <c:v>2529.1999999999998</c:v>
                </c:pt>
                <c:pt idx="9">
                  <c:v>2534.1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E97-44D3-9F29-55C7436D9A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5425759"/>
        <c:axId val="915425343"/>
      </c:scatterChart>
      <c:valAx>
        <c:axId val="10884070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8405823"/>
        <c:crosses val="autoZero"/>
        <c:crossBetween val="midCat"/>
      </c:valAx>
      <c:valAx>
        <c:axId val="108840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1088407071"/>
        <c:crosses val="autoZero"/>
        <c:crossBetween val="midCat"/>
      </c:valAx>
      <c:valAx>
        <c:axId val="91542534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915425759"/>
        <c:crosses val="max"/>
        <c:crossBetween val="midCat"/>
      </c:valAx>
      <c:valAx>
        <c:axId val="915425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5425343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6C0E4-CD76-4E25-AD28-A4DC216D9D95}" type="datetimeFigureOut">
              <a:rPr lang="et-EE" smtClean="0"/>
              <a:t>25.11.2019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CC5B1-C946-4A7F-9FE7-CD5BD867039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565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CC5B1-C946-4A7F-9FE7-CD5BD867039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544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2009. aasta väljakaevamiste käigus Vabaduse väljakul leiti kiviaegse asustuse jälgi, mille vanuseks hinnati esialgu 4500–5500 aastat. 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Praegu valitseb arvamus, et eestlased (</a:t>
            </a:r>
            <a:r>
              <a:rPr lang="et-E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rävalased</a:t>
            </a:r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rajasid Toompeale Väikese linnuse arvatavasti 10. sajandi lõpul või 11. sajandil. 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Toompeal paiknes alates 11. sajandi keskpaigast linnus Oleviste kiriku kohal Skandinaavia kaubahoov kirikuga, sellest ida pool vene kaubahoov kirikuga.</a:t>
            </a:r>
          </a:p>
          <a:p>
            <a:r>
              <a:rPr lang="et-E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Vanalinna ümbritseb keskaegse Tallinna linnamüüri kaitserajatised ja mööda kunagist esplanaadi kulgev haljasvöönd. 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CC5B1-C946-4A7F-9FE7-CD5BD867039E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187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CC5B1-C946-4A7F-9FE7-CD5BD867039E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675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CC5B1-C946-4A7F-9FE7-CD5BD867039E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324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6"/>
          <a:stretch/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1712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4E3A-230F-4583-937E-9FA9E70A88C0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7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EDDB-B5CB-41EE-B302-E8FDA7EDD97A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763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8E4AF-E83B-4EFC-BC99-E7EA3477F0BB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116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F8F0-6798-4682-96EE-34CD1F473EB7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5146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1964-48E5-4BFD-ACB3-5B634F002474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33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BC48-5A9C-4380-BE1C-E3A1C59B1AC5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282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ECFB-BA42-446B-9902-FD6F71D61636}" type="datetime1">
              <a:rPr lang="et-EE" smtClean="0"/>
              <a:t>25.11.2019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934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05A8-A364-4112-8FE5-BE69F64F8CE7}" type="datetime1">
              <a:rPr lang="et-EE" smtClean="0"/>
              <a:t>25.11.2019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65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987-D23D-4E09-BE61-C4E91849D635}" type="datetime1">
              <a:rPr lang="et-EE" smtClean="0"/>
              <a:t>25.11.2019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747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3DEC8-D808-48D9-8C2A-40CE9B3F1092}" type="datetime1">
              <a:rPr lang="et-EE" smtClean="0"/>
              <a:t>25.11.2019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101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116C-C9B8-4B14-A40A-48140D756208}" type="datetime1">
              <a:rPr lang="et-EE" smtClean="0"/>
              <a:t>25.11.2019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894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DEFE5-821D-4BFC-94B1-EADB878D1390}" type="datetime1">
              <a:rPr lang="et-EE" smtClean="0"/>
              <a:t>25.11.2019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69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et.wikipedia.org/wiki/Tallinn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365125"/>
            <a:ext cx="990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825625"/>
            <a:ext cx="9906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7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00AF6-7608-4839-A7C9-A23CD450759E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CD5B-5938-4E8E-98AA-1B3B94E8B209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2" r="49119"/>
          <a:stretch/>
        </p:blipFill>
        <p:spPr>
          <a:xfrm>
            <a:off x="0" y="-4858"/>
            <a:ext cx="1337202" cy="6881908"/>
          </a:xfrm>
          <a:prstGeom prst="rect">
            <a:avLst/>
          </a:prstGeom>
        </p:spPr>
      </p:pic>
      <p:pic>
        <p:nvPicPr>
          <p:cNvPr id="8" name="Picture 7">
            <a:hlinkClick r:id="rId15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793" y="6359992"/>
            <a:ext cx="1076414" cy="3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rgbClr val="0070C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e/search?q=oleviste+kirik&amp;hl=et&amp;tbm=isch&amp;tbs=rimg:CWDAk5kGxr2uIjhLrk1yAdPlqrfG_1DeIQgi6HBvmtdhNZZBz4HtI90R-8NRR7jeVnbWeVVTbZqjMouctckoWUj_1KwioSCUuuTXIB0-WqEbnQOYkq6UAAKhIJt8b8N4hCCLoR2ISUquuB-ygqEgkcG-a12E1lkBFL5_1fmTneXUCoSCXPge0j3RH7wEdip--0zk8sOKhIJ1FHuN5WdtZ4RuJ1AwSwA4tsqEglVVNtmqMyi5xE_1gPaooNUNEyoSCS1yShZSP8rCEYbqM4KFgCVo&amp;tbo=u&amp;sa=X&amp;ved=0ahUKEwiM-5G4gebVAhWIIpoKHVsUDKgQ9C8IHw&amp;biw=1366&amp;bih=638&amp;dpr=1#imgrc=pY_ez_CJIW6rpM:" TargetMode="External"/><Relationship Id="rId2" Type="http://schemas.openxmlformats.org/officeDocument/2006/relationships/hyperlink" Target="https://www.google.ee/search?hl=et&amp;tbm=isch&amp;source=hp&amp;biw=1366&amp;bih=638&amp;q=tallinn&amp;oq=tall&amp;gs_l=img.1.1.35i39k1j0l9.2636.4540.0.8279.6.6.0.0.0.0.118.360.3j1.4.0....0...1.1.64.img..2.4.354.0.JS0f-tYsxdQ#imgrc=aFSGdBPNI-LfDM: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t.wikipedia.org/wiki/Tallin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Eesti pealinn - Tallinn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751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8816-17F3-461D-A84B-E05645D2F499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10</a:t>
            </a:fld>
            <a:endParaRPr lang="et-EE"/>
          </a:p>
        </p:txBody>
      </p:sp>
      <p:sp>
        <p:nvSpPr>
          <p:cNvPr id="6" name="Rectangle 5"/>
          <p:cNvSpPr/>
          <p:nvPr/>
        </p:nvSpPr>
        <p:spPr>
          <a:xfrm>
            <a:off x="1447800" y="403162"/>
            <a:ext cx="3730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dirty="0">
                <a:solidFill>
                  <a:srgbClr val="0070C0"/>
                </a:solidFill>
              </a:rPr>
              <a:t>Rahvastik 1. jaanuari 2016 seisuga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8778"/>
              </p:ext>
            </p:extLst>
          </p:nvPr>
        </p:nvGraphicFramePr>
        <p:xfrm>
          <a:off x="1447800" y="862691"/>
          <a:ext cx="7451271" cy="5434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0076">
                  <a:extLst>
                    <a:ext uri="{9D8B030D-6E8A-4147-A177-3AD203B41FA5}">
                      <a16:colId xmlns:a16="http://schemas.microsoft.com/office/drawing/2014/main" val="2643922668"/>
                    </a:ext>
                  </a:extLst>
                </a:gridCol>
                <a:gridCol w="3303659">
                  <a:extLst>
                    <a:ext uri="{9D8B030D-6E8A-4147-A177-3AD203B41FA5}">
                      <a16:colId xmlns:a16="http://schemas.microsoft.com/office/drawing/2014/main" val="2998345407"/>
                    </a:ext>
                  </a:extLst>
                </a:gridCol>
                <a:gridCol w="3077536">
                  <a:extLst>
                    <a:ext uri="{9D8B030D-6E8A-4147-A177-3AD203B41FA5}">
                      <a16:colId xmlns:a16="http://schemas.microsoft.com/office/drawing/2014/main" val="2205708144"/>
                    </a:ext>
                  </a:extLst>
                </a:gridCol>
              </a:tblGrid>
              <a:tr h="496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Aasta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Rahvaarv rahvastiku-registris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effectLst/>
                        </a:rPr>
                        <a:t>Elanike tihedus (in/km²)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09363060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2003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377 890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2509,3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13595176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2004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392 306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2504,4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29438020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2005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401 502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2502,1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81192854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2006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403 505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2503,3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04901173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2007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399 096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2507,4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95738145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2008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401 372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2512,2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21286353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2009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404 005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2518,4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18423406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2010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406 703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2523,2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2099200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2011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411 980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2529,2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37044548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2012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416 144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2534,1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43769206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2013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419 830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34061869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2014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429 899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08532066"/>
                  </a:ext>
                </a:extLst>
              </a:tr>
              <a:tr h="3798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effectLst/>
                        </a:rPr>
                        <a:t>2015</a:t>
                      </a:r>
                      <a:endParaRPr lang="et-E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>
                          <a:solidFill>
                            <a:srgbClr val="0070C0"/>
                          </a:solidFill>
                          <a:effectLst/>
                        </a:rPr>
                        <a:t>434 426</a:t>
                      </a:r>
                      <a:endParaRPr lang="et-EE" sz="18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t-EE" sz="18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t-EE" sz="18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11990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0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87BF-649F-471C-9705-EF652E0F8916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11</a:t>
            </a:fld>
            <a:endParaRPr lang="et-EE"/>
          </a:p>
        </p:txBody>
      </p:sp>
      <p:sp>
        <p:nvSpPr>
          <p:cNvPr id="6" name="Rectangle 5"/>
          <p:cNvSpPr/>
          <p:nvPr/>
        </p:nvSpPr>
        <p:spPr>
          <a:xfrm>
            <a:off x="1447800" y="403162"/>
            <a:ext cx="3730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dirty="0">
                <a:solidFill>
                  <a:srgbClr val="0070C0"/>
                </a:solidFill>
              </a:rPr>
              <a:t>Rahvastik 1. jaanuari 2016 seisuga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724598811"/>
              </p:ext>
            </p:extLst>
          </p:nvPr>
        </p:nvGraphicFramePr>
        <p:xfrm>
          <a:off x="1447800" y="930729"/>
          <a:ext cx="8128000" cy="529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45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vanalinn 2012. aasta talvel (Ivar Leidus)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9" y="1843314"/>
            <a:ext cx="10058400" cy="404431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874C4-46D1-4C9D-8B59-98104C5D2BE3}" type="datetime1">
              <a:rPr lang="et-EE" smtClean="0"/>
              <a:t>25.11.2019</a:t>
            </a:fld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913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tähtsamad arhitektuurimälestised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vanalinn on kantud UNESCO maailmapärandi nimistusse. 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Vanimad ehitusmälestised on 13. sajandi alguses. 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Toompeale püstitatud linnus ja toomkirik. Linnuse peatorn on Pikk Hermann.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alllinna ümbritsev keskaegne linnamüür on Põhja-Euroopa üks paremini säilinuid.</a:t>
            </a:r>
          </a:p>
          <a:p>
            <a:pPr marR="0" lvl="1" rtl="0"/>
            <a:r>
              <a:rPr lang="fi-FI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Müüri pikkusest 2,35 km on alles 1,85 km, 46 värava- ja müüritornist 27.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Keskaegse Tallinna pärineb alllinna gooti stiilis hoonestus ja peaaegu tervikuna kogu tolleaegne tänavavõrk. 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Alles on ka Kanuti gildi hoone ja Oleviste gildi hoone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0F5A-E027-494F-8C80-3696F2FF4DC6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024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Keskaegsed hooned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Säilinud on enamik kirikuid, sealhulgas suurejoonelised Niguliste ja Oleviste kirik.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Varemetena on säilinud kirikud Püha Katariina Dominiiklaste kloostri kirik ja Pirita kloostri kirik. 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Ehedalt on säilinud Püha Vaimu kirik, raekoda, raeapteek, Suurgildi hoone ning kaupmeeste ja käsitööliste elamuid. 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Vanalinnas on mõned postmodernismi näited: 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lillepood Väike-Karja tänavas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endine Raeköök Dunkri tänavas.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C134-D88F-4A0B-9357-D1F80B1A9129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2331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Kasutatud allikad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u="sng" dirty="0">
                <a:hlinkClick r:id="rId2"/>
              </a:rPr>
              <a:t>Tallina vaade</a:t>
            </a:r>
            <a:endParaRPr lang="et-EE" dirty="0"/>
          </a:p>
          <a:p>
            <a:r>
              <a:rPr lang="et-EE" u="sng" dirty="0">
                <a:hlinkClick r:id="rId3"/>
              </a:rPr>
              <a:t>Oleviste</a:t>
            </a:r>
            <a:endParaRPr lang="et-EE" dirty="0"/>
          </a:p>
          <a:p>
            <a:r>
              <a:rPr lang="et-EE" u="sng" dirty="0">
                <a:hlinkClick r:id="rId4"/>
              </a:rPr>
              <a:t>Tallinn</a:t>
            </a:r>
            <a:endParaRPr lang="et-EE" dirty="0"/>
          </a:p>
          <a:p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4DD2-93F4-4968-B3C8-897A044EEFA6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8809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vapp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Täisvapp</a:t>
            </a:r>
          </a:p>
          <a:p>
            <a:pPr marR="0" lvl="1" rtl="0"/>
            <a:r>
              <a:rPr lang="fi-FI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Tallinna täisvapi kilp on kuldne ning sellel on kolm sinist lõvi. 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Kiiver on hõbedane, suletud varbsilmikuga ja punase voodriga. </a:t>
            </a:r>
          </a:p>
          <a:p>
            <a:pPr marR="0" lvl="1" rtl="0"/>
            <a:r>
              <a:rPr lang="fi-FI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Kaelakaitsel on kuldne kett punase juveeliga. 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Suur vapp</a:t>
            </a:r>
          </a:p>
          <a:p>
            <a:pPr marR="0" lvl="1" rtl="0"/>
            <a:r>
              <a:rPr lang="fi-FI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Täisvapi vapikilpi ilma muude heraldiliste atribuutideta. 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Vapil olevad lõvid on Eesti sümbolitest vanimad, kasutatud alates 13. sajandist. 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Põhineb Taani vapil.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Väike vapp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Tallinna väikesel vapil on hõbedane rist punasel väljal.</a:t>
            </a:r>
          </a:p>
          <a:p>
            <a:pPr marR="0" lvl="1" rtl="0"/>
            <a:r>
              <a:rPr lang="fi-FI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Väike vapp on ühtlasi Harjumaa vapiks, ulatub Taani aega ja kujutab Dannebrogi risti.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39" y="1027906"/>
            <a:ext cx="2164682" cy="270585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02F1-28C1-4BCA-ACA9-DCD465A80368}" type="datetime1">
              <a:rPr lang="et-EE" smtClean="0"/>
              <a:t>25.11.2019</a:t>
            </a:fld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41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Lipp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825625"/>
            <a:ext cx="5181600" cy="4351338"/>
          </a:xfrm>
        </p:spPr>
        <p:txBody>
          <a:bodyPr/>
          <a:lstStyle/>
          <a:p>
            <a:pPr marR="0" lvl="0" rtl="0"/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</a:t>
            </a:r>
            <a:r>
              <a:rPr lang="fi-FI" b="0" i="0" u="none" strike="noStrike" baseline="0" dirty="0" err="1" smtClean="0">
                <a:solidFill>
                  <a:srgbClr val="2E74B5"/>
                </a:solidFill>
                <a:latin typeface="Times New Roman" panose="02020603050405020304" pitchFamily="18" charset="0"/>
              </a:rPr>
              <a:t>lipp</a:t>
            </a:r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 on Harju </a:t>
            </a:r>
            <a:r>
              <a:rPr lang="fi-FI" b="0" i="0" u="none" strike="noStrike" baseline="0" dirty="0" err="1" smtClean="0">
                <a:solidFill>
                  <a:srgbClr val="2E74B5"/>
                </a:solidFill>
                <a:latin typeface="Times New Roman" panose="02020603050405020304" pitchFamily="18" charset="0"/>
              </a:rPr>
              <a:t>maakonnas</a:t>
            </a:r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 asuva Eesti linna Tallinna </a:t>
            </a:r>
            <a:r>
              <a:rPr lang="fi-FI" b="0" i="0" u="none" strike="noStrike" baseline="0" dirty="0" err="1" smtClean="0">
                <a:solidFill>
                  <a:srgbClr val="2E74B5"/>
                </a:solidFill>
                <a:latin typeface="Times New Roman" panose="02020603050405020304" pitchFamily="18" charset="0"/>
              </a:rPr>
              <a:t>lipp</a:t>
            </a:r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. </a:t>
            </a:r>
          </a:p>
          <a:p>
            <a:pPr marR="0" lvl="0" rtl="0"/>
            <a:r>
              <a:rPr lang="et-EE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Lipp koosneb kolmest sinisest ja kolmest valgest ühelaiusest ribast, ülal sinine, all valge. </a:t>
            </a:r>
          </a:p>
          <a:p>
            <a:pPr marR="0" lvl="0" rtl="0"/>
            <a:r>
              <a:rPr lang="fi-FI" b="0" i="0" u="none" strike="noStrike" baseline="0" dirty="0" err="1" smtClean="0">
                <a:solidFill>
                  <a:srgbClr val="2E74B5"/>
                </a:solidFill>
                <a:latin typeface="Times New Roman" panose="02020603050405020304" pitchFamily="18" charset="0"/>
              </a:rPr>
              <a:t>Linnalipu</a:t>
            </a:r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 </a:t>
            </a:r>
            <a:r>
              <a:rPr lang="fi-FI" b="0" i="0" u="none" strike="noStrike" baseline="0" dirty="0" err="1" smtClean="0">
                <a:solidFill>
                  <a:srgbClr val="2E74B5"/>
                </a:solidFill>
                <a:latin typeface="Times New Roman" panose="02020603050405020304" pitchFamily="18" charset="0"/>
              </a:rPr>
              <a:t>pikkuse</a:t>
            </a:r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 ja </a:t>
            </a:r>
            <a:r>
              <a:rPr lang="fi-FI" b="0" i="0" u="none" strike="noStrike" baseline="0" dirty="0" err="1" smtClean="0">
                <a:solidFill>
                  <a:srgbClr val="2E74B5"/>
                </a:solidFill>
                <a:latin typeface="Times New Roman" panose="02020603050405020304" pitchFamily="18" charset="0"/>
              </a:rPr>
              <a:t>laiuse</a:t>
            </a:r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 </a:t>
            </a:r>
            <a:r>
              <a:rPr lang="fi-FI" b="0" i="0" u="none" strike="noStrike" baseline="0" dirty="0" err="1" smtClean="0">
                <a:solidFill>
                  <a:srgbClr val="2E74B5"/>
                </a:solidFill>
                <a:latin typeface="Times New Roman" panose="02020603050405020304" pitchFamily="18" charset="0"/>
              </a:rPr>
              <a:t>suhe</a:t>
            </a:r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 on 2:1 ja </a:t>
            </a:r>
            <a:r>
              <a:rPr lang="fi-FI" b="0" i="0" u="none" strike="noStrike" baseline="0" dirty="0" err="1" smtClean="0">
                <a:solidFill>
                  <a:srgbClr val="2E74B5"/>
                </a:solidFill>
                <a:latin typeface="Times New Roman" panose="02020603050405020304" pitchFamily="18" charset="0"/>
              </a:rPr>
              <a:t>normaalsuurus</a:t>
            </a:r>
            <a:r>
              <a:rPr lang="fi-FI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 1600×800 mm.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188029"/>
            <a:ext cx="5078184" cy="253909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65681-142F-40D3-BDB5-9A1988977CF4}" type="datetime1">
              <a:rPr lang="et-EE" smtClean="0"/>
              <a:t>25.11.2019</a:t>
            </a:fld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460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18243-E42E-40A7-802C-784A730B835C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4</a:t>
            </a:fld>
            <a:endParaRPr lang="et-E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44571"/>
            <a:ext cx="7576458" cy="55225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199" y="5987018"/>
            <a:ext cx="6994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solidFill>
                  <a:srgbClr val="0070C0"/>
                </a:solidFill>
              </a:rPr>
              <a:t>Tallinna vaade 19. sajandi lõpukümnendil. (Detroit </a:t>
            </a:r>
            <a:r>
              <a:rPr lang="et-EE" dirty="0" err="1">
                <a:solidFill>
                  <a:srgbClr val="0070C0"/>
                </a:solidFill>
              </a:rPr>
              <a:t>Publishing</a:t>
            </a:r>
            <a:r>
              <a:rPr lang="et-EE" dirty="0">
                <a:solidFill>
                  <a:srgbClr val="0070C0"/>
                </a:solidFill>
              </a:rPr>
              <a:t> </a:t>
            </a:r>
            <a:r>
              <a:rPr lang="et-EE" dirty="0" err="1">
                <a:solidFill>
                  <a:srgbClr val="0070C0"/>
                </a:solidFill>
              </a:rPr>
              <a:t>Co</a:t>
            </a:r>
            <a:r>
              <a:rPr lang="et-EE" dirty="0">
                <a:solidFill>
                  <a:srgbClr val="0070C0"/>
                </a:solidFill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241465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Ajalugu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799" y="1825625"/>
            <a:ext cx="10406743" cy="4351338"/>
          </a:xfrm>
        </p:spPr>
        <p:txBody>
          <a:bodyPr/>
          <a:lstStyle/>
          <a:p>
            <a:pPr marL="0" indent="0">
              <a:buNone/>
            </a:pPr>
            <a:r>
              <a:rPr lang="et-EE" b="1" dirty="0"/>
              <a:t>Tallinn on Eesti Vabariigi pealinn ja Harju maakonna halduskeskus.</a:t>
            </a:r>
          </a:p>
          <a:p>
            <a:pPr marL="0" indent="0">
              <a:buNone/>
            </a:pPr>
            <a:endParaRPr lang="et-EE" sz="24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t-EE" sz="2400" dirty="0" smtClean="0"/>
              <a:t>Tallinna </a:t>
            </a:r>
            <a:r>
              <a:rPr lang="et-EE" sz="2400" dirty="0"/>
              <a:t>linna </a:t>
            </a:r>
            <a:r>
              <a:rPr lang="et-EE" sz="2400" dirty="0" err="1"/>
              <a:t>esmamainimisajaks</a:t>
            </a:r>
            <a:r>
              <a:rPr lang="et-EE" sz="2400" dirty="0"/>
              <a:t> peetakse 1154. aastat. </a:t>
            </a:r>
            <a:endParaRPr lang="et-EE" sz="24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t-EE" sz="2400" dirty="0" smtClean="0"/>
              <a:t>Seda </a:t>
            </a:r>
            <a:r>
              <a:rPr lang="et-EE" sz="2400" dirty="0"/>
              <a:t>linna mida peetakse tänapäeva Tallinna esmaseks asulaks ja sadamakohaks. </a:t>
            </a:r>
            <a:endParaRPr lang="et-EE" sz="2400" dirty="0" smtClean="0"/>
          </a:p>
          <a:p>
            <a:pPr marL="0" indent="0">
              <a:buNone/>
            </a:pPr>
            <a:r>
              <a:rPr lang="et-EE" sz="2400" dirty="0" smtClean="0"/>
              <a:t>Linn </a:t>
            </a:r>
            <a:r>
              <a:rPr lang="et-EE" sz="2400" dirty="0"/>
              <a:t>sai Lübecki linnaõigused 15. mail 1248.</a:t>
            </a:r>
            <a:endParaRPr lang="et-E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A9805-D6FE-4FEB-B98E-DEF46846DD17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9034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dirty="0" smtClean="0">
                <a:solidFill>
                  <a:srgbClr val="2E74B5"/>
                </a:solidFill>
                <a:latin typeface="Times New Roman" panose="02020603050405020304" pitchFamily="18" charset="0"/>
              </a:rPr>
              <a:t>Linna nimed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Lindanisega võib samatüveline olla linna eestikeelne nimi Tallinna esmakordselt mainitud 1536.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Alamsaksa keele kaudu tekkinud Tallinna nimi Reval tuletati asulat ümbritsenud Rävala muinasmaakonna nimest. 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Teadaolevalt esmakordselt mainiti Revalit linnana 1238. aastal. 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Teised vanad nimekujud on: 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Calibri Light" panose="020F0302020204030204" pitchFamily="34" charset="0"/>
              </a:rPr>
              <a:t>venekeelsed </a:t>
            </a:r>
            <a:r>
              <a:rPr lang="az-Cyrl-AZ" b="0" i="0" u="none" strike="noStrike" baseline="0" smtClean="0">
                <a:solidFill>
                  <a:srgbClr val="1F4D78"/>
                </a:solidFill>
                <a:latin typeface="Calibri Light" panose="020F0302020204030204" pitchFamily="34" charset="0"/>
              </a:rPr>
              <a:t>Ревель (</a:t>
            </a:r>
            <a:r>
              <a:rPr lang="et-EE" b="0" i="0" u="none" strike="noStrike" baseline="0" smtClean="0">
                <a:solidFill>
                  <a:srgbClr val="1F4D78"/>
                </a:solidFill>
                <a:latin typeface="Calibri Light" panose="020F0302020204030204" pitchFamily="34" charset="0"/>
              </a:rPr>
              <a:t>Rewel)  ja </a:t>
            </a:r>
            <a:r>
              <a:rPr lang="az-Cyrl-AZ" b="0" i="0" u="none" strike="noStrike" baseline="0" smtClean="0">
                <a:solidFill>
                  <a:srgbClr val="1F4D78"/>
                </a:solidFill>
                <a:latin typeface="Calibri Light" panose="020F0302020204030204" pitchFamily="34" charset="0"/>
              </a:rPr>
              <a:t>Колывань (</a:t>
            </a:r>
            <a:r>
              <a:rPr lang="et-EE" b="0" i="0" u="none" strike="noStrike" baseline="0" smtClean="0">
                <a:solidFill>
                  <a:srgbClr val="1F4D78"/>
                </a:solidFill>
                <a:latin typeface="Calibri Light" panose="020F0302020204030204" pitchFamily="34" charset="0"/>
              </a:rPr>
              <a:t>Kolywan)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taani Lyndanisse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rootsi Lindanäs.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Tallinn'a nimekuju hakati kasutama pärast Eesti iseseisvumist 1918.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844C7-C5B4-44D8-89E0-2B26A799B09A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590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Asukoht ja territoorium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 on linn Põhja-Eesti rannikul Tallinna lahe ääres. 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 hõlmab 159,3 km² suuruse maaala, mis jaguneb kaheksaks linnaosaks, mis jaotuvad 84 asumiks. 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Linna halduspiiridesse kuuluvad ka Ülemiste ja Harku järv ning Aegna saar.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Linna kõrgeim punkt on Pääsküla prügimäel 66,6 m üle merepinna.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linnasüdameks on Tallinna vanalinn, mis koosneb kõrgendikul asuvast Toompeast ja all-linnast. </a:t>
            </a:r>
          </a:p>
          <a:p>
            <a:pPr marR="0" lvl="0" rtl="0"/>
            <a:r>
              <a:rPr lang="fi-FI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Tallinna vanalinn oma praegustes piirides kujunes välja 1355. aastal.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7CDF3-93FC-4814-9ABE-AB1741D4A116}" type="datetime1">
              <a:rPr lang="et-EE" smtClean="0"/>
              <a:t>25.11.2019</a:t>
            </a:fld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392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Linna rajoonid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Kesklinnast lääne pool asuvad:</a:t>
            </a:r>
          </a:p>
          <a:p>
            <a:pPr marR="0" lvl="1" rtl="0"/>
            <a:r>
              <a:rPr lang="fi-FI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Kalamaja, Pelgulinn, Lilleküla ja Tondi</a:t>
            </a:r>
          </a:p>
          <a:p>
            <a:pPr marR="0" lvl="1" rtl="0"/>
            <a:r>
              <a:rPr lang="fi-FI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neist kaugemal Paljassaare (Paljassaare poolsaarel) 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Kopli (Kopli poolsaarel) 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Harku järvest lõunas 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Väike-Õismäe 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Mustamäe, mis asuvad kunagistel Kadaka küla maadel. 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Idakaares paiknevad: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Tallinna suurim park Kadriorg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Ülemiste ja Lasnamäe</a:t>
            </a:r>
          </a:p>
          <a:p>
            <a:pPr marR="0" lvl="1" rtl="0"/>
            <a:r>
              <a:rPr lang="fi-FI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kaugemal kirdes, Pirita jõe orus, asuvad Kose ja Pirita,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Viimsi poolsaarel lõpeb linn Merivälja ja Mähe aedlinnaga. </a:t>
            </a:r>
          </a:p>
          <a:p>
            <a:pPr marR="0" lvl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Edelas, laialdasel liivikualal, paikneb Nõmme aedlinn, kus eristatakse: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Rahumäed ja Männikut, Hiiut</a:t>
            </a:r>
          </a:p>
          <a:p>
            <a:pPr marR="0" lvl="1" rtl="0"/>
            <a:r>
              <a:rPr lang="et-EE" b="0" i="0" u="none" strike="noStrike" baseline="0" smtClean="0">
                <a:solidFill>
                  <a:srgbClr val="1F4D78"/>
                </a:solidFill>
                <a:latin typeface="Times New Roman" panose="02020603050405020304" pitchFamily="18" charset="0"/>
              </a:rPr>
              <a:t>Kivimäed, Pääsküla ja Liivat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70" y="1972582"/>
            <a:ext cx="3859197" cy="289439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656F-AF16-465E-96B7-99CC62DDF772}" type="datetime1">
              <a:rPr lang="et-EE" smtClean="0"/>
              <a:t>25.11.2019</a:t>
            </a:fld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802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t-EE" b="0" i="0" u="none" strike="noStrike" baseline="0" smtClean="0">
                <a:solidFill>
                  <a:srgbClr val="2E74B5"/>
                </a:solidFill>
                <a:latin typeface="Times New Roman" panose="02020603050405020304" pitchFamily="18" charset="0"/>
              </a:rPr>
              <a:t>Rahvastik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29931"/>
              </p:ext>
            </p:extLst>
          </p:nvPr>
        </p:nvGraphicFramePr>
        <p:xfrm>
          <a:off x="1447799" y="2210336"/>
          <a:ext cx="4588328" cy="2873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2004">
                  <a:extLst>
                    <a:ext uri="{9D8B030D-6E8A-4147-A177-3AD203B41FA5}">
                      <a16:colId xmlns:a16="http://schemas.microsoft.com/office/drawing/2014/main" val="663783942"/>
                    </a:ext>
                  </a:extLst>
                </a:gridCol>
                <a:gridCol w="2296324">
                  <a:extLst>
                    <a:ext uri="{9D8B030D-6E8A-4147-A177-3AD203B41FA5}">
                      <a16:colId xmlns:a16="http://schemas.microsoft.com/office/drawing/2014/main" val="706419590"/>
                    </a:ext>
                  </a:extLst>
                </a:gridCol>
              </a:tblGrid>
              <a:tr h="478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</a:rPr>
                        <a:t>Aasta</a:t>
                      </a:r>
                      <a:endParaRPr lang="et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</a:rPr>
                        <a:t>Elanike arv </a:t>
                      </a:r>
                      <a:endParaRPr lang="et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0052858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</a:rPr>
                        <a:t>1820</a:t>
                      </a:r>
                      <a:endParaRPr lang="et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solidFill>
                            <a:srgbClr val="0070C0"/>
                          </a:solidFill>
                          <a:effectLst/>
                        </a:rPr>
                        <a:t>13 000</a:t>
                      </a:r>
                      <a:endParaRPr lang="et-EE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6331278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>
                          <a:effectLst/>
                        </a:rPr>
                        <a:t>1881</a:t>
                      </a:r>
                      <a:endParaRPr lang="et-E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solidFill>
                            <a:srgbClr val="0070C0"/>
                          </a:solidFill>
                          <a:effectLst/>
                        </a:rPr>
                        <a:t>45 900</a:t>
                      </a:r>
                      <a:endParaRPr lang="et-EE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6750945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>
                          <a:effectLst/>
                        </a:rPr>
                        <a:t>1897</a:t>
                      </a:r>
                      <a:endParaRPr lang="et-E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solidFill>
                            <a:srgbClr val="0070C0"/>
                          </a:solidFill>
                          <a:effectLst/>
                        </a:rPr>
                        <a:t>58 800</a:t>
                      </a:r>
                      <a:endParaRPr lang="et-EE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7468090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>
                          <a:effectLst/>
                        </a:rPr>
                        <a:t>1917</a:t>
                      </a:r>
                      <a:endParaRPr lang="et-EE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solidFill>
                            <a:srgbClr val="0070C0"/>
                          </a:solidFill>
                          <a:effectLst/>
                        </a:rPr>
                        <a:t>160 000</a:t>
                      </a:r>
                      <a:endParaRPr lang="et-EE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428606"/>
                  </a:ext>
                </a:extLst>
              </a:tr>
              <a:tr h="47897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effectLst/>
                        </a:rPr>
                        <a:t>1930</a:t>
                      </a:r>
                      <a:endParaRPr lang="et-E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2400" dirty="0">
                          <a:solidFill>
                            <a:srgbClr val="0070C0"/>
                          </a:solidFill>
                          <a:effectLst/>
                        </a:rPr>
                        <a:t>140 000</a:t>
                      </a:r>
                      <a:endParaRPr lang="et-EE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8874980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31888633"/>
              </p:ext>
            </p:extLst>
          </p:nvPr>
        </p:nvGraphicFramePr>
        <p:xfrm>
          <a:off x="6850743" y="1690681"/>
          <a:ext cx="5196114" cy="364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447800" y="13675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dirty="0">
                <a:solidFill>
                  <a:srgbClr val="0070C0"/>
                </a:solidFill>
              </a:rPr>
              <a:t>Pärast Põhjasõda oli Tallinnas vaid paar tuhat elanikku, mille põhjustas Tallinna piiramise ajal levinud katkuepideemia.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799" y="5280658"/>
            <a:ext cx="8251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solidFill>
                  <a:srgbClr val="0070C0"/>
                </a:solidFill>
              </a:rPr>
              <a:t>2011. aasta Eesti rahvaloenduse andmetel oli Tallinnas 392 331 püsielanikku. Statistikaameti andmetel seisuga 1. jaanuar 2013 on Tallinna elanike arv 406 359. Aprilli 2016 seisuga oli Tallinnas 440 597 registreeritud elanikku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98AD3-93CA-4431-8245-D9D36118A482}" type="datetime1">
              <a:rPr lang="et-EE" smtClean="0"/>
              <a:t>25.11.2019</a:t>
            </a:fld>
            <a:endParaRPr lang="et-E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CCE9-B04C-4ADD-8F57-39BCC91F2FD6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71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685FE536-E697-460D-8A06-DE47C68F7470}" vid="{D49DB7FD-20B5-41D5-A41C-3637CB737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Esitluse_mall</Template>
  <TotalTime>62</TotalTime>
  <Words>825</Words>
  <Application>Microsoft Office PowerPoint</Application>
  <PresentationFormat>Widescreen</PresentationFormat>
  <Paragraphs>172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Eesti pealinn - Tallinn</vt:lpstr>
      <vt:lpstr>Tallinna vapp</vt:lpstr>
      <vt:lpstr>Tallinna Lipp</vt:lpstr>
      <vt:lpstr>PowerPoint Presentation</vt:lpstr>
      <vt:lpstr>Ajalugu</vt:lpstr>
      <vt:lpstr>Linna nimed</vt:lpstr>
      <vt:lpstr>Asukoht ja territoorium</vt:lpstr>
      <vt:lpstr>Linna rajoonid</vt:lpstr>
      <vt:lpstr>Rahvastik </vt:lpstr>
      <vt:lpstr>PowerPoint Presentation</vt:lpstr>
      <vt:lpstr>PowerPoint Presentation</vt:lpstr>
      <vt:lpstr>Tallinna vanalinn 2012. aasta talvel (Ivar Leidus)</vt:lpstr>
      <vt:lpstr>Tallinna tähtsamad arhitektuurimälestised</vt:lpstr>
      <vt:lpstr>Keskaegsed hooned</vt:lpstr>
      <vt:lpstr>Kasutatud allikad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pealinn - Tallinn</dc:title>
  <dc:creator>Ahti Lohk</dc:creator>
  <cp:lastModifiedBy>Ahti Lohk</cp:lastModifiedBy>
  <cp:revision>7</cp:revision>
  <dcterms:created xsi:type="dcterms:W3CDTF">2019-11-18T11:12:39Z</dcterms:created>
  <dcterms:modified xsi:type="dcterms:W3CDTF">2019-11-25T10:52:04Z</dcterms:modified>
</cp:coreProperties>
</file>