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6" r:id="rId1"/>
  </p:sldMasterIdLst>
  <p:notesMasterIdLst>
    <p:notesMasterId r:id="rId27"/>
  </p:notesMasterIdLst>
  <p:handoutMasterIdLst>
    <p:handoutMasterId r:id="rId28"/>
  </p:handoutMasterIdLst>
  <p:sldIdLst>
    <p:sldId id="262" r:id="rId2"/>
    <p:sldId id="281" r:id="rId3"/>
    <p:sldId id="282" r:id="rId4"/>
    <p:sldId id="274" r:id="rId5"/>
    <p:sldId id="275" r:id="rId6"/>
    <p:sldId id="294" r:id="rId7"/>
    <p:sldId id="291" r:id="rId8"/>
    <p:sldId id="279" r:id="rId9"/>
    <p:sldId id="280" r:id="rId10"/>
    <p:sldId id="283" r:id="rId11"/>
    <p:sldId id="284" r:id="rId12"/>
    <p:sldId id="285" r:id="rId13"/>
    <p:sldId id="286" r:id="rId14"/>
    <p:sldId id="287" r:id="rId15"/>
    <p:sldId id="288" r:id="rId16"/>
    <p:sldId id="289" r:id="rId17"/>
    <p:sldId id="290" r:id="rId18"/>
    <p:sldId id="292" r:id="rId19"/>
    <p:sldId id="295" r:id="rId20"/>
    <p:sldId id="296" r:id="rId21"/>
    <p:sldId id="293" r:id="rId22"/>
    <p:sldId id="297" r:id="rId23"/>
    <p:sldId id="298" r:id="rId24"/>
    <p:sldId id="299" r:id="rId25"/>
    <p:sldId id="300" r:id="rId2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82A7B2C-FD2D-4BE5-BF85-2E865A0861E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615839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FF5D5DD-DF0E-4EAB-889C-4C22A3E3646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638764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BB8E3DE-1E38-4C26-B9ED-2E8BFA4010E4}" type="slidenum">
              <a:rPr lang="en-US"/>
              <a:pPr/>
              <a:t>1</a:t>
            </a:fld>
            <a:endParaRPr lang="en-US"/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="" xmlns:p14="http://schemas.microsoft.com/office/powerpoint/2010/main" val="330024169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9C424DA-B5C1-4811-9168-74D0731EC48E}" type="slidenum">
              <a:rPr lang="en-US"/>
              <a:pPr/>
              <a:t>11</a:t>
            </a:fld>
            <a:endParaRPr lang="en-US"/>
          </a:p>
        </p:txBody>
      </p:sp>
      <p:sp>
        <p:nvSpPr>
          <p:cNvPr id="8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="" xmlns:p14="http://schemas.microsoft.com/office/powerpoint/2010/main" val="260326142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A3496EE-C504-4F3F-8379-C201FFC48D36}" type="slidenum">
              <a:rPr lang="en-US"/>
              <a:pPr/>
              <a:t>12</a:t>
            </a:fld>
            <a:endParaRPr lang="en-US"/>
          </a:p>
        </p:txBody>
      </p:sp>
      <p:sp>
        <p:nvSpPr>
          <p:cNvPr id="87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="" xmlns:p14="http://schemas.microsoft.com/office/powerpoint/2010/main" val="234475326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A9A41B-F86A-4287-98C3-6D33B8B91CB6}" type="slidenum">
              <a:rPr lang="en-US"/>
              <a:pPr/>
              <a:t>13</a:t>
            </a:fld>
            <a:endParaRPr lang="en-US"/>
          </a:p>
        </p:txBody>
      </p:sp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="" xmlns:p14="http://schemas.microsoft.com/office/powerpoint/2010/main" val="66783721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1104667-6EB4-4A94-9F10-B81A07EFC147}" type="slidenum">
              <a:rPr lang="en-US"/>
              <a:pPr/>
              <a:t>14</a:t>
            </a:fld>
            <a:endParaRPr lang="en-US"/>
          </a:p>
        </p:txBody>
      </p:sp>
      <p:sp>
        <p:nvSpPr>
          <p:cNvPr id="9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="" xmlns:p14="http://schemas.microsoft.com/office/powerpoint/2010/main" val="295562538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4D9CFF-ABAB-4892-B245-95E85FE64F1B}" type="slidenum">
              <a:rPr lang="en-US"/>
              <a:pPr/>
              <a:t>15</a:t>
            </a:fld>
            <a:endParaRPr lang="en-US"/>
          </a:p>
        </p:txBody>
      </p:sp>
      <p:sp>
        <p:nvSpPr>
          <p:cNvPr id="93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="" xmlns:p14="http://schemas.microsoft.com/office/powerpoint/2010/main" val="48312270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97BB98D-6321-4A10-A3BF-F8C71BFC7AD3}" type="slidenum">
              <a:rPr lang="en-US"/>
              <a:pPr/>
              <a:t>16</a:t>
            </a:fld>
            <a:endParaRPr lang="en-US"/>
          </a:p>
        </p:txBody>
      </p:sp>
      <p:sp>
        <p:nvSpPr>
          <p:cNvPr id="95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="" xmlns:p14="http://schemas.microsoft.com/office/powerpoint/2010/main" val="3840453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FCC34DC-AC8C-4806-9371-BFF4CDB53D87}" type="slidenum">
              <a:rPr lang="en-US"/>
              <a:pPr/>
              <a:t>17</a:t>
            </a:fld>
            <a:endParaRPr lang="en-US"/>
          </a:p>
        </p:txBody>
      </p:sp>
      <p:sp>
        <p:nvSpPr>
          <p:cNvPr id="97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="" xmlns:p14="http://schemas.microsoft.com/office/powerpoint/2010/main" val="93376556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325EF15-D6DC-4FF5-A8C3-3325D3E078B6}" type="slidenum">
              <a:rPr lang="en-US"/>
              <a:pPr/>
              <a:t>18</a:t>
            </a:fld>
            <a:endParaRPr lang="en-US"/>
          </a:p>
        </p:txBody>
      </p:sp>
      <p:sp>
        <p:nvSpPr>
          <p:cNvPr id="102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="" xmlns:p14="http://schemas.microsoft.com/office/powerpoint/2010/main" val="190221576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C45E44D-04FC-4763-9E36-F3270DD18F8D}" type="slidenum">
              <a:rPr lang="en-US"/>
              <a:pPr/>
              <a:t>21</a:t>
            </a:fld>
            <a:endParaRPr lang="en-US"/>
          </a:p>
        </p:txBody>
      </p:sp>
      <p:sp>
        <p:nvSpPr>
          <p:cNvPr id="103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="" xmlns:p14="http://schemas.microsoft.com/office/powerpoint/2010/main" val="22303165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81CCCC0-B225-4138-9B1F-DF0892292FB1}" type="slidenum">
              <a:rPr lang="en-US"/>
              <a:pPr/>
              <a:t>2</a:t>
            </a:fld>
            <a:endParaRPr lang="en-US"/>
          </a:p>
        </p:txBody>
      </p:sp>
      <p:sp>
        <p:nvSpPr>
          <p:cNvPr id="78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="" xmlns:p14="http://schemas.microsoft.com/office/powerpoint/2010/main" val="42618458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7B95248-9293-4BE6-BBFE-C991E04271B7}" type="slidenum">
              <a:rPr lang="en-US"/>
              <a:pPr/>
              <a:t>3</a:t>
            </a:fld>
            <a:endParaRPr lang="en-US"/>
          </a:p>
        </p:txBody>
      </p:sp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="" xmlns:p14="http://schemas.microsoft.com/office/powerpoint/2010/main" val="6093748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2D257DE-8A4F-483C-BCFB-2791FF21B8D7}" type="slidenum">
              <a:rPr lang="en-US"/>
              <a:pPr/>
              <a:t>4</a:t>
            </a:fld>
            <a:endParaRPr lang="en-US"/>
          </a:p>
        </p:txBody>
      </p:sp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="" xmlns:p14="http://schemas.microsoft.com/office/powerpoint/2010/main" val="4929763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6A6F896-BABC-4C3F-896A-3C1CFB706B2D}" type="slidenum">
              <a:rPr lang="en-US"/>
              <a:pPr/>
              <a:t>5</a:t>
            </a:fld>
            <a:endParaRPr lang="en-US"/>
          </a:p>
        </p:txBody>
      </p:sp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="" xmlns:p14="http://schemas.microsoft.com/office/powerpoint/2010/main" val="8277614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7EC2A23-F2EC-4C52-B283-E7641457EDD2}" type="slidenum">
              <a:rPr lang="en-US"/>
              <a:pPr/>
              <a:t>7</a:t>
            </a:fld>
            <a:endParaRPr lang="en-US"/>
          </a:p>
        </p:txBody>
      </p:sp>
      <p:sp>
        <p:nvSpPr>
          <p:cNvPr id="99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="" xmlns:p14="http://schemas.microsoft.com/office/powerpoint/2010/main" val="4782683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9A79D2-2EB2-4712-BD7B-2CB9801F76FF}" type="slidenum">
              <a:rPr lang="en-US"/>
              <a:pPr/>
              <a:t>8</a:t>
            </a:fld>
            <a:endParaRPr lang="en-US"/>
          </a:p>
        </p:txBody>
      </p:sp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="" xmlns:p14="http://schemas.microsoft.com/office/powerpoint/2010/main" val="384599843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0DDC8CC-A314-47F2-ABBB-3AE0D1BEA6BE}" type="slidenum">
              <a:rPr lang="en-US"/>
              <a:pPr/>
              <a:t>9</a:t>
            </a:fld>
            <a:endParaRPr lang="en-US"/>
          </a:p>
        </p:txBody>
      </p:sp>
      <p:sp>
        <p:nvSpPr>
          <p:cNvPr id="7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="" xmlns:p14="http://schemas.microsoft.com/office/powerpoint/2010/main" val="385098649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230977A-1DA0-4AAD-9F3B-E6031BA7D591}" type="slidenum">
              <a:rPr lang="en-US"/>
              <a:pPr/>
              <a:t>10</a:t>
            </a:fld>
            <a:endParaRPr lang="en-US"/>
          </a:p>
        </p:txBody>
      </p:sp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="" xmlns:p14="http://schemas.microsoft.com/office/powerpoint/2010/main" val="32217622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346" name="Group 2"/>
          <p:cNvGrpSpPr>
            <a:grpSpLocks/>
          </p:cNvGrpSpPr>
          <p:nvPr/>
        </p:nvGrpSpPr>
        <p:grpSpPr bwMode="auto">
          <a:xfrm>
            <a:off x="0" y="0"/>
            <a:ext cx="5867400" cy="6858000"/>
            <a:chOff x="0" y="0"/>
            <a:chExt cx="3696" cy="4320"/>
          </a:xfrm>
        </p:grpSpPr>
        <p:sp>
          <p:nvSpPr>
            <p:cNvPr id="57347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880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1" lang="et-EE" sz="2400">
                <a:latin typeface="Times New Roman" pitchFamily="18" charset="0"/>
              </a:endParaRPr>
            </a:p>
          </p:txBody>
        </p:sp>
        <p:sp>
          <p:nvSpPr>
            <p:cNvPr id="57348" name="AutoShape 4"/>
            <p:cNvSpPr>
              <a:spLocks noChangeArrowheads="1"/>
            </p:cNvSpPr>
            <p:nvPr/>
          </p:nvSpPr>
          <p:spPr bwMode="white"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1" lang="et-EE" sz="2400">
                <a:latin typeface="Times New Roman" pitchFamily="18" charset="0"/>
              </a:endParaRPr>
            </a:p>
          </p:txBody>
        </p:sp>
      </p:grpSp>
      <p:grpSp>
        <p:nvGrpSpPr>
          <p:cNvPr id="57349" name="Group 5"/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57350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t-EE"/>
            </a:p>
          </p:txBody>
        </p:sp>
        <p:sp>
          <p:nvSpPr>
            <p:cNvPr id="57351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t-EE"/>
            </a:p>
          </p:txBody>
        </p:sp>
      </p:grpSp>
      <p:sp>
        <p:nvSpPr>
          <p:cNvPr id="57352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013200" cy="182245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7353" name="Rectangle 9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57354" name="Rectangle 1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Tarvo Treier    tarvo.treier@gmail.com</a:t>
            </a:r>
          </a:p>
        </p:txBody>
      </p:sp>
      <p:sp>
        <p:nvSpPr>
          <p:cNvPr id="57355" name="Rectangle 11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6200" y="6248400"/>
            <a:ext cx="587375" cy="488950"/>
          </a:xfrm>
        </p:spPr>
        <p:txBody>
          <a:bodyPr anchorCtr="0"/>
          <a:lstStyle>
            <a:lvl1pPr>
              <a:defRPr/>
            </a:lvl1pPr>
          </a:lstStyle>
          <a:p>
            <a:fld id="{7CC4A38C-983D-43C9-BF49-53E761FDA05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7356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90600"/>
            <a:ext cx="8229600" cy="1905000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Tarvo Treier    tarvo.treier@gmail.com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67043F-B288-4B54-B66D-231F73CDE26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762000"/>
            <a:ext cx="1981200" cy="53244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762000"/>
            <a:ext cx="5791200" cy="53244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Tarvo Treier    tarvo.treier@gmail.com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4739A8-B4AB-4D8B-9193-A54C677C4D9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Tarvo Treier    tarvo.treier@gmail.com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1B4924-8AD4-4E44-9807-C5A497E06F3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Tarvo Treier    tarvo.treier@gmail.com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3ABB53-0125-4B07-A306-77CE1E06C26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Tarvo Treier    tarvo.treier@gmail.com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6EAB58-9A60-4530-A9D3-E3A9446B1DB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Tarvo Treier    tarvo.treier@gmail.com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8DC55A-254B-4BD6-A170-455B43478F5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Tarvo Treier    tarvo.treier@gmail.com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2486E3-96BD-4587-97AE-DE87455D2FF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Tarvo Treier    tarvo.treier@gmail.com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9F4E22-FD7E-44D3-99D5-4D8D5D6DF04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Tarvo Treier    tarvo.treier@gmail.com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8C2155-490D-404F-93BB-3DBA2C089AD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Tarvo Treier    tarvo.treier@gmail.com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196BB6-2AA9-4DDD-A54F-8F20DC3120B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322" name="Group 2"/>
          <p:cNvGrpSpPr>
            <a:grpSpLocks/>
          </p:cNvGrpSpPr>
          <p:nvPr/>
        </p:nvGrpSpPr>
        <p:grpSpPr bwMode="auto">
          <a:xfrm>
            <a:off x="0" y="0"/>
            <a:ext cx="7620000" cy="6858000"/>
            <a:chOff x="0" y="0"/>
            <a:chExt cx="4800" cy="4320"/>
          </a:xfrm>
        </p:grpSpPr>
        <p:grpSp>
          <p:nvGrpSpPr>
            <p:cNvPr id="56323" name="Group 3"/>
            <p:cNvGrpSpPr>
              <a:grpSpLocks/>
            </p:cNvGrpSpPr>
            <p:nvPr userDrawn="1"/>
          </p:nvGrpSpPr>
          <p:grpSpPr bwMode="auto">
            <a:xfrm>
              <a:off x="0" y="0"/>
              <a:ext cx="2016" cy="4320"/>
              <a:chOff x="0" y="0"/>
              <a:chExt cx="2016" cy="4320"/>
            </a:xfrm>
          </p:grpSpPr>
          <p:sp>
            <p:nvSpPr>
              <p:cNvPr id="56324" name="Rectangle 4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480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t-EE"/>
              </a:p>
            </p:txBody>
          </p:sp>
          <p:sp>
            <p:nvSpPr>
              <p:cNvPr id="56325" name="Freeform 5"/>
              <p:cNvSpPr>
                <a:spLocks/>
              </p:cNvSpPr>
              <p:nvPr userDrawn="1"/>
            </p:nvSpPr>
            <p:spPr bwMode="auto">
              <a:xfrm>
                <a:off x="288" y="0"/>
                <a:ext cx="1728" cy="735"/>
              </a:xfrm>
              <a:custGeom>
                <a:avLst/>
                <a:gdLst/>
                <a:ahLst/>
                <a:cxnLst>
                  <a:cxn ang="0">
                    <a:pos x="1728" y="0"/>
                  </a:cxn>
                  <a:cxn ang="0">
                    <a:pos x="1728" y="480"/>
                  </a:cxn>
                  <a:cxn ang="0">
                    <a:pos x="380" y="482"/>
                  </a:cxn>
                  <a:cxn ang="0">
                    <a:pos x="354" y="480"/>
                  </a:cxn>
                  <a:cxn ang="0">
                    <a:pos x="308" y="489"/>
                  </a:cxn>
                  <a:cxn ang="0">
                    <a:pos x="246" y="531"/>
                  </a:cxn>
                  <a:cxn ang="0">
                    <a:pos x="206" y="597"/>
                  </a:cxn>
                  <a:cxn ang="0">
                    <a:pos x="192" y="666"/>
                  </a:cxn>
                  <a:cxn ang="0">
                    <a:pos x="192" y="735"/>
                  </a:cxn>
                  <a:cxn ang="0">
                    <a:pos x="0" y="735"/>
                  </a:cxn>
                  <a:cxn ang="0">
                    <a:pos x="0" y="480"/>
                  </a:cxn>
                  <a:cxn ang="0">
                    <a:pos x="0" y="0"/>
                  </a:cxn>
                  <a:cxn ang="0">
                    <a:pos x="1728" y="0"/>
                  </a:cxn>
                </a:cxnLst>
                <a:rect l="0" t="0" r="r" b="b"/>
                <a:pathLst>
                  <a:path w="1728" h="735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 cap="flat" cmpd="sng">
                <a:noFill/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/>
              <a:lstStyle/>
              <a:p>
                <a:endParaRPr lang="et-EE"/>
              </a:p>
            </p:txBody>
          </p:sp>
        </p:grpSp>
        <p:grpSp>
          <p:nvGrpSpPr>
            <p:cNvPr id="56326" name="Group 6"/>
            <p:cNvGrpSpPr>
              <a:grpSpLocks/>
            </p:cNvGrpSpPr>
            <p:nvPr/>
          </p:nvGrpSpPr>
          <p:grpSpPr bwMode="auto">
            <a:xfrm>
              <a:off x="144" y="1248"/>
              <a:ext cx="4656" cy="201"/>
              <a:chOff x="144" y="1248"/>
              <a:chExt cx="4656" cy="201"/>
            </a:xfrm>
          </p:grpSpPr>
          <p:sp>
            <p:nvSpPr>
              <p:cNvPr id="56327" name="AutoShape 7"/>
              <p:cNvSpPr>
                <a:spLocks noChangeArrowheads="1"/>
              </p:cNvSpPr>
              <p:nvPr/>
            </p:nvSpPr>
            <p:spPr bwMode="auto">
              <a:xfrm>
                <a:off x="384" y="1248"/>
                <a:ext cx="4416" cy="200"/>
              </a:xfrm>
              <a:prstGeom prst="roundRect">
                <a:avLst>
                  <a:gd name="adj" fmla="val 0"/>
                </a:avLst>
              </a:pr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t-EE"/>
              </a:p>
            </p:txBody>
          </p:sp>
          <p:sp>
            <p:nvSpPr>
              <p:cNvPr id="56328" name="AutoShape 8"/>
              <p:cNvSpPr>
                <a:spLocks noChangeArrowheads="1"/>
              </p:cNvSpPr>
              <p:nvPr/>
            </p:nvSpPr>
            <p:spPr bwMode="auto">
              <a:xfrm flipH="1">
                <a:off x="144" y="1248"/>
                <a:ext cx="248" cy="201"/>
              </a:xfrm>
              <a:prstGeom prst="flowChartDelay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t-EE"/>
              </a:p>
            </p:txBody>
          </p:sp>
        </p:grpSp>
      </p:grpSp>
      <p:sp>
        <p:nvSpPr>
          <p:cNvPr id="56329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62000"/>
            <a:ext cx="7924800" cy="1143000"/>
          </a:xfrm>
          <a:prstGeom prst="roundRect">
            <a:avLst>
              <a:gd name="adj" fmla="val 21667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6330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362200"/>
            <a:ext cx="7693025" cy="372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6331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38400" y="624840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endParaRPr lang="en-US"/>
          </a:p>
        </p:txBody>
      </p:sp>
      <p:sp>
        <p:nvSpPr>
          <p:cNvPr id="56332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en-US"/>
              <a:t>Tarvo Treier    tarvo.treier@gmail.com</a:t>
            </a:r>
          </a:p>
        </p:txBody>
      </p:sp>
      <p:sp>
        <p:nvSpPr>
          <p:cNvPr id="56333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>
              <a:defRPr sz="2600" b="1">
                <a:solidFill>
                  <a:schemeClr val="bg1"/>
                </a:solidFill>
              </a:defRPr>
            </a:lvl1pPr>
          </a:lstStyle>
          <a:p>
            <a:fld id="{678C2A28-A6EC-4615-AF2C-DB20B330355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  <p:sldLayoutId id="2147483664" r:id="rId8"/>
    <p:sldLayoutId id="2147483665" r:id="rId9"/>
    <p:sldLayoutId id="2147483666" r:id="rId10"/>
    <p:sldLayoutId id="2147483667" r:id="rId11"/>
  </p:sldLayoutIdLst>
  <p:hf sldNum="0" hdr="0" dt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3schools.com/XQuery/books.xml" TargetMode="External"/><Relationship Id="rId2" Type="http://schemas.openxmlformats.org/officeDocument/2006/relationships/hyperlink" Target="http://www.w3schools.com/xml/cd_catalog.x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3schools.com/xml/xml_namespaces.asp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uturelab.ch/xmlkurs/xpath.en.html" TargetMode="External"/><Relationship Id="rId2" Type="http://schemas.openxmlformats.org/officeDocument/2006/relationships/hyperlink" Target="http://www.bit-101.com/xpath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w3schools.com/xml/cd_catalog.xml" TargetMode="External"/><Relationship Id="rId4" Type="http://schemas.openxmlformats.org/officeDocument/2006/relationships/hyperlink" Target="http://www.xmlme.com/XpathTool.aspx" TargetMode="Externa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3schools.com/json/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ashphy.com/JSONPathOnlineEvaluator/" TargetMode="External"/><Relationship Id="rId2" Type="http://schemas.openxmlformats.org/officeDocument/2006/relationships/hyperlink" Target="http://goessner.net/articles/JsonPath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jsonpath.curiousconcept.com/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AutoShap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t-EE" sz="3200" dirty="0"/>
              <a:t>IDU0075 </a:t>
            </a:r>
            <a:r>
              <a:rPr lang="et-EE" sz="3200" dirty="0" smtClean="0"/>
              <a:t>Veebiteenused</a:t>
            </a:r>
            <a:r>
              <a:rPr lang="en-US" sz="3200" dirty="0" smtClean="0"/>
              <a:t> </a:t>
            </a:r>
            <a:endParaRPr lang="en-US" sz="3200" dirty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t-EE" dirty="0"/>
          </a:p>
          <a:p>
            <a:r>
              <a:rPr lang="et-EE" dirty="0" err="1"/>
              <a:t>Tarvo</a:t>
            </a:r>
            <a:r>
              <a:rPr lang="et-EE" dirty="0"/>
              <a:t> </a:t>
            </a:r>
            <a:r>
              <a:rPr lang="et-EE" dirty="0" err="1"/>
              <a:t>Treier</a:t>
            </a:r>
            <a:endParaRPr lang="et-EE" dirty="0"/>
          </a:p>
          <a:p>
            <a:r>
              <a:rPr lang="et-EE" dirty="0" smtClean="0"/>
              <a:t>Tarvo.treier@gmail.com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8192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Service-oriented architecture (SOA) 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t-EE"/>
              <a:t>Arhitektuur, mis kasutab </a:t>
            </a:r>
          </a:p>
          <a:p>
            <a:pPr lvl="1"/>
            <a:r>
              <a:rPr lang="et-EE" sz="2800"/>
              <a:t>teenuseid organisatsiooni integrastiooni ehitusklotsidena</a:t>
            </a:r>
          </a:p>
          <a:p>
            <a:pPr lvl="1"/>
            <a:r>
              <a:rPr lang="et-EE" sz="2800"/>
              <a:t>komponentide taaskasutust läbi nõrga seotuse.</a:t>
            </a:r>
            <a:endParaRPr lang="en-US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8397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SOA: On arhitektuur</a:t>
            </a:r>
            <a:endParaRPr lang="en-US"/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t-EE"/>
              <a:t>Mingi hulga teenuste tegemine ei anna meile SOA-d. </a:t>
            </a:r>
          </a:p>
          <a:p>
            <a:r>
              <a:rPr lang="et-EE"/>
              <a:t>Arhitektuur peab andma meile juhised teenuste loomiseks. 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8601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SOA: Ehitatakse teenustest</a:t>
            </a:r>
            <a:endParaRPr lang="en-US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t-EE"/>
              <a:t>Nagu objekt-orienteeritud maailmas on objekt/klass nii on SOA-s teenus peamine komponent.</a:t>
            </a:r>
          </a:p>
          <a:p>
            <a:r>
              <a:rPr lang="et-EE"/>
              <a:t>Ilma teenusteta pole meil millestki ehitada, midagi jälgida (</a:t>
            </a:r>
            <a:r>
              <a:rPr lang="et-EE" i="1"/>
              <a:t>monitor</a:t>
            </a:r>
            <a:r>
              <a:rPr lang="et-EE"/>
              <a:t>) ega käivitada.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8806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SOA: integratsioon</a:t>
            </a:r>
            <a:endParaRPr lang="en-US"/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t-EE" sz="2400" dirty="0"/>
              <a:t>SOA esindab ühte võimalust süsteemide integratsiooniks. </a:t>
            </a:r>
          </a:p>
          <a:p>
            <a:r>
              <a:rPr lang="et-EE" sz="2400" dirty="0"/>
              <a:t>Erinevate süsteemide kokkuühendamise võib lahendada mõne P2P lahendusega palju kiiremini. </a:t>
            </a:r>
          </a:p>
          <a:p>
            <a:r>
              <a:rPr lang="et-EE" sz="2400" dirty="0"/>
              <a:t>Samas võib minna alternatiivide puhul ka palju rohkem aega, kuna süsteemid räägivad erinevat keelt (sõnumite formaat).</a:t>
            </a:r>
          </a:p>
          <a:p>
            <a:r>
              <a:rPr lang="et-EE" sz="2400" dirty="0"/>
              <a:t>SOA kasutab sõnumivahetuses XML-i. 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9011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SOA: nõrk seotus</a:t>
            </a:r>
            <a:endParaRPr lang="en-US"/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t-EE" dirty="0"/>
              <a:t>SOA-s püütakse teha nõrgalt seotud komponente, ehk teenuseid, mis ei tea midagi klientidest, kes neid kasutama hakkavad.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9216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SOA: taaskasutus</a:t>
            </a:r>
            <a:endParaRPr lang="en-US"/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t-EE" dirty="0"/>
              <a:t>Pole alati hädavajalik.</a:t>
            </a:r>
          </a:p>
          <a:p>
            <a:r>
              <a:rPr lang="et-EE" dirty="0"/>
              <a:t>Samas, kui ühegi komponendi taaskasutus võimalust pole ega näe ka tulemas, siis on tõenäoliselt tegu üle mõeldud lahendusega ja kindlasti mitte SOA-ga.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9421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SOA müügijutt..</a:t>
            </a:r>
            <a:endParaRPr lang="en-US"/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t-EE" dirty="0"/>
              <a:t>Kattes oma süsteemi selgroo (</a:t>
            </a:r>
            <a:r>
              <a:rPr lang="et-EE" dirty="0" err="1"/>
              <a:t>mission</a:t>
            </a:r>
            <a:r>
              <a:rPr lang="et-EE" dirty="0"/>
              <a:t> </a:t>
            </a:r>
            <a:r>
              <a:rPr lang="et-EE" dirty="0" err="1"/>
              <a:t>critical</a:t>
            </a:r>
            <a:r>
              <a:rPr lang="et-EE" dirty="0"/>
              <a:t>) veebiteenustega, mis opereerivad SOA raamistikul, saad sa kergesti</a:t>
            </a:r>
          </a:p>
          <a:p>
            <a:pPr lvl="1"/>
            <a:r>
              <a:rPr lang="et-EE" sz="2800" dirty="0"/>
              <a:t>laiendatava,</a:t>
            </a:r>
          </a:p>
          <a:p>
            <a:pPr lvl="1"/>
            <a:r>
              <a:rPr lang="et-EE" sz="2800" dirty="0"/>
              <a:t>taaskasutatava ja</a:t>
            </a:r>
          </a:p>
          <a:p>
            <a:pPr lvl="1"/>
            <a:r>
              <a:rPr lang="et-EE" sz="2800" dirty="0"/>
              <a:t>asendatava lahenduse.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9625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..jätkub</a:t>
            </a:r>
            <a:endParaRPr lang="en-US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t-EE" dirty="0"/>
              <a:t>SOA annab meile raamistiku, kus mitmed mittefunktsionaalsed nõuded on juba täidetud. </a:t>
            </a:r>
          </a:p>
          <a:p>
            <a:pPr lvl="1"/>
            <a:r>
              <a:rPr lang="et-EE" dirty="0"/>
              <a:t>Näiteks </a:t>
            </a:r>
            <a:r>
              <a:rPr lang="et-EE" dirty="0" smtClean="0"/>
              <a:t>turvalisus </a:t>
            </a:r>
            <a:endParaRPr lang="et-EE" dirty="0"/>
          </a:p>
          <a:p>
            <a:pPr lvl="1"/>
            <a:r>
              <a:rPr lang="et-EE" dirty="0"/>
              <a:t>Arendajad keskenduda äriprobleemidele.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10035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XML</a:t>
            </a:r>
            <a:endParaRPr lang="en-US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t-EE" sz="4000" dirty="0" smtClean="0"/>
              <a:t>XML (</a:t>
            </a:r>
            <a:r>
              <a:rPr lang="en-US" sz="4000" dirty="0" err="1" smtClean="0"/>
              <a:t>eXtended</a:t>
            </a:r>
            <a:r>
              <a:rPr lang="en-US" sz="4000" dirty="0" smtClean="0"/>
              <a:t> Markup Language</a:t>
            </a:r>
            <a:r>
              <a:rPr lang="et-EE" sz="4000" dirty="0" smtClean="0"/>
              <a:t>)</a:t>
            </a:r>
            <a:endParaRPr lang="en-US" sz="4000" dirty="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t-EE" sz="2400" dirty="0" err="1" smtClean="0"/>
              <a:t>Root</a:t>
            </a:r>
            <a:r>
              <a:rPr lang="et-EE" sz="2400" dirty="0" smtClean="0"/>
              <a:t> element (</a:t>
            </a:r>
            <a:r>
              <a:rPr lang="et-EE" sz="2400" dirty="0" err="1" smtClean="0"/>
              <a:t>document</a:t>
            </a:r>
            <a:r>
              <a:rPr lang="et-EE" sz="2400" dirty="0" smtClean="0"/>
              <a:t> element)</a:t>
            </a:r>
            <a:endParaRPr lang="et-EE" sz="2400" b="1" dirty="0" smtClean="0"/>
          </a:p>
          <a:p>
            <a:pPr eaLnBrk="1" hangingPunct="1">
              <a:lnSpc>
                <a:spcPct val="90000"/>
              </a:lnSpc>
            </a:pPr>
            <a:r>
              <a:rPr lang="en-US" sz="2400" b="1" dirty="0" smtClean="0"/>
              <a:t>&lt;</a:t>
            </a:r>
            <a:r>
              <a:rPr lang="en-US" sz="2400" b="1" dirty="0" err="1" smtClean="0"/>
              <a:t>element_name</a:t>
            </a:r>
            <a:r>
              <a:rPr lang="en-US" sz="2400" dirty="0" smtClean="0"/>
              <a:t> </a:t>
            </a:r>
            <a:r>
              <a:rPr lang="en-US" sz="2400" dirty="0" err="1" smtClean="0"/>
              <a:t>attribute_name</a:t>
            </a:r>
            <a:r>
              <a:rPr lang="en-US" sz="2400" dirty="0" smtClean="0"/>
              <a:t>="</a:t>
            </a:r>
            <a:r>
              <a:rPr lang="en-US" sz="2400" dirty="0" err="1" smtClean="0"/>
              <a:t>attribute_value</a:t>
            </a:r>
            <a:r>
              <a:rPr lang="en-US" sz="2400" dirty="0" smtClean="0"/>
              <a:t>"</a:t>
            </a:r>
            <a:r>
              <a:rPr lang="en-US" sz="2400" b="1" dirty="0" smtClean="0"/>
              <a:t>&gt;</a:t>
            </a:r>
            <a:r>
              <a:rPr lang="et-EE" sz="2400" b="1" dirty="0" smtClean="0"/>
              <a:t>        	</a:t>
            </a:r>
            <a:r>
              <a:rPr lang="en-US" sz="2400" dirty="0" smtClean="0"/>
              <a:t>Element Content</a:t>
            </a:r>
            <a:endParaRPr lang="et-EE" sz="2400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t-EE" sz="2400" b="1" dirty="0" smtClean="0"/>
              <a:t>    </a:t>
            </a:r>
            <a:r>
              <a:rPr lang="en-US" sz="2400" b="1" dirty="0" smtClean="0"/>
              <a:t>&lt;/</a:t>
            </a:r>
            <a:r>
              <a:rPr lang="en-US" sz="2400" b="1" dirty="0" err="1" smtClean="0"/>
              <a:t>element_name</a:t>
            </a:r>
            <a:r>
              <a:rPr lang="en-US" sz="2400" b="1" dirty="0" smtClean="0"/>
              <a:t>&gt;</a:t>
            </a:r>
            <a:r>
              <a:rPr lang="en-US" sz="2400" dirty="0" smtClean="0"/>
              <a:t> </a:t>
            </a:r>
            <a:endParaRPr lang="et-EE" sz="2400" dirty="0" smtClean="0"/>
          </a:p>
          <a:p>
            <a:pPr eaLnBrk="1" hangingPunct="1">
              <a:lnSpc>
                <a:spcPct val="90000"/>
              </a:lnSpc>
            </a:pPr>
            <a:r>
              <a:rPr lang="et-EE" sz="2400" dirty="0" smtClean="0"/>
              <a:t>Element </a:t>
            </a:r>
            <a:r>
              <a:rPr lang="et-EE" sz="2400" dirty="0" err="1" smtClean="0"/>
              <a:t>content</a:t>
            </a:r>
            <a:r>
              <a:rPr lang="et-EE" sz="2400" dirty="0" smtClean="0"/>
              <a:t> võib olla </a:t>
            </a:r>
            <a:r>
              <a:rPr lang="et-EE" sz="2400" dirty="0" err="1" smtClean="0"/>
              <a:t>Child</a:t>
            </a:r>
            <a:r>
              <a:rPr lang="et-EE" sz="2400" dirty="0" smtClean="0"/>
              <a:t> element</a:t>
            </a:r>
          </a:p>
          <a:p>
            <a:pPr eaLnBrk="1" hangingPunct="1">
              <a:lnSpc>
                <a:spcPct val="90000"/>
              </a:lnSpc>
            </a:pPr>
            <a:r>
              <a:rPr lang="et-EE" sz="2400" dirty="0" err="1" smtClean="0"/>
              <a:t>XML’i</a:t>
            </a:r>
            <a:r>
              <a:rPr lang="et-EE" sz="2400" dirty="0" smtClean="0"/>
              <a:t> näited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dirty="0" smtClean="0">
                <a:hlinkClick r:id="rId2"/>
              </a:rPr>
              <a:t>http://www.w3schools.com/xml/cd_catalog.xml</a:t>
            </a:r>
            <a:endParaRPr lang="et-EE" dirty="0" smtClean="0"/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dirty="0" smtClean="0">
                <a:hlinkClick r:id="rId3"/>
              </a:rPr>
              <a:t>http://www.w3schools.com/XQuery/books.xml</a:t>
            </a:r>
            <a:endParaRPr lang="et-EE" dirty="0" smtClean="0"/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7782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Täna kavas</a:t>
            </a: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t-EE" sz="2400" dirty="0" smtClean="0"/>
              <a:t>Mõisted</a:t>
            </a:r>
            <a:r>
              <a:rPr lang="et-EE" sz="2400" dirty="0"/>
              <a:t>: </a:t>
            </a:r>
            <a:r>
              <a:rPr lang="et-EE" sz="2400" dirty="0" smtClean="0"/>
              <a:t>liides, API, WS, </a:t>
            </a:r>
            <a:r>
              <a:rPr lang="et-EE" sz="2400" dirty="0"/>
              <a:t>SOA, XML, </a:t>
            </a:r>
            <a:r>
              <a:rPr lang="et-EE" sz="2400" dirty="0" err="1" smtClean="0"/>
              <a:t>Xpath…</a:t>
            </a:r>
            <a:endParaRPr lang="et-EE" sz="2400" dirty="0"/>
          </a:p>
          <a:p>
            <a:r>
              <a:rPr lang="et-EE" sz="2400" dirty="0" smtClean="0"/>
              <a:t>Kordamine</a:t>
            </a:r>
            <a:endParaRPr lang="et-EE" sz="2400" dirty="0"/>
          </a:p>
          <a:p>
            <a:r>
              <a:rPr lang="et-EE" sz="2400" dirty="0"/>
              <a:t>Veebiteenuste eelised ja puudused</a:t>
            </a:r>
          </a:p>
          <a:p>
            <a:r>
              <a:rPr lang="et-EE" sz="2400" dirty="0"/>
              <a:t>SOA</a:t>
            </a:r>
          </a:p>
          <a:p>
            <a:r>
              <a:rPr lang="et-EE" sz="2400" dirty="0" smtClean="0"/>
              <a:t>XML</a:t>
            </a:r>
          </a:p>
          <a:p>
            <a:r>
              <a:rPr lang="et-EE" sz="2400" dirty="0" smtClean="0"/>
              <a:t>JSON</a:t>
            </a:r>
            <a:endParaRPr lang="et-EE" sz="2400" dirty="0"/>
          </a:p>
          <a:p>
            <a:r>
              <a:rPr lang="et-EE" sz="2400" dirty="0" err="1"/>
              <a:t>XPath</a:t>
            </a:r>
            <a:r>
              <a:rPr lang="et-EE" sz="2400" dirty="0"/>
              <a:t> </a:t>
            </a:r>
            <a:endParaRPr lang="et-EE" sz="2400" dirty="0" smtClean="0"/>
          </a:p>
          <a:p>
            <a:r>
              <a:rPr lang="et-EE" sz="2400" dirty="0" err="1" smtClean="0"/>
              <a:t>JSONPath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t-EE" smtClean="0"/>
              <a:t>XML namespaces</a:t>
            </a:r>
            <a:endParaRPr lang="en-US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dirty="0" smtClean="0"/>
              <a:t>&lt;root </a:t>
            </a:r>
            <a:r>
              <a:rPr lang="en-US" sz="1800" dirty="0" err="1" smtClean="0"/>
              <a:t>xmlns:h</a:t>
            </a:r>
            <a:r>
              <a:rPr lang="en-US" sz="1800" dirty="0" smtClean="0"/>
              <a:t>="http://www.w3.org/TR/html4/" </a:t>
            </a:r>
            <a:r>
              <a:rPr lang="en-US" sz="1800" dirty="0" err="1" smtClean="0"/>
              <a:t>xmlns:f</a:t>
            </a:r>
            <a:r>
              <a:rPr lang="en-US" sz="1800" dirty="0" smtClean="0"/>
              <a:t>="http://www.w3schools.com/furniture"&gt; </a:t>
            </a:r>
            <a:endParaRPr lang="et-EE" sz="18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t-EE" sz="1800" dirty="0" smtClean="0"/>
              <a:t>	</a:t>
            </a:r>
            <a:r>
              <a:rPr lang="en-US" sz="1800" dirty="0" smtClean="0"/>
              <a:t>&lt;</a:t>
            </a:r>
            <a:r>
              <a:rPr lang="en-US" sz="1800" dirty="0" err="1" smtClean="0"/>
              <a:t>h:table</a:t>
            </a:r>
            <a:r>
              <a:rPr lang="en-US" sz="1800" dirty="0" smtClean="0"/>
              <a:t>&gt; </a:t>
            </a:r>
            <a:endParaRPr lang="et-EE" sz="18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t-EE" sz="1800" dirty="0" smtClean="0"/>
              <a:t>		</a:t>
            </a:r>
            <a:r>
              <a:rPr lang="en-US" sz="1800" dirty="0" smtClean="0"/>
              <a:t>&lt;</a:t>
            </a:r>
            <a:r>
              <a:rPr lang="en-US" sz="1800" dirty="0" err="1" smtClean="0"/>
              <a:t>h:tr</a:t>
            </a:r>
            <a:r>
              <a:rPr lang="en-US" sz="1800" dirty="0" smtClean="0"/>
              <a:t>&gt; </a:t>
            </a:r>
            <a:endParaRPr lang="et-EE" sz="18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t-EE" sz="1800" dirty="0" smtClean="0"/>
              <a:t>		</a:t>
            </a:r>
            <a:r>
              <a:rPr lang="en-US" sz="1800" dirty="0" smtClean="0"/>
              <a:t>&lt;</a:t>
            </a:r>
            <a:r>
              <a:rPr lang="en-US" sz="1800" dirty="0" err="1" smtClean="0"/>
              <a:t>h:td</a:t>
            </a:r>
            <a:r>
              <a:rPr lang="en-US" sz="1800" dirty="0" smtClean="0"/>
              <a:t>&gt;Apples&lt;/</a:t>
            </a:r>
            <a:r>
              <a:rPr lang="en-US" sz="1800" dirty="0" err="1" smtClean="0"/>
              <a:t>h:td</a:t>
            </a:r>
            <a:r>
              <a:rPr lang="en-US" sz="1800" dirty="0" smtClean="0"/>
              <a:t>&gt; </a:t>
            </a:r>
            <a:endParaRPr lang="et-EE" sz="18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t-EE" sz="1800" dirty="0" smtClean="0"/>
              <a:t>		</a:t>
            </a:r>
            <a:r>
              <a:rPr lang="en-US" sz="1800" dirty="0" smtClean="0"/>
              <a:t>&lt;</a:t>
            </a:r>
            <a:r>
              <a:rPr lang="en-US" sz="1800" dirty="0" err="1" smtClean="0"/>
              <a:t>h:td</a:t>
            </a:r>
            <a:r>
              <a:rPr lang="en-US" sz="1800" dirty="0" smtClean="0"/>
              <a:t>&gt;Bananas&lt;/</a:t>
            </a:r>
            <a:r>
              <a:rPr lang="en-US" sz="1800" dirty="0" err="1" smtClean="0"/>
              <a:t>h:td</a:t>
            </a:r>
            <a:r>
              <a:rPr lang="en-US" sz="1800" dirty="0" smtClean="0"/>
              <a:t>&gt; </a:t>
            </a:r>
            <a:endParaRPr lang="et-EE" sz="18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t-EE" sz="1800" dirty="0" smtClean="0"/>
              <a:t>		</a:t>
            </a:r>
            <a:r>
              <a:rPr lang="en-US" sz="1800" dirty="0" smtClean="0"/>
              <a:t>&lt;/</a:t>
            </a:r>
            <a:r>
              <a:rPr lang="en-US" sz="1800" dirty="0" err="1" smtClean="0"/>
              <a:t>h:tr</a:t>
            </a:r>
            <a:r>
              <a:rPr lang="en-US" sz="1800" dirty="0" smtClean="0"/>
              <a:t>&gt; </a:t>
            </a:r>
            <a:endParaRPr lang="et-EE" sz="18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t-EE" sz="1800" dirty="0" smtClean="0"/>
              <a:t>	</a:t>
            </a:r>
            <a:r>
              <a:rPr lang="en-US" sz="1800" dirty="0" smtClean="0"/>
              <a:t>&lt;/</a:t>
            </a:r>
            <a:r>
              <a:rPr lang="en-US" sz="1800" dirty="0" err="1" smtClean="0"/>
              <a:t>h:table</a:t>
            </a:r>
            <a:r>
              <a:rPr lang="en-US" sz="1800" dirty="0" smtClean="0"/>
              <a:t>&gt; </a:t>
            </a:r>
            <a:endParaRPr lang="et-EE" sz="18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t-EE" sz="1800" dirty="0" smtClean="0"/>
              <a:t>	</a:t>
            </a:r>
            <a:r>
              <a:rPr lang="en-US" sz="1800" dirty="0" smtClean="0"/>
              <a:t>&lt;</a:t>
            </a:r>
            <a:r>
              <a:rPr lang="en-US" sz="1800" dirty="0" err="1" smtClean="0"/>
              <a:t>f:table</a:t>
            </a:r>
            <a:r>
              <a:rPr lang="en-US" sz="1800" dirty="0" smtClean="0"/>
              <a:t>&gt; </a:t>
            </a:r>
            <a:endParaRPr lang="et-EE" sz="18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t-EE" sz="1800" dirty="0" smtClean="0"/>
              <a:t>		</a:t>
            </a:r>
            <a:r>
              <a:rPr lang="en-US" sz="1800" dirty="0" smtClean="0"/>
              <a:t>&lt;</a:t>
            </a:r>
            <a:r>
              <a:rPr lang="en-US" sz="1800" dirty="0" err="1" smtClean="0"/>
              <a:t>f:name</a:t>
            </a:r>
            <a:r>
              <a:rPr lang="en-US" sz="1800" dirty="0" smtClean="0"/>
              <a:t>&gt;African Coffee Table&lt;/</a:t>
            </a:r>
            <a:r>
              <a:rPr lang="en-US" sz="1800" dirty="0" err="1" smtClean="0"/>
              <a:t>f:name</a:t>
            </a:r>
            <a:r>
              <a:rPr lang="en-US" sz="1800" dirty="0" smtClean="0"/>
              <a:t>&gt; </a:t>
            </a:r>
            <a:endParaRPr lang="et-EE" sz="18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t-EE" sz="1800" dirty="0" smtClean="0"/>
              <a:t>		</a:t>
            </a:r>
            <a:r>
              <a:rPr lang="en-US" sz="1800" dirty="0" smtClean="0"/>
              <a:t>&lt;</a:t>
            </a:r>
            <a:r>
              <a:rPr lang="en-US" sz="1800" dirty="0" err="1" smtClean="0"/>
              <a:t>f:width</a:t>
            </a:r>
            <a:r>
              <a:rPr lang="en-US" sz="1800" dirty="0" smtClean="0"/>
              <a:t>&gt;80&lt;/</a:t>
            </a:r>
            <a:r>
              <a:rPr lang="en-US" sz="1800" dirty="0" err="1" smtClean="0"/>
              <a:t>f:width</a:t>
            </a:r>
            <a:r>
              <a:rPr lang="en-US" sz="1800" dirty="0" smtClean="0"/>
              <a:t>&gt; </a:t>
            </a:r>
            <a:endParaRPr lang="et-EE" sz="18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t-EE" sz="1800" dirty="0" smtClean="0"/>
              <a:t>		</a:t>
            </a:r>
            <a:r>
              <a:rPr lang="en-US" sz="1800" dirty="0" smtClean="0"/>
              <a:t>&lt;</a:t>
            </a:r>
            <a:r>
              <a:rPr lang="en-US" sz="1800" dirty="0" err="1" smtClean="0"/>
              <a:t>f:length</a:t>
            </a:r>
            <a:r>
              <a:rPr lang="en-US" sz="1800" dirty="0" smtClean="0"/>
              <a:t>&gt;120&lt;/</a:t>
            </a:r>
            <a:r>
              <a:rPr lang="en-US" sz="1800" dirty="0" err="1" smtClean="0"/>
              <a:t>f:length</a:t>
            </a:r>
            <a:r>
              <a:rPr lang="en-US" sz="1800" dirty="0" smtClean="0"/>
              <a:t>&gt; </a:t>
            </a:r>
            <a:endParaRPr lang="et-EE" sz="18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t-EE" sz="1800" dirty="0" smtClean="0"/>
              <a:t>	</a:t>
            </a:r>
            <a:r>
              <a:rPr lang="en-US" sz="1800" dirty="0" smtClean="0"/>
              <a:t>&lt;/</a:t>
            </a:r>
            <a:r>
              <a:rPr lang="en-US" sz="1800" dirty="0" err="1" smtClean="0"/>
              <a:t>f:table</a:t>
            </a:r>
            <a:r>
              <a:rPr lang="en-US" sz="1800" dirty="0" smtClean="0"/>
              <a:t>&gt; </a:t>
            </a:r>
            <a:endParaRPr lang="et-EE" sz="18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dirty="0" smtClean="0"/>
              <a:t>&lt;/root&gt; </a:t>
            </a:r>
            <a:endParaRPr lang="et-EE" sz="1800" dirty="0" smtClean="0"/>
          </a:p>
          <a:p>
            <a:pPr eaLnBrk="1" hangingPunct="1">
              <a:lnSpc>
                <a:spcPct val="80000"/>
              </a:lnSpc>
            </a:pPr>
            <a:endParaRPr lang="et-EE" sz="1800" dirty="0" smtClean="0"/>
          </a:p>
          <a:p>
            <a:pPr eaLnBrk="1" hangingPunct="1">
              <a:lnSpc>
                <a:spcPct val="80000"/>
              </a:lnSpc>
            </a:pPr>
            <a:r>
              <a:rPr lang="en-US" sz="2000" dirty="0" smtClean="0">
                <a:hlinkClick r:id="rId2"/>
              </a:rPr>
              <a:t>http://www.w3schools.com/xml/xml_namespaces.asp</a:t>
            </a:r>
            <a:endParaRPr lang="et-EE" sz="2000" dirty="0" smtClean="0"/>
          </a:p>
          <a:p>
            <a:pPr eaLnBrk="1" hangingPunct="1">
              <a:lnSpc>
                <a:spcPct val="80000"/>
              </a:lnSpc>
            </a:pP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10137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XPath</a:t>
            </a:r>
            <a:endParaRPr lang="en-US"/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t-EE" smtClean="0"/>
              <a:t>XPATH</a:t>
            </a:r>
            <a:endParaRPr lang="en-US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t-EE" b="1" dirty="0" smtClean="0"/>
              <a:t>XPATH on päringukeel XML dokumentidest informatsiooni otsimisest nagu SQL on päringukeel andmebaasi tabelitest otsimiseks. </a:t>
            </a:r>
            <a:endParaRPr lang="en-US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t-EE" smtClean="0"/>
              <a:t>XPATH’i näited</a:t>
            </a:r>
            <a:endParaRPr lang="en-US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t-EE" sz="2400" dirty="0" err="1" smtClean="0"/>
              <a:t>Online</a:t>
            </a:r>
            <a:r>
              <a:rPr lang="et-EE" sz="2400" dirty="0" smtClean="0"/>
              <a:t> vahendeid</a:t>
            </a:r>
          </a:p>
          <a:p>
            <a:pPr lvl="1" eaLnBrk="1" hangingPunct="1">
              <a:lnSpc>
                <a:spcPct val="90000"/>
              </a:lnSpc>
            </a:pPr>
            <a:r>
              <a:rPr lang="et-EE" sz="2000" dirty="0" smtClean="0">
                <a:hlinkClick r:id="rId2"/>
              </a:rPr>
              <a:t>http://www.bit-101.com/xpath/</a:t>
            </a:r>
            <a:r>
              <a:rPr lang="et-EE" sz="2000" dirty="0" smtClean="0"/>
              <a:t> </a:t>
            </a:r>
          </a:p>
          <a:p>
            <a:pPr lvl="1" eaLnBrk="1" hangingPunct="1">
              <a:lnSpc>
                <a:spcPct val="90000"/>
              </a:lnSpc>
            </a:pPr>
            <a:r>
              <a:rPr lang="et-EE" sz="2000" dirty="0" smtClean="0">
                <a:hlinkClick r:id="rId3"/>
              </a:rPr>
              <a:t>http://www.futurelab.ch/xmlkurs/xpath.en.html</a:t>
            </a:r>
            <a:endParaRPr lang="et-EE" sz="2000" dirty="0" smtClean="0"/>
          </a:p>
          <a:p>
            <a:pPr lvl="1" eaLnBrk="1" hangingPunct="1">
              <a:lnSpc>
                <a:spcPct val="90000"/>
              </a:lnSpc>
            </a:pPr>
            <a:r>
              <a:rPr lang="et-EE" sz="2000" dirty="0" smtClean="0">
                <a:hlinkClick r:id="rId4"/>
              </a:rPr>
              <a:t>http://www.xmlme.com/XpathTool.aspx</a:t>
            </a:r>
            <a:endParaRPr lang="et-EE" sz="2000" dirty="0" smtClean="0"/>
          </a:p>
          <a:p>
            <a:pPr eaLnBrk="1" hangingPunct="1">
              <a:lnSpc>
                <a:spcPct val="90000"/>
              </a:lnSpc>
            </a:pPr>
            <a:r>
              <a:rPr lang="et-EE" sz="2400" dirty="0" smtClean="0"/>
              <a:t>Näite XML</a:t>
            </a:r>
          </a:p>
          <a:p>
            <a:pPr lvl="1" eaLnBrk="1" hangingPunct="1">
              <a:lnSpc>
                <a:spcPct val="90000"/>
              </a:lnSpc>
            </a:pPr>
            <a:r>
              <a:rPr lang="et-EE" sz="2000" dirty="0" smtClean="0">
                <a:hlinkClick r:id="rId5"/>
              </a:rPr>
              <a:t>http://www.w3schools.com/xml/cd_catalog.xml</a:t>
            </a:r>
            <a:endParaRPr lang="et-EE" sz="2000" dirty="0" smtClean="0"/>
          </a:p>
          <a:p>
            <a:pPr eaLnBrk="1" hangingPunct="1">
              <a:lnSpc>
                <a:spcPct val="90000"/>
              </a:lnSpc>
            </a:pPr>
            <a:r>
              <a:rPr lang="et-EE" sz="2400" dirty="0" smtClean="0"/>
              <a:t>Pärime välja kõik </a:t>
            </a:r>
            <a:r>
              <a:rPr lang="et-EE" sz="2400" dirty="0" err="1" smtClean="0"/>
              <a:t>title’d</a:t>
            </a:r>
            <a:endParaRPr lang="et-EE" sz="2400" dirty="0" smtClean="0"/>
          </a:p>
          <a:p>
            <a:pPr lvl="1" eaLnBrk="1" hangingPunct="1">
              <a:lnSpc>
                <a:spcPct val="90000"/>
              </a:lnSpc>
            </a:pPr>
            <a:r>
              <a:rPr lang="et-EE" sz="2000" dirty="0" smtClean="0"/>
              <a:t>/CATALOG/CD/TITLE</a:t>
            </a:r>
          </a:p>
          <a:p>
            <a:pPr lvl="1" eaLnBrk="1" hangingPunct="1">
              <a:lnSpc>
                <a:spcPct val="90000"/>
              </a:lnSpc>
            </a:pPr>
            <a:r>
              <a:rPr lang="et-EE" sz="2000" dirty="0" smtClean="0"/>
              <a:t>//TITLE </a:t>
            </a:r>
          </a:p>
          <a:p>
            <a:pPr eaLnBrk="1" hangingPunct="1">
              <a:lnSpc>
                <a:spcPct val="90000"/>
              </a:lnSpc>
            </a:pPr>
            <a:r>
              <a:rPr lang="et-EE" sz="2400" dirty="0" smtClean="0"/>
              <a:t>Pärime välja kõik </a:t>
            </a:r>
            <a:r>
              <a:rPr lang="et-EE" sz="2400" dirty="0" err="1" smtClean="0"/>
              <a:t>cd’d</a:t>
            </a:r>
            <a:r>
              <a:rPr lang="et-EE" sz="2400" dirty="0" smtClean="0"/>
              <a:t>, mille hind on suurem kui 10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/CATALOG/CD[PRICE&gt;10] </a:t>
            </a:r>
            <a:endParaRPr lang="et-EE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z="3600" dirty="0" smtClean="0"/>
              <a:t>JSON (</a:t>
            </a:r>
            <a:r>
              <a:rPr lang="et-EE" sz="3600" dirty="0" err="1" smtClean="0"/>
              <a:t>JavaScript</a:t>
            </a:r>
            <a:r>
              <a:rPr lang="et-EE" sz="3600" dirty="0" smtClean="0"/>
              <a:t> </a:t>
            </a:r>
            <a:r>
              <a:rPr lang="et-EE" sz="3600" dirty="0" err="1" smtClean="0"/>
              <a:t>Object</a:t>
            </a:r>
            <a:r>
              <a:rPr lang="et-EE" sz="3600" dirty="0" smtClean="0"/>
              <a:t> </a:t>
            </a:r>
            <a:r>
              <a:rPr lang="et-EE" sz="3600" dirty="0" err="1" smtClean="0"/>
              <a:t>Notation</a:t>
            </a:r>
            <a:r>
              <a:rPr lang="et-EE" sz="3600" dirty="0" smtClean="0"/>
              <a:t>)</a:t>
            </a:r>
            <a:endParaRPr lang="et-EE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smtClean="0"/>
              <a:t>Nimi-väärtus paaride kollektsioon</a:t>
            </a:r>
          </a:p>
          <a:p>
            <a:pPr>
              <a:buNone/>
            </a:pPr>
            <a:r>
              <a:rPr lang="et-EE" dirty="0" smtClean="0"/>
              <a:t>	{„</a:t>
            </a:r>
            <a:r>
              <a:rPr lang="et-EE" dirty="0" err="1" smtClean="0"/>
              <a:t>nimi“:“Juhan</a:t>
            </a:r>
            <a:r>
              <a:rPr lang="et-EE" dirty="0" smtClean="0"/>
              <a:t>“</a:t>
            </a:r>
          </a:p>
          <a:p>
            <a:pPr>
              <a:buNone/>
            </a:pPr>
            <a:r>
              <a:rPr lang="et-EE" dirty="0" smtClean="0"/>
              <a:t>	, „vanus“: 21</a:t>
            </a:r>
          </a:p>
          <a:p>
            <a:pPr>
              <a:buNone/>
            </a:pPr>
            <a:r>
              <a:rPr lang="et-EE" dirty="0" smtClean="0"/>
              <a:t>	}</a:t>
            </a:r>
          </a:p>
          <a:p>
            <a:r>
              <a:rPr lang="et-EE" dirty="0" smtClean="0">
                <a:hlinkClick r:id="rId2"/>
              </a:rPr>
              <a:t>http://www.w3schools.com/json/</a:t>
            </a:r>
            <a:endParaRPr lang="et-EE" dirty="0" smtClean="0"/>
          </a:p>
          <a:p>
            <a:endParaRPr lang="et-E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err="1" smtClean="0"/>
              <a:t>JSONPath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err="1" smtClean="0"/>
              <a:t>Xpathi</a:t>
            </a:r>
            <a:r>
              <a:rPr lang="et-EE" dirty="0" smtClean="0"/>
              <a:t> analoog JSON-i jaoks</a:t>
            </a:r>
          </a:p>
          <a:p>
            <a:r>
              <a:rPr lang="et-EE" dirty="0" smtClean="0">
                <a:hlinkClick r:id="rId2"/>
              </a:rPr>
              <a:t>http://goessner.net/articles/JsonPath/</a:t>
            </a:r>
            <a:endParaRPr lang="et-EE" dirty="0" smtClean="0"/>
          </a:p>
          <a:p>
            <a:endParaRPr lang="et-EE" dirty="0" smtClean="0"/>
          </a:p>
          <a:p>
            <a:r>
              <a:rPr lang="et-EE" dirty="0" err="1" smtClean="0"/>
              <a:t>Online</a:t>
            </a:r>
            <a:r>
              <a:rPr lang="et-EE" dirty="0" smtClean="0"/>
              <a:t> vahendid</a:t>
            </a:r>
          </a:p>
          <a:p>
            <a:pPr lvl="1"/>
            <a:r>
              <a:rPr lang="et-EE" dirty="0" smtClean="0">
                <a:hlinkClick r:id="rId3"/>
              </a:rPr>
              <a:t>http://ashphy.com/JSONPathOnlineEvaluator/</a:t>
            </a:r>
            <a:endParaRPr lang="et-EE" dirty="0" smtClean="0"/>
          </a:p>
          <a:p>
            <a:pPr lvl="1"/>
            <a:r>
              <a:rPr lang="et-EE" dirty="0" smtClean="0">
                <a:hlinkClick r:id="rId4"/>
              </a:rPr>
              <a:t>http://jsonpath.curiousconcept.com/</a:t>
            </a:r>
            <a:endParaRPr lang="et-EE" dirty="0" smtClean="0"/>
          </a:p>
          <a:p>
            <a:endParaRPr lang="et-EE" dirty="0" smtClean="0"/>
          </a:p>
          <a:p>
            <a:pPr>
              <a:buNone/>
            </a:pPr>
            <a:endParaRPr lang="et-E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7987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Mõned mõisted ja lühendid</a:t>
            </a:r>
            <a:endParaRPr lang="en-US"/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t-EE" sz="2400" dirty="0"/>
              <a:t>Liides (</a:t>
            </a:r>
            <a:r>
              <a:rPr lang="et-EE" sz="2400" dirty="0" err="1"/>
              <a:t>interface</a:t>
            </a:r>
            <a:r>
              <a:rPr lang="et-EE" sz="2400" dirty="0"/>
              <a:t>)</a:t>
            </a:r>
          </a:p>
          <a:p>
            <a:r>
              <a:rPr lang="et-EE" sz="2400" dirty="0"/>
              <a:t>API (</a:t>
            </a:r>
            <a:r>
              <a:rPr lang="en-US" sz="2400" dirty="0"/>
              <a:t>application programming interface</a:t>
            </a:r>
            <a:r>
              <a:rPr lang="et-EE" sz="2400" dirty="0"/>
              <a:t>)</a:t>
            </a:r>
          </a:p>
          <a:p>
            <a:r>
              <a:rPr lang="et-EE" sz="2400" dirty="0"/>
              <a:t>WS (</a:t>
            </a:r>
            <a:r>
              <a:rPr lang="et-EE" sz="2400" dirty="0" err="1"/>
              <a:t>web</a:t>
            </a:r>
            <a:r>
              <a:rPr lang="et-EE" sz="2400" dirty="0"/>
              <a:t> </a:t>
            </a:r>
            <a:r>
              <a:rPr lang="et-EE" sz="2400" dirty="0" err="1"/>
              <a:t>service</a:t>
            </a:r>
            <a:r>
              <a:rPr lang="et-EE" sz="2400" dirty="0"/>
              <a:t>)</a:t>
            </a:r>
          </a:p>
          <a:p>
            <a:r>
              <a:rPr lang="et-EE" sz="2400" dirty="0"/>
              <a:t>SOA (</a:t>
            </a:r>
            <a:r>
              <a:rPr lang="et-EE" sz="2400" dirty="0" err="1"/>
              <a:t>service</a:t>
            </a:r>
            <a:r>
              <a:rPr lang="et-EE" sz="2400" dirty="0"/>
              <a:t> </a:t>
            </a:r>
            <a:r>
              <a:rPr lang="et-EE" sz="2400" dirty="0" err="1"/>
              <a:t>oriented</a:t>
            </a:r>
            <a:r>
              <a:rPr lang="et-EE" sz="2400" dirty="0"/>
              <a:t> </a:t>
            </a:r>
            <a:r>
              <a:rPr lang="et-EE" sz="2400" dirty="0" err="1"/>
              <a:t>architecture</a:t>
            </a:r>
            <a:r>
              <a:rPr lang="et-EE" sz="2400" dirty="0"/>
              <a:t>)</a:t>
            </a:r>
          </a:p>
          <a:p>
            <a:r>
              <a:rPr lang="et-EE" sz="2400" dirty="0"/>
              <a:t>XML (e</a:t>
            </a:r>
            <a:r>
              <a:rPr lang="en-US" sz="2400" dirty="0" err="1"/>
              <a:t>xtensible</a:t>
            </a:r>
            <a:r>
              <a:rPr lang="en-US" sz="2400" dirty="0"/>
              <a:t> </a:t>
            </a:r>
            <a:r>
              <a:rPr lang="et-EE" sz="2400" dirty="0"/>
              <a:t>m</a:t>
            </a:r>
            <a:r>
              <a:rPr lang="en-US" sz="2400" dirty="0" err="1"/>
              <a:t>arkup</a:t>
            </a:r>
            <a:r>
              <a:rPr lang="en-US" sz="2400" dirty="0"/>
              <a:t> </a:t>
            </a:r>
            <a:r>
              <a:rPr lang="et-EE" sz="2400" dirty="0"/>
              <a:t>l</a:t>
            </a:r>
            <a:r>
              <a:rPr lang="en-US" sz="2400" dirty="0" err="1"/>
              <a:t>anguage</a:t>
            </a:r>
            <a:r>
              <a:rPr lang="et-EE" sz="2400" dirty="0" smtClean="0"/>
              <a:t>)</a:t>
            </a:r>
          </a:p>
          <a:p>
            <a:r>
              <a:rPr lang="et-EE" sz="2400" dirty="0" smtClean="0"/>
              <a:t>JSON (</a:t>
            </a:r>
            <a:r>
              <a:rPr lang="et-EE" sz="2400" dirty="0" err="1" smtClean="0"/>
              <a:t>JavaScript</a:t>
            </a:r>
            <a:r>
              <a:rPr lang="et-EE" sz="2400" dirty="0" smtClean="0"/>
              <a:t> </a:t>
            </a:r>
            <a:r>
              <a:rPr lang="et-EE" sz="2400" dirty="0" err="1" smtClean="0"/>
              <a:t>Object</a:t>
            </a:r>
            <a:r>
              <a:rPr lang="et-EE" sz="2400" dirty="0" smtClean="0"/>
              <a:t> </a:t>
            </a:r>
            <a:r>
              <a:rPr lang="et-EE" sz="2400" dirty="0" err="1" smtClean="0"/>
              <a:t>Notation</a:t>
            </a:r>
            <a:r>
              <a:rPr lang="et-EE" sz="2400" dirty="0" smtClean="0"/>
              <a:t>)</a:t>
            </a:r>
            <a:endParaRPr lang="et-EE" sz="2400" dirty="0"/>
          </a:p>
          <a:p>
            <a:r>
              <a:rPr lang="et-EE" sz="2400" dirty="0" err="1"/>
              <a:t>XPath</a:t>
            </a:r>
            <a:r>
              <a:rPr lang="et-EE" sz="2400" dirty="0"/>
              <a:t> (XML </a:t>
            </a:r>
            <a:r>
              <a:rPr lang="et-EE" sz="2400" dirty="0" err="1"/>
              <a:t>path</a:t>
            </a:r>
            <a:r>
              <a:rPr lang="et-EE" sz="2400" dirty="0"/>
              <a:t> </a:t>
            </a:r>
            <a:r>
              <a:rPr lang="et-EE" sz="2400" dirty="0" err="1"/>
              <a:t>language</a:t>
            </a:r>
            <a:r>
              <a:rPr lang="et-EE" sz="2400" dirty="0" smtClean="0"/>
              <a:t>)</a:t>
            </a:r>
          </a:p>
          <a:p>
            <a:r>
              <a:rPr lang="et-EE" sz="2400" dirty="0" err="1" smtClean="0"/>
              <a:t>JSONPath</a:t>
            </a:r>
            <a:r>
              <a:rPr lang="et-EE" sz="2400" dirty="0" smtClean="0"/>
              <a:t> (JSON </a:t>
            </a:r>
            <a:r>
              <a:rPr lang="et-EE" sz="2400" dirty="0" err="1" smtClean="0"/>
              <a:t>path</a:t>
            </a:r>
            <a:r>
              <a:rPr lang="et-EE" sz="2400" dirty="0" smtClean="0"/>
              <a:t> </a:t>
            </a:r>
            <a:r>
              <a:rPr lang="et-EE" sz="2400" dirty="0" err="1" smtClean="0"/>
              <a:t>language</a:t>
            </a:r>
            <a:r>
              <a:rPr lang="et-EE" sz="2400" dirty="0" smtClean="0"/>
              <a:t>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6041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Kordamine: Mis on veebiteenus?</a:t>
            </a:r>
            <a:endParaRPr lang="en-US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6349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Veebiteenus</a:t>
            </a:r>
            <a:endParaRPr lang="en-US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t-EE" dirty="0" smtClean="0"/>
              <a:t>Veebiteenus on üle veebi (http) välja kutsutav (käivitatav) meetod (protseduur või funktsioon).</a:t>
            </a:r>
          </a:p>
          <a:p>
            <a:pPr>
              <a:lnSpc>
                <a:spcPct val="90000"/>
              </a:lnSpc>
            </a:pPr>
            <a:r>
              <a:rPr lang="et-EE" dirty="0" smtClean="0"/>
              <a:t>Veebiteenust kutsutakse välja mingis kindlas formaadis sõnumiga (nt. SOAP) ja vastus saadakse samuti selles formaadis.</a:t>
            </a:r>
          </a:p>
          <a:p>
            <a:pPr>
              <a:lnSpc>
                <a:spcPct val="90000"/>
              </a:lnSpc>
            </a:pPr>
            <a:r>
              <a:rPr lang="et-EE" dirty="0" smtClean="0"/>
              <a:t>Sarnaselt tavaliste funktsioonidega saab ka veebiteenuse väljakutsel määrata sisendparameetreid.</a:t>
            </a:r>
          </a:p>
          <a:p>
            <a:pPr>
              <a:lnSpc>
                <a:spcPct val="90000"/>
              </a:lnSpc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Mis eeliseid annavad veebiteenused?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Tarvo Treier    tarvo.treier@gmail.com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9830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 sz="3200"/>
              <a:t>Pilt veebiteenuste abil integreerimisest</a:t>
            </a:r>
            <a:endParaRPr lang="en-US" sz="3200"/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t-EE"/>
              <a:t>Erinevad platvormid ja programmeerimiskeeled</a:t>
            </a:r>
          </a:p>
          <a:p>
            <a:r>
              <a:rPr lang="et-EE"/>
              <a:t>Erinevad kasutajaliidesed ühel kesksüsteemil</a:t>
            </a:r>
          </a:p>
          <a:p>
            <a:r>
              <a:rPr lang="et-EE"/>
              <a:t>Erinevad organisatsioonid</a:t>
            </a:r>
          </a:p>
          <a:p>
            <a:r>
              <a:rPr lang="et-EE"/>
              <a:t>Varjatud realisatsioon</a:t>
            </a:r>
          </a:p>
          <a:p>
            <a:r>
              <a:rPr lang="et-EE"/>
              <a:t>Kliendi ja teenusepakkuja sõltumatu arendus</a:t>
            </a:r>
          </a:p>
          <a:p>
            <a:pPr>
              <a:buFont typeface="Wingdings" pitchFamily="2" charset="2"/>
              <a:buNone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7373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Veebiteenuste eelised..</a:t>
            </a:r>
            <a:endParaRPr lang="en-US"/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t-EE" sz="2400" dirty="0"/>
              <a:t>Erinevate platvormide rakenduste koostöö võimaldamine</a:t>
            </a:r>
          </a:p>
          <a:p>
            <a:r>
              <a:rPr lang="et-EE" sz="2400" dirty="0"/>
              <a:t>Teksti põhised ja avatud standardid on arendajale arusaadavad</a:t>
            </a:r>
          </a:p>
          <a:p>
            <a:r>
              <a:rPr lang="et-EE" sz="2400" dirty="0"/>
              <a:t>Annavad võimaluse erinevate ettevõtete erinevas kohas asuvaid rakendusi ja teenuseid integreerida üheks uueks teenuseks</a:t>
            </a:r>
          </a:p>
          <a:p>
            <a:r>
              <a:rPr lang="et-EE" sz="2400" dirty="0"/>
              <a:t>Veebiteenuste taaskasutamise võimalus</a:t>
            </a:r>
          </a:p>
          <a:p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7577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... ja puudused</a:t>
            </a:r>
            <a:endParaRPr lang="en-US"/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t-EE"/>
              <a:t>Suurem keerukus</a:t>
            </a:r>
          </a:p>
          <a:p>
            <a:r>
              <a:rPr lang="et-EE"/>
              <a:t>Väiksem jõudlus</a:t>
            </a:r>
          </a:p>
          <a:p>
            <a:r>
              <a:rPr lang="et-EE"/>
              <a:t>...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apsules">
  <a:themeElements>
    <a:clrScheme name="Capsules 1">
      <a:dk1>
        <a:srgbClr val="003366"/>
      </a:dk1>
      <a:lt1>
        <a:srgbClr val="FFFFFF"/>
      </a:lt1>
      <a:dk2>
        <a:srgbClr val="006666"/>
      </a:dk2>
      <a:lt2>
        <a:srgbClr val="666699"/>
      </a:lt2>
      <a:accent1>
        <a:srgbClr val="33CCCC"/>
      </a:accent1>
      <a:accent2>
        <a:srgbClr val="99CC99"/>
      </a:accent2>
      <a:accent3>
        <a:srgbClr val="FFFFFF"/>
      </a:accent3>
      <a:accent4>
        <a:srgbClr val="002A56"/>
      </a:accent4>
      <a:accent5>
        <a:srgbClr val="ADE2E2"/>
      </a:accent5>
      <a:accent6>
        <a:srgbClr val="8AB98A"/>
      </a:accent6>
      <a:hlink>
        <a:srgbClr val="003366"/>
      </a:hlink>
      <a:folHlink>
        <a:srgbClr val="CC99FF"/>
      </a:folHlink>
    </a:clrScheme>
    <a:fontScheme name="Capsules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Capsules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Capsules</Template>
  <TotalTime>2775</TotalTime>
  <Words>619</Words>
  <Application>Microsoft Office PowerPoint</Application>
  <PresentationFormat>On-screen Show (4:3)</PresentationFormat>
  <Paragraphs>161</Paragraphs>
  <Slides>25</Slides>
  <Notes>18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Capsules</vt:lpstr>
      <vt:lpstr>IDU0075 Veebiteenused </vt:lpstr>
      <vt:lpstr>Täna kavas</vt:lpstr>
      <vt:lpstr>Mõned mõisted ja lühendid</vt:lpstr>
      <vt:lpstr>Kordamine: Mis on veebiteenus?</vt:lpstr>
      <vt:lpstr>Veebiteenus</vt:lpstr>
      <vt:lpstr>Mis eeliseid annavad veebiteenused?</vt:lpstr>
      <vt:lpstr>Pilt veebiteenuste abil integreerimisest</vt:lpstr>
      <vt:lpstr>Veebiteenuste eelised..</vt:lpstr>
      <vt:lpstr>... ja puudused</vt:lpstr>
      <vt:lpstr>Service-oriented architecture (SOA) </vt:lpstr>
      <vt:lpstr>SOA: On arhitektuur</vt:lpstr>
      <vt:lpstr>SOA: Ehitatakse teenustest</vt:lpstr>
      <vt:lpstr>SOA: integratsioon</vt:lpstr>
      <vt:lpstr>SOA: nõrk seotus</vt:lpstr>
      <vt:lpstr>SOA: taaskasutus</vt:lpstr>
      <vt:lpstr>SOA müügijutt..</vt:lpstr>
      <vt:lpstr>..jätkub</vt:lpstr>
      <vt:lpstr>XML</vt:lpstr>
      <vt:lpstr>XML (eXtended Markup Language)</vt:lpstr>
      <vt:lpstr>XML namespaces</vt:lpstr>
      <vt:lpstr>XPath</vt:lpstr>
      <vt:lpstr>XPATH</vt:lpstr>
      <vt:lpstr>XPATH’i näited</vt:lpstr>
      <vt:lpstr>JSON (JavaScript Object Notation)</vt:lpstr>
      <vt:lpstr>JSONPath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IT134LAPTOP</dc:creator>
  <cp:lastModifiedBy>Department of Informatics</cp:lastModifiedBy>
  <cp:revision>148</cp:revision>
  <cp:lastPrinted>1601-01-01T00:00:00Z</cp:lastPrinted>
  <dcterms:created xsi:type="dcterms:W3CDTF">1601-01-01T00:00:00Z</dcterms:created>
  <dcterms:modified xsi:type="dcterms:W3CDTF">2015-02-09T13:10:50Z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