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6" r:id="rId1"/>
  </p:sldMasterIdLst>
  <p:notesMasterIdLst>
    <p:notesMasterId r:id="rId19"/>
  </p:notesMasterIdLst>
  <p:handoutMasterIdLst>
    <p:handoutMasterId r:id="rId20"/>
  </p:handoutMasterIdLst>
  <p:sldIdLst>
    <p:sldId id="262" r:id="rId2"/>
    <p:sldId id="332" r:id="rId3"/>
    <p:sldId id="334" r:id="rId4"/>
    <p:sldId id="337" r:id="rId5"/>
    <p:sldId id="360" r:id="rId6"/>
    <p:sldId id="357" r:id="rId7"/>
    <p:sldId id="358" r:id="rId8"/>
    <p:sldId id="359" r:id="rId9"/>
    <p:sldId id="371" r:id="rId10"/>
    <p:sldId id="372" r:id="rId11"/>
    <p:sldId id="373" r:id="rId12"/>
    <p:sldId id="374" r:id="rId13"/>
    <p:sldId id="375" r:id="rId14"/>
    <p:sldId id="376" r:id="rId15"/>
    <p:sldId id="377" r:id="rId16"/>
    <p:sldId id="378" r:id="rId17"/>
    <p:sldId id="370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0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142248B-6F33-412F-8FBF-E5B32DCF123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E76BCD0-34B2-4723-94B4-4AB6C6735A4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188CCA2-D2B3-42BD-BBB9-39C6424B9123}" type="slidenum">
              <a:rPr lang="en-US"/>
              <a:pPr/>
              <a:t>1</a:t>
            </a:fld>
            <a:endParaRPr lang="en-US"/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EB523F-726D-48CB-B504-9C24092AAAF9}" type="slidenum">
              <a:rPr lang="en-US"/>
              <a:pPr/>
              <a:t>2</a:t>
            </a:fld>
            <a:endParaRPr lang="en-US"/>
          </a:p>
        </p:txBody>
      </p:sp>
      <p:sp>
        <p:nvSpPr>
          <p:cNvPr id="194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D663E8F-303A-4E91-9A12-7325E9479408}" type="slidenum">
              <a:rPr lang="en-US"/>
              <a:pPr/>
              <a:t>3</a:t>
            </a:fld>
            <a:endParaRPr lang="en-US"/>
          </a:p>
        </p:txBody>
      </p:sp>
      <p:sp>
        <p:nvSpPr>
          <p:cNvPr id="19865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A808FC68-0475-478F-B924-433CF28B6900}" type="slidenum">
              <a:rPr lang="en-US" sz="1200"/>
              <a:pPr algn="r"/>
              <a:t>3</a:t>
            </a:fld>
            <a:endParaRPr lang="en-US" sz="1200"/>
          </a:p>
        </p:txBody>
      </p:sp>
      <p:sp>
        <p:nvSpPr>
          <p:cNvPr id="198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866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00BD73C-6D82-4E6C-BE73-F6993F765B59}" type="slidenum">
              <a:rPr lang="en-US"/>
              <a:pPr/>
              <a:t>4</a:t>
            </a:fld>
            <a:endParaRPr lang="en-US"/>
          </a:p>
        </p:txBody>
      </p:sp>
      <p:sp>
        <p:nvSpPr>
          <p:cNvPr id="20377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0AE4D881-63C0-4223-93B4-276A509E715D}" type="slidenum">
              <a:rPr lang="en-US" sz="1200"/>
              <a:pPr algn="r"/>
              <a:t>4</a:t>
            </a:fld>
            <a:endParaRPr lang="en-US" sz="1200"/>
          </a:p>
        </p:txBody>
      </p:sp>
      <p:sp>
        <p:nvSpPr>
          <p:cNvPr id="203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378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0248AAB-8DAE-421C-AF4B-A2C60C7EC9D9}" type="slidenum">
              <a:rPr lang="en-US"/>
              <a:pPr/>
              <a:t>6</a:t>
            </a:fld>
            <a:endParaRPr lang="en-US"/>
          </a:p>
        </p:txBody>
      </p:sp>
      <p:sp>
        <p:nvSpPr>
          <p:cNvPr id="243714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EAB05015-4D32-4233-8870-C75A84234300}" type="slidenum">
              <a:rPr lang="en-US" sz="1200"/>
              <a:pPr algn="r"/>
              <a:t>6</a:t>
            </a:fld>
            <a:endParaRPr lang="en-US" sz="1200"/>
          </a:p>
        </p:txBody>
      </p:sp>
      <p:sp>
        <p:nvSpPr>
          <p:cNvPr id="2437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161FEC2-FE78-4A68-AB3E-742612EAA154}" type="slidenum">
              <a:rPr lang="en-US"/>
              <a:pPr/>
              <a:t>7</a:t>
            </a:fld>
            <a:endParaRPr lang="en-US"/>
          </a:p>
        </p:txBody>
      </p:sp>
      <p:sp>
        <p:nvSpPr>
          <p:cNvPr id="245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A137924-1823-4186-89F7-CDAE3F05B3DF}" type="slidenum">
              <a:rPr lang="en-US"/>
              <a:pPr/>
              <a:t>8</a:t>
            </a:fld>
            <a:endParaRPr lang="en-US"/>
          </a:p>
        </p:txBody>
      </p:sp>
      <p:sp>
        <p:nvSpPr>
          <p:cNvPr id="247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7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346" name="Group 2"/>
          <p:cNvGrpSpPr>
            <a:grpSpLocks/>
          </p:cNvGrpSpPr>
          <p:nvPr/>
        </p:nvGrpSpPr>
        <p:grpSpPr bwMode="auto">
          <a:xfrm>
            <a:off x="0" y="0"/>
            <a:ext cx="5867400" cy="6858000"/>
            <a:chOff x="0" y="0"/>
            <a:chExt cx="3696" cy="4320"/>
          </a:xfrm>
        </p:grpSpPr>
        <p:sp>
          <p:nvSpPr>
            <p:cNvPr id="57347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880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1" lang="et-EE" sz="2400">
                <a:latin typeface="Times New Roman" pitchFamily="18" charset="0"/>
              </a:endParaRPr>
            </a:p>
          </p:txBody>
        </p:sp>
        <p:sp>
          <p:nvSpPr>
            <p:cNvPr id="57348" name="AutoShape 4"/>
            <p:cNvSpPr>
              <a:spLocks noChangeArrowheads="1"/>
            </p:cNvSpPr>
            <p:nvPr/>
          </p:nvSpPr>
          <p:spPr bwMode="white"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1" lang="et-EE" sz="2400">
                <a:latin typeface="Times New Roman" pitchFamily="18" charset="0"/>
              </a:endParaRPr>
            </a:p>
          </p:txBody>
        </p:sp>
      </p:grpSp>
      <p:grpSp>
        <p:nvGrpSpPr>
          <p:cNvPr id="57349" name="Group 5"/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57350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t-EE"/>
            </a:p>
          </p:txBody>
        </p:sp>
        <p:sp>
          <p:nvSpPr>
            <p:cNvPr id="57351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t-EE"/>
            </a:p>
          </p:txBody>
        </p:sp>
      </p:grpSp>
      <p:sp>
        <p:nvSpPr>
          <p:cNvPr id="57352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013200" cy="182245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7353" name="Rectangle 9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57354" name="Rectangle 1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Tarvo Treier    tarvo.treier@gmail.com</a:t>
            </a:r>
          </a:p>
        </p:txBody>
      </p:sp>
      <p:sp>
        <p:nvSpPr>
          <p:cNvPr id="57355" name="Rectangle 11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6200" y="6248400"/>
            <a:ext cx="587375" cy="488950"/>
          </a:xfrm>
        </p:spPr>
        <p:txBody>
          <a:bodyPr anchorCtr="0"/>
          <a:lstStyle>
            <a:lvl1pPr>
              <a:defRPr/>
            </a:lvl1pPr>
          </a:lstStyle>
          <a:p>
            <a:fld id="{63C36A32-6EB3-40C4-9D77-47B7F15843B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7356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90600"/>
            <a:ext cx="8229600" cy="1905000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Tarvo Treier    tarvo.treier@gmail.com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B87D4D-C636-4107-95A5-F6BBCB6F611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762000"/>
            <a:ext cx="1981200" cy="53244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762000"/>
            <a:ext cx="5791200" cy="53244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Tarvo Treier    tarvo.treier@gmail.com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F034A5-D7A1-4DDF-AD0F-81DE7161A42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Tarvo Treier    tarvo.treier@gmail.com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FD98D7-6FD7-452C-92A2-92FB02B65C7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Tarvo Treier    tarvo.treier@gmail.com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215983-55D4-4662-B715-6BCD15743B1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Tarvo Treier    tarvo.treier@gmail.com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3643DD-C552-4909-A898-E762F7F2D19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Tarvo Treier    tarvo.treier@gmail.com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DFD15E-8388-4000-816F-775DCDCE868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Tarvo Treier    tarvo.treier@gmail.com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469147-D90A-46F3-AC7A-65A3FE05EFC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Tarvo Treier    tarvo.treier@gmail.com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C74FEC-9996-4DDE-B6F2-18A1490D718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Tarvo Treier    tarvo.treier@gmail.com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D37F32-416A-46F4-BEC2-5C24DA724EA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Tarvo Treier    tarvo.treier@gmail.com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D674D5-6779-4B6C-9A87-6052006E1D1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322" name="Group 2"/>
          <p:cNvGrpSpPr>
            <a:grpSpLocks/>
          </p:cNvGrpSpPr>
          <p:nvPr/>
        </p:nvGrpSpPr>
        <p:grpSpPr bwMode="auto">
          <a:xfrm>
            <a:off x="0" y="0"/>
            <a:ext cx="7620000" cy="6858000"/>
            <a:chOff x="0" y="0"/>
            <a:chExt cx="4800" cy="4320"/>
          </a:xfrm>
        </p:grpSpPr>
        <p:grpSp>
          <p:nvGrpSpPr>
            <p:cNvPr id="56323" name="Group 3"/>
            <p:cNvGrpSpPr>
              <a:grpSpLocks/>
            </p:cNvGrpSpPr>
            <p:nvPr userDrawn="1"/>
          </p:nvGrpSpPr>
          <p:grpSpPr bwMode="auto">
            <a:xfrm>
              <a:off x="0" y="0"/>
              <a:ext cx="2016" cy="4320"/>
              <a:chOff x="0" y="0"/>
              <a:chExt cx="2016" cy="4320"/>
            </a:xfrm>
          </p:grpSpPr>
          <p:sp>
            <p:nvSpPr>
              <p:cNvPr id="56324" name="Rectangle 4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480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t-EE"/>
              </a:p>
            </p:txBody>
          </p:sp>
          <p:sp>
            <p:nvSpPr>
              <p:cNvPr id="56325" name="Freeform 5"/>
              <p:cNvSpPr>
                <a:spLocks/>
              </p:cNvSpPr>
              <p:nvPr userDrawn="1"/>
            </p:nvSpPr>
            <p:spPr bwMode="auto">
              <a:xfrm>
                <a:off x="288" y="0"/>
                <a:ext cx="1728" cy="735"/>
              </a:xfrm>
              <a:custGeom>
                <a:avLst/>
                <a:gdLst/>
                <a:ahLst/>
                <a:cxnLst>
                  <a:cxn ang="0">
                    <a:pos x="1728" y="0"/>
                  </a:cxn>
                  <a:cxn ang="0">
                    <a:pos x="1728" y="480"/>
                  </a:cxn>
                  <a:cxn ang="0">
                    <a:pos x="380" y="482"/>
                  </a:cxn>
                  <a:cxn ang="0">
                    <a:pos x="354" y="480"/>
                  </a:cxn>
                  <a:cxn ang="0">
                    <a:pos x="308" y="489"/>
                  </a:cxn>
                  <a:cxn ang="0">
                    <a:pos x="246" y="531"/>
                  </a:cxn>
                  <a:cxn ang="0">
                    <a:pos x="206" y="597"/>
                  </a:cxn>
                  <a:cxn ang="0">
                    <a:pos x="192" y="666"/>
                  </a:cxn>
                  <a:cxn ang="0">
                    <a:pos x="192" y="735"/>
                  </a:cxn>
                  <a:cxn ang="0">
                    <a:pos x="0" y="735"/>
                  </a:cxn>
                  <a:cxn ang="0">
                    <a:pos x="0" y="480"/>
                  </a:cxn>
                  <a:cxn ang="0">
                    <a:pos x="0" y="0"/>
                  </a:cxn>
                  <a:cxn ang="0">
                    <a:pos x="1728" y="0"/>
                  </a:cxn>
                </a:cxnLst>
                <a:rect l="0" t="0" r="r" b="b"/>
                <a:pathLst>
                  <a:path w="1728" h="735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 cap="flat" cmpd="sng">
                <a:noFill/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/>
              <a:lstStyle/>
              <a:p>
                <a:endParaRPr lang="et-EE"/>
              </a:p>
            </p:txBody>
          </p:sp>
        </p:grpSp>
        <p:grpSp>
          <p:nvGrpSpPr>
            <p:cNvPr id="56326" name="Group 6"/>
            <p:cNvGrpSpPr>
              <a:grpSpLocks/>
            </p:cNvGrpSpPr>
            <p:nvPr/>
          </p:nvGrpSpPr>
          <p:grpSpPr bwMode="auto">
            <a:xfrm>
              <a:off x="144" y="1248"/>
              <a:ext cx="4656" cy="201"/>
              <a:chOff x="144" y="1248"/>
              <a:chExt cx="4656" cy="201"/>
            </a:xfrm>
          </p:grpSpPr>
          <p:sp>
            <p:nvSpPr>
              <p:cNvPr id="56327" name="AutoShape 7"/>
              <p:cNvSpPr>
                <a:spLocks noChangeArrowheads="1"/>
              </p:cNvSpPr>
              <p:nvPr/>
            </p:nvSpPr>
            <p:spPr bwMode="auto">
              <a:xfrm>
                <a:off x="384" y="1248"/>
                <a:ext cx="4416" cy="200"/>
              </a:xfrm>
              <a:prstGeom prst="roundRect">
                <a:avLst>
                  <a:gd name="adj" fmla="val 0"/>
                </a:avLst>
              </a:pr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t-EE"/>
              </a:p>
            </p:txBody>
          </p:sp>
          <p:sp>
            <p:nvSpPr>
              <p:cNvPr id="56328" name="AutoShape 8"/>
              <p:cNvSpPr>
                <a:spLocks noChangeArrowheads="1"/>
              </p:cNvSpPr>
              <p:nvPr/>
            </p:nvSpPr>
            <p:spPr bwMode="auto">
              <a:xfrm flipH="1">
                <a:off x="144" y="1248"/>
                <a:ext cx="248" cy="201"/>
              </a:xfrm>
              <a:prstGeom prst="flowChartDelay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t-EE"/>
              </a:p>
            </p:txBody>
          </p:sp>
        </p:grpSp>
      </p:grpSp>
      <p:sp>
        <p:nvSpPr>
          <p:cNvPr id="56329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62000"/>
            <a:ext cx="7924800" cy="1143000"/>
          </a:xfrm>
          <a:prstGeom prst="roundRect">
            <a:avLst>
              <a:gd name="adj" fmla="val 21667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6330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362200"/>
            <a:ext cx="7693025" cy="372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6331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38400" y="624840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endParaRPr lang="en-US"/>
          </a:p>
        </p:txBody>
      </p:sp>
      <p:sp>
        <p:nvSpPr>
          <p:cNvPr id="56332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en-US"/>
              <a:t>Tarvo Treier    tarvo.treier@gmail.com</a:t>
            </a:r>
          </a:p>
        </p:txBody>
      </p:sp>
      <p:sp>
        <p:nvSpPr>
          <p:cNvPr id="56333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>
              <a:defRPr sz="2600" b="1">
                <a:solidFill>
                  <a:schemeClr val="bg1"/>
                </a:solidFill>
              </a:defRPr>
            </a:lvl1pPr>
          </a:lstStyle>
          <a:p>
            <a:fld id="{11F30069-9735-41B8-A919-58FF5A5C18C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  <p:sldLayoutId id="2147483664" r:id="rId8"/>
    <p:sldLayoutId id="2147483665" r:id="rId9"/>
    <p:sldLayoutId id="2147483666" r:id="rId10"/>
    <p:sldLayoutId id="2147483667" r:id="rId11"/>
  </p:sldLayoutIdLst>
  <p:hf sldNum="0" hdr="0" dt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localhost:8088/WS/Greeting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xzgrLLN4lLM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ud.ttu.ee/im/Tarvo.Treier/idu0075/2014/demo/2_veebiteenuse_loomine_deploymine_ja_testimine.AVI" TargetMode="External"/><Relationship Id="rId2" Type="http://schemas.openxmlformats.org/officeDocument/2006/relationships/hyperlink" Target="http://www.tud.ttu.ee/im/Tarvo.Treier/idu0075/2014/demo/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soapui.com/Functional-Testing/getting-started-with-assertions.html" TargetMode="External"/><Relationship Id="rId2" Type="http://schemas.openxmlformats.org/officeDocument/2006/relationships/hyperlink" Target="http://www.soapui.org/Functional-Testing/structuring-and-running-tests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soapui.org/Functional-Testing/functional-testing.html" TargetMode="Externa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tarvo.treier@gmail.com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ud.ttu.ee/im/Tarvo.Treier/idu0075/2014/idu0075_kt_teemad.doc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tud.ttu.ee/im/Tarvo.Treier/idu0075/2014/IDU0075_Projekti_n%f5uded_ja_info_kaitsmiseks_2014.doc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ud.ttu.ee/im/Tarvo.Treier/idu0075/2014/Netbeansi%20installeerimise%20juhend.docx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AutoShap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t-EE" sz="3200" dirty="0"/>
              <a:t>IDU0075 </a:t>
            </a:r>
            <a:r>
              <a:rPr lang="et-EE" sz="3200" dirty="0" smtClean="0"/>
              <a:t>Veebiteenused</a:t>
            </a:r>
            <a:endParaRPr lang="en-US" sz="3200" dirty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t-EE"/>
          </a:p>
          <a:p>
            <a:r>
              <a:rPr lang="et-EE"/>
              <a:t>Tarvo Treier</a:t>
            </a:r>
          </a:p>
          <a:p>
            <a:r>
              <a:rPr lang="et-EE"/>
              <a:t>Tarvo.treier@gmail.com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22323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JAVA-&gt;WSDL (JAX-WS)</a:t>
            </a:r>
            <a:endParaRPr lang="en-US"/>
          </a:p>
        </p:txBody>
      </p:sp>
      <p:sp>
        <p:nvSpPr>
          <p:cNvPr id="223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t-EE" sz="1800" dirty="0"/>
              <a:t>Teenuse loomine kasutades ainult JAX-WS-i. Loome lihtsa </a:t>
            </a:r>
            <a:r>
              <a:rPr lang="et-EE" sz="1800" dirty="0" err="1"/>
              <a:t>java</a:t>
            </a:r>
            <a:r>
              <a:rPr lang="et-EE" sz="1800" dirty="0"/>
              <a:t> klassi suvalise vahendiga.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t-EE" sz="1800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800" dirty="0"/>
              <a:t>import </a:t>
            </a:r>
            <a:r>
              <a:rPr lang="en-US" sz="1800" dirty="0" err="1"/>
              <a:t>javax.jws.WebMethod</a:t>
            </a:r>
            <a:r>
              <a:rPr lang="en-US" sz="1800" dirty="0"/>
              <a:t>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800" dirty="0"/>
              <a:t>import </a:t>
            </a:r>
            <a:r>
              <a:rPr lang="en-US" sz="1800" dirty="0" err="1"/>
              <a:t>javax.jws.WebService</a:t>
            </a:r>
            <a:r>
              <a:rPr lang="en-US" sz="1800" dirty="0"/>
              <a:t>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1800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800" i="1" dirty="0"/>
              <a:t>@</a:t>
            </a:r>
            <a:r>
              <a:rPr lang="en-US" sz="1800" i="1" dirty="0" err="1"/>
              <a:t>WebService</a:t>
            </a:r>
            <a:endParaRPr lang="en-US" sz="1800" i="1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800" dirty="0"/>
              <a:t>public class </a:t>
            </a:r>
            <a:r>
              <a:rPr lang="en-US" sz="1800" dirty="0" err="1"/>
              <a:t>HelloWorld</a:t>
            </a:r>
            <a:r>
              <a:rPr lang="en-US" sz="1800" dirty="0"/>
              <a:t> 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800" dirty="0"/>
              <a:t>    </a:t>
            </a:r>
            <a:r>
              <a:rPr lang="en-US" sz="1800" i="1" dirty="0"/>
              <a:t>@</a:t>
            </a:r>
            <a:r>
              <a:rPr lang="en-US" sz="1800" i="1" dirty="0" err="1"/>
              <a:t>WebMethod</a:t>
            </a:r>
            <a:endParaRPr lang="en-US" sz="1800" i="1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800" dirty="0"/>
              <a:t>    public String hello(String name){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800" dirty="0"/>
              <a:t>        return "Hello " +name;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800" dirty="0"/>
              <a:t>    }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800" dirty="0"/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22425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 sz="3200"/>
              <a:t>Veebiteenuse publitseerimine localhost-s (JAX-WS)</a:t>
            </a:r>
            <a:endParaRPr lang="en-US" sz="3200"/>
          </a:p>
        </p:txBody>
      </p:sp>
      <p:sp>
        <p:nvSpPr>
          <p:cNvPr id="224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200" dirty="0"/>
              <a:t>import </a:t>
            </a:r>
            <a:r>
              <a:rPr lang="en-US" sz="2200" dirty="0" err="1"/>
              <a:t>javax.xml.ws.Endpoint</a:t>
            </a:r>
            <a:r>
              <a:rPr lang="en-US" sz="2200" dirty="0"/>
              <a:t>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200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200" dirty="0"/>
              <a:t>public class Main {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200" dirty="0"/>
              <a:t>    public static void main(String[] </a:t>
            </a:r>
            <a:r>
              <a:rPr lang="en-US" sz="2200" dirty="0" err="1"/>
              <a:t>args</a:t>
            </a:r>
            <a:r>
              <a:rPr lang="en-US" sz="2200" dirty="0"/>
              <a:t>) {</a:t>
            </a:r>
            <a:r>
              <a:rPr lang="et-EE" sz="2200" dirty="0"/>
              <a:t>	</a:t>
            </a:r>
            <a:r>
              <a:rPr lang="en-US" sz="2200" dirty="0" err="1"/>
              <a:t>Endpoint.publish</a:t>
            </a:r>
            <a:r>
              <a:rPr lang="en-US" sz="2200" dirty="0" smtClean="0"/>
              <a:t>(</a:t>
            </a:r>
            <a:r>
              <a:rPr lang="et-EE" sz="2200" dirty="0" smtClean="0">
                <a:hlinkClick r:id="rId2"/>
              </a:rPr>
              <a:t>“</a:t>
            </a:r>
            <a:r>
              <a:rPr lang="en-US" sz="2200" dirty="0" smtClean="0">
                <a:hlinkClick r:id="rId2"/>
              </a:rPr>
              <a:t>http</a:t>
            </a:r>
            <a:r>
              <a:rPr lang="en-US" sz="2200" dirty="0">
                <a:hlinkClick r:id="rId2"/>
              </a:rPr>
              <a:t>://</a:t>
            </a:r>
            <a:r>
              <a:rPr lang="en-US" sz="2200" dirty="0" smtClean="0">
                <a:hlinkClick r:id="rId2"/>
              </a:rPr>
              <a:t>localhost:8088/WS/Greeting</a:t>
            </a:r>
            <a:r>
              <a:rPr lang="et-EE" sz="2200" smtClean="0"/>
              <a:t>”</a:t>
            </a:r>
            <a:r>
              <a:rPr lang="et-EE" sz="2200" dirty="0"/>
              <a:t>					</a:t>
            </a:r>
            <a:r>
              <a:rPr lang="en-US" sz="2200" dirty="0"/>
              <a:t>, new </a:t>
            </a:r>
            <a:r>
              <a:rPr lang="en-US" sz="2200" dirty="0" err="1"/>
              <a:t>HelloWorld</a:t>
            </a:r>
            <a:r>
              <a:rPr lang="en-US" sz="2200" dirty="0"/>
              <a:t>());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200" dirty="0"/>
              <a:t>    }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200" dirty="0"/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22733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 sz="3200"/>
              <a:t>Veebiteenusele kliendi loomine (NetBeans)</a:t>
            </a:r>
            <a:endParaRPr lang="en-US" sz="3200"/>
          </a:p>
        </p:txBody>
      </p:sp>
      <p:sp>
        <p:nvSpPr>
          <p:cNvPr id="227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t-EE" dirty="0"/>
              <a:t>Veebiteenuse kliendi genereerimine WSDL-i põhjal kasutades </a:t>
            </a:r>
            <a:r>
              <a:rPr lang="et-EE" dirty="0" err="1"/>
              <a:t>NetBeans-i</a:t>
            </a:r>
            <a:r>
              <a:rPr lang="et-EE" dirty="0"/>
              <a:t>.</a:t>
            </a:r>
          </a:p>
          <a:p>
            <a:endParaRPr lang="et-EE" dirty="0"/>
          </a:p>
          <a:p>
            <a:r>
              <a:rPr lang="et-EE" dirty="0"/>
              <a:t>Vihje: </a:t>
            </a:r>
            <a:r>
              <a:rPr lang="et-EE" dirty="0" err="1"/>
              <a:t>new</a:t>
            </a:r>
            <a:r>
              <a:rPr lang="et-EE" dirty="0"/>
              <a:t> -</a:t>
            </a:r>
            <a:r>
              <a:rPr lang="et-EE" dirty="0" err="1"/>
              <a:t>&gt;web</a:t>
            </a:r>
            <a:r>
              <a:rPr lang="et-EE" dirty="0"/>
              <a:t> </a:t>
            </a:r>
            <a:r>
              <a:rPr lang="et-EE" dirty="0" err="1"/>
              <a:t>service</a:t>
            </a:r>
            <a:r>
              <a:rPr lang="et-EE" dirty="0"/>
              <a:t> </a:t>
            </a:r>
            <a:r>
              <a:rPr lang="et-EE" dirty="0" err="1"/>
              <a:t>client</a:t>
            </a:r>
            <a:r>
              <a:rPr lang="et-EE" dirty="0"/>
              <a:t>... </a:t>
            </a:r>
          </a:p>
          <a:p>
            <a:endParaRPr lang="et-EE" dirty="0"/>
          </a:p>
          <a:p>
            <a:r>
              <a:rPr lang="et-EE" dirty="0" smtClean="0"/>
              <a:t>Video: </a:t>
            </a:r>
            <a:r>
              <a:rPr lang="en-US" dirty="0" smtClean="0">
                <a:hlinkClick r:id="rId2"/>
              </a:rPr>
              <a:t>Consuming a Web Service using </a:t>
            </a:r>
            <a:r>
              <a:rPr lang="en-US" dirty="0" err="1" smtClean="0">
                <a:hlinkClick r:id="rId2"/>
              </a:rPr>
              <a:t>netbeans</a:t>
            </a:r>
            <a:endParaRPr lang="et-EE" dirty="0" smtClean="0"/>
          </a:p>
          <a:p>
            <a:endParaRPr lang="et-EE" dirty="0"/>
          </a:p>
          <a:p>
            <a:pPr>
              <a:buFont typeface="Wingdings" pitchFamily="2" charset="2"/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22630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JAVA-&gt;WSDL (NetBeans)</a:t>
            </a:r>
            <a:endParaRPr lang="en-US"/>
          </a:p>
        </p:txBody>
      </p:sp>
      <p:sp>
        <p:nvSpPr>
          <p:cNvPr id="226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t-EE" sz="1800" dirty="0"/>
              <a:t>Java veebiteenuse loomine </a:t>
            </a:r>
            <a:r>
              <a:rPr lang="et-EE" sz="1800" dirty="0" err="1"/>
              <a:t>NetBeans-i</a:t>
            </a:r>
            <a:r>
              <a:rPr lang="et-EE" sz="1800" dirty="0"/>
              <a:t> Java </a:t>
            </a:r>
            <a:r>
              <a:rPr lang="et-EE" sz="1800" dirty="0" err="1"/>
              <a:t>Web</a:t>
            </a:r>
            <a:r>
              <a:rPr lang="et-EE" sz="1800" dirty="0"/>
              <a:t> </a:t>
            </a:r>
            <a:r>
              <a:rPr lang="et-EE" sz="1800" dirty="0" err="1"/>
              <a:t>Application-sse</a:t>
            </a:r>
            <a:r>
              <a:rPr lang="et-EE" sz="1800" dirty="0"/>
              <a:t> kasutades JAX-WS-i. </a:t>
            </a:r>
          </a:p>
          <a:p>
            <a:pPr lvl="1">
              <a:lnSpc>
                <a:spcPct val="80000"/>
              </a:lnSpc>
            </a:pPr>
            <a:r>
              <a:rPr lang="et-EE" sz="1600" dirty="0"/>
              <a:t>Loome veebi projekti: </a:t>
            </a:r>
            <a:r>
              <a:rPr lang="et-EE" sz="1600" dirty="0" err="1"/>
              <a:t>New</a:t>
            </a:r>
            <a:r>
              <a:rPr lang="et-EE" sz="1600" dirty="0"/>
              <a:t> -</a:t>
            </a:r>
            <a:r>
              <a:rPr lang="et-EE" sz="1600" dirty="0" err="1"/>
              <a:t>&gt;Java</a:t>
            </a:r>
            <a:r>
              <a:rPr lang="et-EE" sz="1600" dirty="0"/>
              <a:t> </a:t>
            </a:r>
            <a:r>
              <a:rPr lang="et-EE" sz="1600" dirty="0" err="1"/>
              <a:t>Project-&gt;Java-Web-&gt;WebApplication</a:t>
            </a:r>
            <a:r>
              <a:rPr lang="et-EE" sz="1600" dirty="0"/>
              <a:t> </a:t>
            </a:r>
          </a:p>
          <a:p>
            <a:pPr lvl="1">
              <a:lnSpc>
                <a:spcPct val="80000"/>
              </a:lnSpc>
            </a:pPr>
            <a:r>
              <a:rPr lang="et-EE" sz="1600" dirty="0"/>
              <a:t>Loome projekti klassi </a:t>
            </a:r>
          </a:p>
          <a:p>
            <a:pPr lvl="2">
              <a:lnSpc>
                <a:spcPct val="80000"/>
              </a:lnSpc>
              <a:buFont typeface="Wingdings" pitchFamily="2" charset="2"/>
              <a:buNone/>
            </a:pPr>
            <a:r>
              <a:rPr lang="en-US" sz="1600" dirty="0"/>
              <a:t>import </a:t>
            </a:r>
            <a:r>
              <a:rPr lang="en-US" sz="1600" dirty="0" err="1"/>
              <a:t>javax.jws.WebMethod</a:t>
            </a:r>
            <a:r>
              <a:rPr lang="en-US" sz="1600" dirty="0"/>
              <a:t>;</a:t>
            </a:r>
          </a:p>
          <a:p>
            <a:pPr lvl="2">
              <a:lnSpc>
                <a:spcPct val="80000"/>
              </a:lnSpc>
              <a:buFont typeface="Wingdings" pitchFamily="2" charset="2"/>
              <a:buNone/>
            </a:pPr>
            <a:r>
              <a:rPr lang="en-US" sz="1600" dirty="0"/>
              <a:t>import </a:t>
            </a:r>
            <a:r>
              <a:rPr lang="en-US" sz="1600" dirty="0" err="1"/>
              <a:t>javax.jws.WebService</a:t>
            </a:r>
            <a:r>
              <a:rPr lang="en-US" sz="1600" dirty="0"/>
              <a:t>;</a:t>
            </a:r>
          </a:p>
          <a:p>
            <a:pPr lvl="2">
              <a:lnSpc>
                <a:spcPct val="80000"/>
              </a:lnSpc>
              <a:buFont typeface="Wingdings" pitchFamily="2" charset="2"/>
              <a:buNone/>
            </a:pPr>
            <a:endParaRPr lang="en-US" sz="1600" dirty="0"/>
          </a:p>
          <a:p>
            <a:pPr lvl="2">
              <a:lnSpc>
                <a:spcPct val="80000"/>
              </a:lnSpc>
              <a:buFont typeface="Wingdings" pitchFamily="2" charset="2"/>
              <a:buNone/>
            </a:pPr>
            <a:r>
              <a:rPr lang="en-US" sz="1600" i="1" dirty="0"/>
              <a:t>@</a:t>
            </a:r>
            <a:r>
              <a:rPr lang="en-US" sz="1600" i="1" dirty="0" err="1"/>
              <a:t>WebService</a:t>
            </a:r>
            <a:endParaRPr lang="en-US" sz="1600" i="1" dirty="0"/>
          </a:p>
          <a:p>
            <a:pPr lvl="2">
              <a:lnSpc>
                <a:spcPct val="80000"/>
              </a:lnSpc>
              <a:buFont typeface="Wingdings" pitchFamily="2" charset="2"/>
              <a:buNone/>
            </a:pPr>
            <a:r>
              <a:rPr lang="en-US" sz="1600" dirty="0"/>
              <a:t>public class </a:t>
            </a:r>
            <a:r>
              <a:rPr lang="en-US" sz="1600" dirty="0" err="1"/>
              <a:t>HelloWorld</a:t>
            </a:r>
            <a:r>
              <a:rPr lang="en-US" sz="1600" dirty="0"/>
              <a:t> {</a:t>
            </a:r>
          </a:p>
          <a:p>
            <a:pPr lvl="2">
              <a:lnSpc>
                <a:spcPct val="80000"/>
              </a:lnSpc>
              <a:buFont typeface="Wingdings" pitchFamily="2" charset="2"/>
              <a:buNone/>
            </a:pPr>
            <a:r>
              <a:rPr lang="en-US" sz="1600" dirty="0"/>
              <a:t>    </a:t>
            </a:r>
            <a:r>
              <a:rPr lang="en-US" sz="1600" i="1" dirty="0"/>
              <a:t>@</a:t>
            </a:r>
            <a:r>
              <a:rPr lang="en-US" sz="1600" i="1" dirty="0" err="1"/>
              <a:t>WebMethod</a:t>
            </a:r>
            <a:endParaRPr lang="en-US" sz="1600" i="1" dirty="0"/>
          </a:p>
          <a:p>
            <a:pPr lvl="2">
              <a:lnSpc>
                <a:spcPct val="80000"/>
              </a:lnSpc>
              <a:buFont typeface="Wingdings" pitchFamily="2" charset="2"/>
              <a:buNone/>
            </a:pPr>
            <a:r>
              <a:rPr lang="en-US" sz="1600" dirty="0"/>
              <a:t>    public String hello(String name){</a:t>
            </a:r>
          </a:p>
          <a:p>
            <a:pPr lvl="2">
              <a:lnSpc>
                <a:spcPct val="80000"/>
              </a:lnSpc>
              <a:buFont typeface="Wingdings" pitchFamily="2" charset="2"/>
              <a:buNone/>
            </a:pPr>
            <a:r>
              <a:rPr lang="en-US" sz="1600" dirty="0"/>
              <a:t>        return "Hello " +name;</a:t>
            </a:r>
          </a:p>
          <a:p>
            <a:pPr lvl="2">
              <a:lnSpc>
                <a:spcPct val="80000"/>
              </a:lnSpc>
              <a:buFont typeface="Wingdings" pitchFamily="2" charset="2"/>
              <a:buNone/>
            </a:pPr>
            <a:r>
              <a:rPr lang="en-US" sz="1600" dirty="0"/>
              <a:t>    }</a:t>
            </a:r>
          </a:p>
          <a:p>
            <a:pPr lvl="2">
              <a:lnSpc>
                <a:spcPct val="80000"/>
              </a:lnSpc>
              <a:buFont typeface="Wingdings" pitchFamily="2" charset="2"/>
              <a:buNone/>
            </a:pPr>
            <a:r>
              <a:rPr lang="en-US" sz="1600" dirty="0"/>
              <a:t>}</a:t>
            </a:r>
          </a:p>
          <a:p>
            <a:pPr lvl="1">
              <a:lnSpc>
                <a:spcPct val="80000"/>
              </a:lnSpc>
            </a:pPr>
            <a:endParaRPr lang="et-EE" sz="1600" dirty="0"/>
          </a:p>
          <a:p>
            <a:pPr lvl="1">
              <a:lnSpc>
                <a:spcPct val="80000"/>
              </a:lnSpc>
            </a:pP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22835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 sz="3200"/>
              <a:t>Java veebirakenduse laadimine serverile (NetBeans+GlassFish)</a:t>
            </a:r>
            <a:endParaRPr lang="en-US" sz="3200"/>
          </a:p>
        </p:txBody>
      </p:sp>
      <p:sp>
        <p:nvSpPr>
          <p:cNvPr id="228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t-EE" dirty="0">
                <a:solidFill>
                  <a:schemeClr val="bg1">
                    <a:lumMod val="50000"/>
                  </a:schemeClr>
                </a:solidFill>
              </a:rPr>
              <a:t>Kõigepealt peab olema loodud </a:t>
            </a:r>
            <a:r>
              <a:rPr lang="et-EE" dirty="0" err="1">
                <a:solidFill>
                  <a:schemeClr val="bg1">
                    <a:lumMod val="50000"/>
                  </a:schemeClr>
                </a:solidFill>
              </a:rPr>
              <a:t>GlassFishi</a:t>
            </a:r>
            <a:r>
              <a:rPr lang="et-EE" dirty="0">
                <a:solidFill>
                  <a:schemeClr val="bg1">
                    <a:lumMod val="50000"/>
                  </a:schemeClr>
                </a:solidFill>
              </a:rPr>
              <a:t> serveri domeen. </a:t>
            </a:r>
          </a:p>
          <a:p>
            <a:r>
              <a:rPr lang="et-EE" dirty="0">
                <a:solidFill>
                  <a:schemeClr val="bg1">
                    <a:lumMod val="50000"/>
                  </a:schemeClr>
                </a:solidFill>
              </a:rPr>
              <a:t>Veebirakenduse projekti loomisel tuleb valida vastav domeen.</a:t>
            </a:r>
          </a:p>
          <a:p>
            <a:r>
              <a:rPr lang="et-EE" dirty="0"/>
              <a:t>Käivitada serveri domeen. </a:t>
            </a:r>
          </a:p>
          <a:p>
            <a:r>
              <a:rPr lang="et-EE" dirty="0"/>
              <a:t>Projekti peal valida </a:t>
            </a:r>
            <a:r>
              <a:rPr lang="et-EE" dirty="0" err="1"/>
              <a:t>deploy</a:t>
            </a:r>
            <a:r>
              <a:rPr lang="et-EE" dirty="0"/>
              <a:t>...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23040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(</a:t>
            </a:r>
            <a:r>
              <a:rPr lang="et-EE" dirty="0" err="1" smtClean="0"/>
              <a:t>XSD-&gt;)WSDL-</a:t>
            </a:r>
            <a:r>
              <a:rPr lang="et-EE" dirty="0" err="1"/>
              <a:t>&gt;Java</a:t>
            </a:r>
            <a:r>
              <a:rPr lang="et-EE" dirty="0"/>
              <a:t> (</a:t>
            </a:r>
            <a:r>
              <a:rPr lang="et-EE" dirty="0" err="1"/>
              <a:t>NetBeans</a:t>
            </a:r>
            <a:r>
              <a:rPr lang="et-EE" dirty="0"/>
              <a:t>)</a:t>
            </a:r>
            <a:endParaRPr lang="en-US" dirty="0"/>
          </a:p>
        </p:txBody>
      </p:sp>
      <p:sp>
        <p:nvSpPr>
          <p:cNvPr id="230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t-EE" sz="2400" dirty="0"/>
              <a:t>Lisainfot demo kohta</a:t>
            </a:r>
            <a:r>
              <a:rPr lang="et-EE" sz="2400" dirty="0" smtClean="0"/>
              <a:t>: </a:t>
            </a:r>
            <a:r>
              <a:rPr lang="et-EE" sz="2400" dirty="0" smtClean="0">
                <a:hlinkClick r:id="rId2"/>
              </a:rPr>
              <a:t>http://www.tud.ttu.ee/im/Tarvo.Treier/idu0075/2014/demo/</a:t>
            </a:r>
            <a:endParaRPr lang="et-EE" sz="2400" dirty="0" smtClean="0"/>
          </a:p>
          <a:p>
            <a:pPr>
              <a:lnSpc>
                <a:spcPct val="90000"/>
              </a:lnSpc>
            </a:pPr>
            <a:endParaRPr lang="et-EE" sz="2400" dirty="0"/>
          </a:p>
          <a:p>
            <a:pPr>
              <a:lnSpc>
                <a:spcPct val="90000"/>
              </a:lnSpc>
            </a:pPr>
            <a:r>
              <a:rPr lang="en-US" sz="2400" dirty="0" smtClean="0">
                <a:hlinkClick r:id="rId3"/>
              </a:rPr>
              <a:t>http://www.tud.ttu.ee/im/Tarvo.Treier/idu0075/2014/demo/2_veebiteenuse_loomine_deploymine_ja_testimine.AVI</a:t>
            </a:r>
            <a:endParaRPr lang="et-EE" sz="2400" dirty="0" smtClean="0"/>
          </a:p>
          <a:p>
            <a:pPr>
              <a:lnSpc>
                <a:spcPct val="90000"/>
              </a:lnSpc>
            </a:pPr>
            <a:endParaRPr lang="et-EE" sz="2400" dirty="0"/>
          </a:p>
          <a:p>
            <a:pPr>
              <a:lnSpc>
                <a:spcPct val="90000"/>
              </a:lnSpc>
            </a:pP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Testimise näide ja juhendid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375" y="2286000"/>
            <a:ext cx="7693025" cy="3724275"/>
          </a:xfrm>
        </p:spPr>
        <p:txBody>
          <a:bodyPr/>
          <a:lstStyle/>
          <a:p>
            <a:pPr eaLnBrk="1" hangingPunct="1"/>
            <a:r>
              <a:rPr lang="et-EE" smtClean="0">
                <a:latin typeface="Arial" charset="0"/>
                <a:cs typeface="Arial" charset="0"/>
                <a:hlinkClick r:id="rId2"/>
              </a:rPr>
              <a:t>http</a:t>
            </a:r>
            <a:r>
              <a:rPr lang="et-EE" dirty="0" smtClean="0">
                <a:latin typeface="Arial" charset="0"/>
                <a:cs typeface="Arial" charset="0"/>
                <a:hlinkClick r:id="rId2"/>
              </a:rPr>
              <a:t>://www.soapui.org/Functional-Testing/structuring-and-running-tests.html</a:t>
            </a:r>
            <a:endParaRPr lang="et-EE" dirty="0" smtClean="0">
              <a:latin typeface="Arial" charset="0"/>
              <a:cs typeface="Arial" charset="0"/>
            </a:endParaRPr>
          </a:p>
          <a:p>
            <a:pPr eaLnBrk="1" hangingPunct="1"/>
            <a:r>
              <a:rPr lang="et-EE" dirty="0" smtClean="0">
                <a:latin typeface="Arial" charset="0"/>
                <a:cs typeface="Arial" charset="0"/>
                <a:hlinkClick r:id="rId3"/>
              </a:rPr>
              <a:t>http://soapui.com/Functional-Testing/getting-started-with-assertions.html</a:t>
            </a:r>
            <a:endParaRPr lang="et-EE" dirty="0" smtClean="0">
              <a:latin typeface="Arial" charset="0"/>
              <a:cs typeface="Arial" charset="0"/>
            </a:endParaRPr>
          </a:p>
          <a:p>
            <a:pPr eaLnBrk="1" hangingPunct="1"/>
            <a:r>
              <a:rPr lang="et-EE" dirty="0" smtClean="0">
                <a:latin typeface="Arial" charset="0"/>
                <a:cs typeface="Arial" charset="0"/>
                <a:hlinkClick r:id="rId4"/>
              </a:rPr>
              <a:t>http://www.soapui.org/Functional-Testing/functional-testing.html</a:t>
            </a:r>
            <a:endParaRPr lang="et-EE" dirty="0" smtClean="0">
              <a:latin typeface="Arial" charset="0"/>
              <a:cs typeface="Arial" charset="0"/>
            </a:endParaRPr>
          </a:p>
          <a:p>
            <a:endParaRPr lang="et-E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Tarvo Treier    tarvo.treier@gmail.com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26112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Näidisprojekti teema tutvustus</a:t>
            </a:r>
            <a:endParaRPr lang="en-US"/>
          </a:p>
        </p:txBody>
      </p:sp>
      <p:sp>
        <p:nvSpPr>
          <p:cNvPr id="261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19353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Sisukord</a:t>
            </a:r>
            <a:endParaRPr lang="en-US"/>
          </a:p>
        </p:txBody>
      </p:sp>
      <p:sp>
        <p:nvSpPr>
          <p:cNvPr id="193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t-EE" sz="2400" dirty="0" smtClean="0"/>
              <a:t>Eksamile registreerumine</a:t>
            </a:r>
            <a:endParaRPr lang="et-EE" sz="2400" dirty="0"/>
          </a:p>
          <a:p>
            <a:pPr>
              <a:lnSpc>
                <a:spcPct val="80000"/>
              </a:lnSpc>
            </a:pPr>
            <a:r>
              <a:rPr lang="et-EE" sz="2400" dirty="0"/>
              <a:t>Eksami osade tutvustus</a:t>
            </a:r>
          </a:p>
          <a:p>
            <a:pPr lvl="1">
              <a:lnSpc>
                <a:spcPct val="80000"/>
              </a:lnSpc>
            </a:pPr>
            <a:r>
              <a:rPr lang="et-EE" sz="2000" dirty="0"/>
              <a:t>Kontrolltöö</a:t>
            </a:r>
          </a:p>
          <a:p>
            <a:pPr lvl="1">
              <a:lnSpc>
                <a:spcPct val="80000"/>
              </a:lnSpc>
            </a:pPr>
            <a:r>
              <a:rPr lang="et-EE" sz="2000" dirty="0"/>
              <a:t>Projekti </a:t>
            </a:r>
            <a:r>
              <a:rPr lang="et-EE" sz="2000" dirty="0" err="1"/>
              <a:t>kaitmine</a:t>
            </a:r>
            <a:endParaRPr lang="et-EE" sz="2000" dirty="0"/>
          </a:p>
          <a:p>
            <a:pPr>
              <a:lnSpc>
                <a:spcPct val="80000"/>
              </a:lnSpc>
            </a:pPr>
            <a:r>
              <a:rPr lang="et-EE" sz="2400" dirty="0"/>
              <a:t>JAX-WS</a:t>
            </a:r>
          </a:p>
          <a:p>
            <a:pPr>
              <a:lnSpc>
                <a:spcPct val="80000"/>
              </a:lnSpc>
            </a:pPr>
            <a:r>
              <a:rPr lang="et-EE" sz="2400" dirty="0"/>
              <a:t>Keskkond: </a:t>
            </a:r>
            <a:r>
              <a:rPr lang="et-EE" sz="2400" dirty="0" err="1"/>
              <a:t>Netbeans</a:t>
            </a:r>
            <a:r>
              <a:rPr lang="et-EE" sz="2400" dirty="0"/>
              <a:t> </a:t>
            </a:r>
            <a:r>
              <a:rPr lang="et-EE" sz="2400" dirty="0" err="1"/>
              <a:t>&amp;GlassFish</a:t>
            </a:r>
            <a:endParaRPr lang="et-EE" sz="2400" dirty="0"/>
          </a:p>
          <a:p>
            <a:pPr>
              <a:lnSpc>
                <a:spcPct val="80000"/>
              </a:lnSpc>
            </a:pPr>
            <a:r>
              <a:rPr lang="et-EE" sz="2400" dirty="0"/>
              <a:t>Veebiteenuse loomise võimalused</a:t>
            </a:r>
          </a:p>
          <a:p>
            <a:pPr lvl="1">
              <a:lnSpc>
                <a:spcPct val="80000"/>
              </a:lnSpc>
            </a:pPr>
            <a:r>
              <a:rPr lang="et-EE" sz="2000" dirty="0"/>
              <a:t>JAVA-&gt;WSDL</a:t>
            </a:r>
          </a:p>
          <a:p>
            <a:pPr lvl="1">
              <a:lnSpc>
                <a:spcPct val="80000"/>
              </a:lnSpc>
            </a:pPr>
            <a:r>
              <a:rPr lang="et-EE" sz="2000" dirty="0"/>
              <a:t>WSDL-&gt;JAVA</a:t>
            </a:r>
          </a:p>
          <a:p>
            <a:pPr>
              <a:lnSpc>
                <a:spcPct val="80000"/>
              </a:lnSpc>
            </a:pPr>
            <a:r>
              <a:rPr lang="et-EE" sz="2400" dirty="0"/>
              <a:t>Veebiteenuse kliendi </a:t>
            </a:r>
            <a:r>
              <a:rPr lang="et-EE" sz="2400" dirty="0" smtClean="0"/>
              <a:t>loomine</a:t>
            </a:r>
          </a:p>
          <a:p>
            <a:pPr>
              <a:lnSpc>
                <a:spcPct val="80000"/>
              </a:lnSpc>
            </a:pPr>
            <a:r>
              <a:rPr lang="et-EE" sz="2400" dirty="0" smtClean="0"/>
              <a:t>Veebiteenuse testimine</a:t>
            </a:r>
            <a:endParaRPr lang="et-EE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197634" name="Footer Placeholder 2"/>
          <p:cNvSpPr txBox="1">
            <a:spLocks noGrp="1"/>
          </p:cNvSpPr>
          <p:nvPr/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en-US" sz="1400"/>
              <a:t>Tarvo Treier    tarvo.treier@gmail.com</a:t>
            </a:r>
          </a:p>
        </p:txBody>
      </p:sp>
      <p:sp>
        <p:nvSpPr>
          <p:cNvPr id="197635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r>
              <a:rPr lang="et-EE" sz="2800" dirty="0" smtClean="0"/>
              <a:t>Eksamile registreerumine</a:t>
            </a:r>
            <a:endParaRPr lang="en-US" sz="2800" dirty="0"/>
          </a:p>
        </p:txBody>
      </p:sp>
      <p:sp>
        <p:nvSpPr>
          <p:cNvPr id="197636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t-EE" dirty="0" smtClean="0"/>
              <a:t>Eksamile registreerumine toimub ÕIS-s. Kohtade arv on piiratud. Kui kõik </a:t>
            </a:r>
            <a:r>
              <a:rPr lang="et-EE" dirty="0"/>
              <a:t>eksamikohad on täis või te ei leia sobilikku aega, siis palun võtke aegsasti ühendust </a:t>
            </a:r>
            <a:r>
              <a:rPr lang="et-EE" dirty="0" err="1">
                <a:hlinkClick r:id="rId3"/>
              </a:rPr>
              <a:t>tarvo.treier@gmail.com</a:t>
            </a:r>
            <a:r>
              <a:rPr lang="et-EE" dirty="0" smtClean="0"/>
              <a:t>.</a:t>
            </a:r>
          </a:p>
          <a:p>
            <a:pPr>
              <a:lnSpc>
                <a:spcPct val="90000"/>
              </a:lnSpc>
            </a:pPr>
            <a:endParaRPr lang="et-EE" dirty="0" smtClean="0"/>
          </a:p>
          <a:p>
            <a:pPr>
              <a:lnSpc>
                <a:spcPct val="90000"/>
              </a:lnSpc>
            </a:pPr>
            <a:r>
              <a:rPr lang="et-EE" dirty="0" smtClean="0"/>
              <a:t>Eksamiajad selguvad </a:t>
            </a:r>
            <a:r>
              <a:rPr lang="et-EE" smtClean="0"/>
              <a:t>järgmiseks kohtumiseks</a:t>
            </a:r>
            <a:endParaRPr lang="et-EE" dirty="0"/>
          </a:p>
          <a:p>
            <a:pPr>
              <a:lnSpc>
                <a:spcPct val="90000"/>
              </a:lnSpc>
            </a:pPr>
            <a:endParaRPr lang="et-E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202754" name="Footer Placeholder 2"/>
          <p:cNvSpPr txBox="1">
            <a:spLocks noGrp="1"/>
          </p:cNvSpPr>
          <p:nvPr/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en-US" sz="1400"/>
              <a:t>Tarvo Treier    tarvo.treier@gmail.com</a:t>
            </a:r>
          </a:p>
        </p:txBody>
      </p:sp>
      <p:sp>
        <p:nvSpPr>
          <p:cNvPr id="202755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r>
              <a:rPr lang="et-EE"/>
              <a:t>Eksam</a:t>
            </a:r>
            <a:endParaRPr lang="en-US"/>
          </a:p>
        </p:txBody>
      </p:sp>
      <p:sp>
        <p:nvSpPr>
          <p:cNvPr id="202756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t-EE" sz="2400" dirty="0"/>
              <a:t>Kontrolltöö (</a:t>
            </a:r>
            <a:r>
              <a:rPr lang="en-US" sz="2400" dirty="0">
                <a:hlinkClick r:id="rId3"/>
              </a:rPr>
              <a:t>idu0075_kt_teemad.doc</a:t>
            </a:r>
            <a:r>
              <a:rPr lang="et-EE" sz="2400" dirty="0"/>
              <a:t>)</a:t>
            </a:r>
          </a:p>
          <a:p>
            <a:pPr lvl="1"/>
            <a:r>
              <a:rPr lang="et-EE" sz="2000" dirty="0" smtClean="0"/>
              <a:t>20min </a:t>
            </a:r>
            <a:r>
              <a:rPr lang="et-EE" sz="2000" dirty="0"/>
              <a:t>teooriatest</a:t>
            </a:r>
          </a:p>
          <a:p>
            <a:pPr lvl="1"/>
            <a:r>
              <a:rPr lang="et-EE" sz="2000" dirty="0" smtClean="0"/>
              <a:t>1h </a:t>
            </a:r>
            <a:r>
              <a:rPr lang="et-EE" sz="2000" dirty="0"/>
              <a:t>WSDL-i loomine</a:t>
            </a:r>
          </a:p>
          <a:p>
            <a:r>
              <a:rPr lang="et-EE" sz="2400" dirty="0"/>
              <a:t>Projekti kaitsmine </a:t>
            </a:r>
            <a:r>
              <a:rPr lang="et-EE" sz="2400" dirty="0" smtClean="0"/>
              <a:t>(</a:t>
            </a:r>
            <a:r>
              <a:rPr lang="en-US" sz="2400" dirty="0" smtClean="0">
                <a:hlinkClick r:id="rId4"/>
              </a:rPr>
              <a:t>IDU0075_Projekti_nõuded_ja_info_kaitsmiseks_2014.doc</a:t>
            </a:r>
            <a:r>
              <a:rPr lang="et-EE" sz="2400" dirty="0" smtClean="0"/>
              <a:t>)</a:t>
            </a:r>
            <a:endParaRPr lang="et-EE" sz="2400" dirty="0"/>
          </a:p>
          <a:p>
            <a:endParaRPr lang="et-EE" sz="2400" dirty="0"/>
          </a:p>
          <a:p>
            <a:pPr>
              <a:buFont typeface="Wingdings" pitchFamily="2" charset="2"/>
              <a:buNone/>
            </a:pPr>
            <a:r>
              <a:rPr lang="et-EE" sz="2400" dirty="0"/>
              <a:t>Projekti kaitsmine toimub kontrolltööde valmimise järjekorras.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24883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Netbeans IDE &amp; GlassFish server</a:t>
            </a:r>
            <a:endParaRPr lang="en-US"/>
          </a:p>
        </p:txBody>
      </p:sp>
      <p:sp>
        <p:nvSpPr>
          <p:cNvPr id="248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t-EE" dirty="0"/>
              <a:t>Soovituslik keskkond praktikumides ja projekti realiseerimiseks.</a:t>
            </a:r>
          </a:p>
          <a:p>
            <a:r>
              <a:rPr lang="et-EE" dirty="0"/>
              <a:t>Installeerimisjuhendi viide: </a:t>
            </a:r>
            <a:r>
              <a:rPr lang="en-US" dirty="0" err="1" smtClean="0">
                <a:hlinkClick r:id="rId2"/>
              </a:rPr>
              <a:t>Netbeansi</a:t>
            </a:r>
            <a:r>
              <a:rPr lang="en-US" dirty="0" smtClean="0">
                <a:hlinkClick r:id="rId2"/>
              </a:rPr>
              <a:t> </a:t>
            </a:r>
            <a:r>
              <a:rPr lang="en-US" dirty="0" err="1" smtClean="0">
                <a:hlinkClick r:id="rId2"/>
              </a:rPr>
              <a:t>installeerimise</a:t>
            </a:r>
            <a:r>
              <a:rPr lang="en-US" dirty="0" smtClean="0">
                <a:hlinkClick r:id="rId2"/>
              </a:rPr>
              <a:t> juhend.docx</a:t>
            </a:r>
            <a:endParaRPr lang="et-EE" dirty="0" smtClean="0"/>
          </a:p>
          <a:p>
            <a:endParaRPr lang="et-EE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24269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r>
              <a:rPr lang="et-EE" sz="3200" b="0"/>
              <a:t>Java API for XML Web Service</a:t>
            </a:r>
            <a:r>
              <a:rPr lang="en-US" sz="3200"/>
              <a:t> (</a:t>
            </a:r>
            <a:r>
              <a:rPr lang="et-EE" sz="3200" b="0"/>
              <a:t>JAX-WS</a:t>
            </a:r>
            <a:r>
              <a:rPr lang="en-US" sz="3200"/>
              <a:t>) </a:t>
            </a:r>
            <a:endParaRPr lang="en-US" sz="2800"/>
          </a:p>
        </p:txBody>
      </p:sp>
      <p:pic>
        <p:nvPicPr>
          <p:cNvPr id="24269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9200" y="2173288"/>
            <a:ext cx="6553200" cy="43037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24473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r>
              <a:rPr lang="et-EE"/>
              <a:t>The world of JAX-WS</a:t>
            </a:r>
            <a:endParaRPr lang="en-US"/>
          </a:p>
        </p:txBody>
      </p:sp>
      <p:sp>
        <p:nvSpPr>
          <p:cNvPr id="24473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t-EE" sz="2400" b="1"/>
              <a:t>JAX-WS on kõrgtaseme API veebiteenuste pakkumiseks ja tarbimiseks. </a:t>
            </a:r>
          </a:p>
          <a:p>
            <a:r>
              <a:rPr lang="et-EE" sz="2400" b="1"/>
              <a:t>SAAJ (Attachments API for Java) – sellega saab SOAP sõnumitega manipuleerida (luua, muuta header, body elementi, lisada XML dokumente body sisse). </a:t>
            </a:r>
          </a:p>
          <a:p>
            <a:r>
              <a:rPr lang="et-EE" sz="2400" b="1"/>
              <a:t>JAX–WS (Java API for XML WS) – kasutab SAAJ ja on abstraktsioonikiht selle peal, et me ei peaks pisikeste detailidega mässama.</a:t>
            </a:r>
          </a:p>
          <a:p>
            <a:pPr lvl="1">
              <a:buFontTx/>
              <a:buNone/>
            </a:pPr>
            <a:endParaRPr lang="en-US" sz="20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24678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r>
              <a:rPr lang="et-EE"/>
              <a:t>SAAJ vs JAX-WS</a:t>
            </a:r>
            <a:endParaRPr lang="en-US"/>
          </a:p>
        </p:txBody>
      </p:sp>
      <p:sp>
        <p:nvSpPr>
          <p:cNvPr id="24678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t-EE" b="1"/>
              <a:t>Vaatame SAAJ nagu XML vaadet ja JAX-WS-i nagu objektivaadet SOAP sõnumitele. </a:t>
            </a:r>
          </a:p>
          <a:p>
            <a:pPr>
              <a:lnSpc>
                <a:spcPct val="90000"/>
              </a:lnSpc>
            </a:pPr>
            <a:r>
              <a:rPr lang="et-EE" b="1"/>
              <a:t>JAX-WS varjab meie eest XML struktuuri.</a:t>
            </a:r>
          </a:p>
          <a:p>
            <a:pPr>
              <a:lnSpc>
                <a:spcPct val="90000"/>
              </a:lnSpc>
            </a:pPr>
            <a:r>
              <a:rPr lang="et-EE" b="1"/>
              <a:t>(JAX-WS-i peamine komponent on javax.jws. Seal on ainult 6 annotatsiooni ja üks enum.)</a:t>
            </a:r>
          </a:p>
          <a:p>
            <a:pPr>
              <a:lnSpc>
                <a:spcPct val="90000"/>
              </a:lnSpc>
            </a:pPr>
            <a:r>
              <a:rPr lang="et-EE" b="1"/>
              <a:t>(JAX-WS asendab JAX-RPC API) </a:t>
            </a:r>
          </a:p>
          <a:p>
            <a:pPr>
              <a:lnSpc>
                <a:spcPct val="90000"/>
              </a:lnSpc>
            </a:pPr>
            <a:endParaRPr lang="et-EE" b="1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22425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Veebiteenuse loomise võimalused</a:t>
            </a:r>
            <a:endParaRPr lang="en-US"/>
          </a:p>
        </p:txBody>
      </p:sp>
      <p:sp>
        <p:nvSpPr>
          <p:cNvPr id="224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t-EE" dirty="0"/>
              <a:t>WSDL -</a:t>
            </a:r>
            <a:r>
              <a:rPr lang="et-EE" dirty="0" err="1"/>
              <a:t>&gt;Java</a:t>
            </a:r>
            <a:endParaRPr lang="et-EE" dirty="0"/>
          </a:p>
          <a:p>
            <a:r>
              <a:rPr lang="et-EE" dirty="0"/>
              <a:t>Java -&gt; WSDL</a:t>
            </a:r>
          </a:p>
          <a:p>
            <a:r>
              <a:rPr lang="et-EE" dirty="0"/>
              <a:t>Alustades </a:t>
            </a:r>
            <a:r>
              <a:rPr lang="et-EE" dirty="0" err="1"/>
              <a:t>Java-st</a:t>
            </a:r>
            <a:r>
              <a:rPr lang="et-EE" dirty="0"/>
              <a:t> ja </a:t>
            </a:r>
            <a:r>
              <a:rPr lang="et-EE" dirty="0" err="1"/>
              <a:t>WSDL-st</a:t>
            </a:r>
            <a:r>
              <a:rPr lang="et-EE" dirty="0"/>
              <a:t> korraga</a:t>
            </a:r>
          </a:p>
          <a:p>
            <a:endParaRPr lang="et-E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apsules">
  <a:themeElements>
    <a:clrScheme name="Capsules 1">
      <a:dk1>
        <a:srgbClr val="003366"/>
      </a:dk1>
      <a:lt1>
        <a:srgbClr val="FFFFFF"/>
      </a:lt1>
      <a:dk2>
        <a:srgbClr val="006666"/>
      </a:dk2>
      <a:lt2>
        <a:srgbClr val="666699"/>
      </a:lt2>
      <a:accent1>
        <a:srgbClr val="33CCCC"/>
      </a:accent1>
      <a:accent2>
        <a:srgbClr val="99CC99"/>
      </a:accent2>
      <a:accent3>
        <a:srgbClr val="FFFFFF"/>
      </a:accent3>
      <a:accent4>
        <a:srgbClr val="002A56"/>
      </a:accent4>
      <a:accent5>
        <a:srgbClr val="ADE2E2"/>
      </a:accent5>
      <a:accent6>
        <a:srgbClr val="8AB98A"/>
      </a:accent6>
      <a:hlink>
        <a:srgbClr val="003366"/>
      </a:hlink>
      <a:folHlink>
        <a:srgbClr val="CC99FF"/>
      </a:folHlink>
    </a:clrScheme>
    <a:fontScheme name="Capsules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Capsules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4947</TotalTime>
  <Words>540</Words>
  <Application>Microsoft Office PowerPoint</Application>
  <PresentationFormat>On-screen Show (4:3)</PresentationFormat>
  <Paragraphs>126</Paragraphs>
  <Slides>17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Capsules</vt:lpstr>
      <vt:lpstr>IDU0075 Veebiteenused</vt:lpstr>
      <vt:lpstr>Sisukord</vt:lpstr>
      <vt:lpstr>Eksamile registreerumine</vt:lpstr>
      <vt:lpstr>Eksam</vt:lpstr>
      <vt:lpstr>Netbeans IDE &amp; GlassFish server</vt:lpstr>
      <vt:lpstr>Java API for XML Web Service (JAX-WS) </vt:lpstr>
      <vt:lpstr>The world of JAX-WS</vt:lpstr>
      <vt:lpstr>SAAJ vs JAX-WS</vt:lpstr>
      <vt:lpstr>Veebiteenuse loomise võimalused</vt:lpstr>
      <vt:lpstr>JAVA-&gt;WSDL (JAX-WS)</vt:lpstr>
      <vt:lpstr>Veebiteenuse publitseerimine localhost-s (JAX-WS)</vt:lpstr>
      <vt:lpstr>Veebiteenusele kliendi loomine (NetBeans)</vt:lpstr>
      <vt:lpstr>JAVA-&gt;WSDL (NetBeans)</vt:lpstr>
      <vt:lpstr>Java veebirakenduse laadimine serverile (NetBeans+GlassFish)</vt:lpstr>
      <vt:lpstr>(XSD-&gt;)WSDL-&gt;Java (NetBeans)</vt:lpstr>
      <vt:lpstr>Testimise näide ja juhendid</vt:lpstr>
      <vt:lpstr>Näidisprojekti teema tutvustus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IT134LAPTOP</dc:creator>
  <cp:lastModifiedBy>Department of Informatics</cp:lastModifiedBy>
  <cp:revision>179</cp:revision>
  <cp:lastPrinted>1601-01-01T00:00:00Z</cp:lastPrinted>
  <dcterms:created xsi:type="dcterms:W3CDTF">1601-01-01T00:00:00Z</dcterms:created>
  <dcterms:modified xsi:type="dcterms:W3CDTF">2014-11-01T09:14:53Z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