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6"/>
  </p:notesMasterIdLst>
  <p:handoutMasterIdLst>
    <p:handoutMasterId r:id="rId47"/>
  </p:handoutMasterIdLst>
  <p:sldIdLst>
    <p:sldId id="262" r:id="rId2"/>
    <p:sldId id="311" r:id="rId3"/>
    <p:sldId id="258" r:id="rId4"/>
    <p:sldId id="263" r:id="rId5"/>
    <p:sldId id="264" r:id="rId6"/>
    <p:sldId id="265" r:id="rId7"/>
    <p:sldId id="266" r:id="rId8"/>
    <p:sldId id="283" r:id="rId9"/>
    <p:sldId id="267" r:id="rId10"/>
    <p:sldId id="268" r:id="rId11"/>
    <p:sldId id="317" r:id="rId12"/>
    <p:sldId id="312" r:id="rId13"/>
    <p:sldId id="314" r:id="rId14"/>
    <p:sldId id="274" r:id="rId15"/>
    <p:sldId id="315" r:id="rId16"/>
    <p:sldId id="275" r:id="rId17"/>
    <p:sldId id="277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31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16" r:id="rId41"/>
    <p:sldId id="307" r:id="rId42"/>
    <p:sldId id="308" r:id="rId43"/>
    <p:sldId id="309" r:id="rId44"/>
    <p:sldId id="310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D493B-CC20-4A90-A754-E445ADDF1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95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A411CE-71EC-4985-91DE-4058E832C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1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8D98-319C-40F9-A4FB-E57C184B37E4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0330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2FA623-1667-4F7F-864E-0C555779DAFA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166310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95248-9293-4BE6-BBFE-C991E04271B7}" type="slidenum">
              <a:rPr lang="en-US"/>
              <a:pPr/>
              <a:t>12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9832845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95314-DA00-4267-A91B-BDE303AF7B6D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46476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E3CAF-9A8E-4327-9755-A3B896A267FD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23133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5B0DF-A374-45C7-9681-1BA876187AD7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450250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5C677-18E0-4544-B549-436F1C887A6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8135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19A73-2785-4FD8-B7AA-D46855138229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473786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3D75-F6A6-405D-8811-3F7AC9644555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540075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E1B6D-7339-4C6C-904E-999B95DCC8E1}" type="slidenum">
              <a:rPr lang="en-US"/>
              <a:pPr/>
              <a:t>19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803473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66789-6706-4DBA-BAF9-7C2665385EC4}" type="slidenum">
              <a:rPr lang="en-US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8135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6719C-5A62-4A70-BDA2-2A96F5DF3DEB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215864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1975-7D86-4755-8BBE-FB0DE14CD438}" type="slidenum">
              <a:rPr lang="en-US"/>
              <a:pPr/>
              <a:t>21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93921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BED0C-B662-424E-8208-6A01B287C466}" type="slidenum">
              <a:rPr lang="en-US"/>
              <a:pPr/>
              <a:t>22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63071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0ABB3-3EAB-44FE-B173-3B63809B1549}" type="slidenum">
              <a:rPr lang="en-US"/>
              <a:pPr/>
              <a:t>23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149763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660ED-4524-4BE1-86D6-B81AC712709C}" type="slidenum">
              <a:rPr lang="en-US"/>
              <a:pPr/>
              <a:t>24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086450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4FE9-B12E-48CC-B1C2-F496FF2ABC3F}" type="slidenum">
              <a:rPr lang="en-US"/>
              <a:pPr/>
              <a:t>25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61889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2A294-C583-41C9-B237-14EF915FDC0D}" type="slidenum">
              <a:rPr lang="en-US"/>
              <a:pPr/>
              <a:t>26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3763742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5B06E-212D-4512-BFAD-252BDECB30FA}" type="slidenum">
              <a:rPr lang="en-US"/>
              <a:pPr/>
              <a:t>27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10530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86FCD-3E11-4E6B-9E53-1A59DD962368}" type="slidenum">
              <a:rPr lang="en-US"/>
              <a:pPr/>
              <a:t>28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1895829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6DD89-9E8E-41F4-8859-353271137C58}" type="slidenum">
              <a:rPr lang="en-US"/>
              <a:pPr/>
              <a:t>29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15577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0024D-E18B-4CFD-A410-47D9A42F5571}" type="slidenum">
              <a:rPr lang="en-US"/>
              <a:pPr/>
              <a:t>30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17462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DDE88-CE8A-460A-97DD-FB428C4AB7DF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4192617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CDD5E-321E-40FC-9A6E-D7A1BF46567B}" type="slidenum">
              <a:rPr lang="en-US"/>
              <a:pPr/>
              <a:t>32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334015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015DE-518E-4025-9332-FC46070EFAAB}" type="slidenum">
              <a:rPr lang="en-US"/>
              <a:pPr/>
              <a:t>33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0799845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6764B-9E3D-408C-AB6A-4EF3ECFFDA0D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136050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46BC5-DC88-4055-9921-6DCE9C576F48}" type="slidenum">
              <a:rPr lang="en-US"/>
              <a:pPr/>
              <a:t>35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2171241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DA99-2F21-45D9-A7F9-DF29614BD255}" type="slidenum">
              <a:rPr lang="en-US"/>
              <a:pPr/>
              <a:t>36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1105636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1ECAC2-647D-4A32-8562-D8B38F25EABA}" type="slidenum">
              <a:rPr lang="en-US"/>
              <a:pPr/>
              <a:t>37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9774855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7F3CA-F451-4C10-B5FA-81129EFCA745}" type="slidenum">
              <a:rPr lang="en-US"/>
              <a:pPr/>
              <a:t>38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160929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7E19-C94C-4280-8C03-8F7FEE445874}" type="slidenum">
              <a:rPr lang="en-US"/>
              <a:pPr/>
              <a:t>39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893827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DE084-D2A8-4B4C-B3A5-A8FB3DE2B19E}" type="slidenum">
              <a:rPr lang="en-US"/>
              <a:pPr/>
              <a:t>41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8179008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B7EA1-212F-4C64-95FF-18AE6F8E59E2}" type="slidenum">
              <a:rPr lang="en-US"/>
              <a:pPr/>
              <a:t>42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8384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86FD5-E119-4619-960B-057A79746E5E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4242017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ABCC1-3EF4-4CBC-A617-1D9E95752814}" type="slidenum">
              <a:rPr lang="en-US"/>
              <a:pPr/>
              <a:t>43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313329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1160A-60FC-45F4-811C-6DF32543C4E6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96651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27037-BE84-4795-A5D6-38709791EDF6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010373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77BCF1-EA86-4884-A5C4-0C9A53156B3B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425649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94821-82CD-4227-8D16-8C8405D50326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828040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8194-6F11-45B6-85AF-5CD245727ABB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18716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5D335C7-991A-4FAF-872F-8360B85901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8D2E-ED7A-40EE-B7F3-3E376773A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554D-C09F-4A52-9CD3-814FA968C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5DF5-4081-48DC-AB5E-F54049AD0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9606-6D84-4272-8C19-3B9219290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5203A-3E5A-4087-A595-EE486B886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50343-7905-492D-83F5-444CADAC9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BD53-FC40-4F5D-9404-398D3CEEC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C01C-E51B-416F-9DF7-28A002B84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A6EEB-94B3-41D9-8B85-4592989E0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556D9-C41C-43D1-A7BA-95FB2C563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0E516D51-141C-4FD9-8374-D302D9516B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webservices/tempconvert.asmx?WSD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ambda.ee/wiki/Veebiteenuste_v%C3%B5lu_ja_val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-glos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schema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5seconds.com/issue/031209.ht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?id=W2XrQRMIEd4C&amp;lpg=PP1&amp;pg=PP1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4/kau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lecrop.com/java-soa-cookbook.html" TargetMode="External"/><Relationship Id="rId4" Type="http://schemas.openxmlformats.org/officeDocument/2006/relationships/hyperlink" Target="http://books.google.com/books?id=W2XrQRMIEd4C&amp;lpg=PP1&amp;pg=PP1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3/Harjutused/H7_XSLT/h7_xslt.ppt" TargetMode="External"/><Relationship Id="rId2" Type="http://schemas.openxmlformats.org/officeDocument/2006/relationships/hyperlink" Target="http://www.tud.ttu.ee/im/Tarvo.Treier/idu0075/2014/Loengud/L3_xsd_xslt/L3_XSLT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 smtClean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Tunnipunktid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b="1" dirty="0" smtClean="0"/>
              <a:t>Tunni</a:t>
            </a:r>
            <a:r>
              <a:rPr lang="et-EE" b="1" dirty="0" smtClean="0"/>
              <a:t>punkte </a:t>
            </a:r>
            <a:r>
              <a:rPr lang="et-EE" dirty="0"/>
              <a:t>on võimalik koguda praktikumide ajal iseseisvaid ülesandeid ette näidates</a:t>
            </a:r>
            <a:r>
              <a:rPr lang="et-EE" dirty="0" smtClean="0"/>
              <a:t>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Eeldused aine edukaks läbimiseks</a:t>
            </a:r>
            <a:endParaRPr lang="en-US" sz="32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 dirty="0"/>
              <a:t>Aeg</a:t>
            </a:r>
          </a:p>
          <a:p>
            <a:pPr lvl="1"/>
            <a:r>
              <a:rPr lang="et-EE" dirty="0"/>
              <a:t>Aeg iseseisvate ülesannetega pusimiseks.</a:t>
            </a:r>
          </a:p>
          <a:p>
            <a:r>
              <a:rPr lang="et-EE" sz="2400" dirty="0"/>
              <a:t>Elementaarne </a:t>
            </a:r>
            <a:r>
              <a:rPr lang="et-EE" sz="2400" dirty="0" err="1"/>
              <a:t>java</a:t>
            </a:r>
            <a:r>
              <a:rPr lang="et-EE" sz="2400" dirty="0"/>
              <a:t> oskus:</a:t>
            </a:r>
          </a:p>
          <a:p>
            <a:pPr lvl="1"/>
            <a:r>
              <a:rPr lang="et-EE" dirty="0"/>
              <a:t>Klass / objekt</a:t>
            </a:r>
          </a:p>
          <a:p>
            <a:pPr lvl="1"/>
            <a:r>
              <a:rPr lang="et-EE" dirty="0"/>
              <a:t>IF ja FOR</a:t>
            </a:r>
          </a:p>
          <a:p>
            <a:pPr lvl="1"/>
            <a:r>
              <a:rPr lang="et-EE" dirty="0" smtClean="0"/>
              <a:t>Muutuja väärtustamine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Meetodi väljakutse </a:t>
            </a:r>
            <a:endParaRPr lang="et-EE" dirty="0">
              <a:sym typeface="Wingdings" pitchFamily="2" charset="2"/>
            </a:endParaRPr>
          </a:p>
          <a:p>
            <a:r>
              <a:rPr lang="et-EE" sz="2400" dirty="0"/>
              <a:t>Kasuks tuleb:</a:t>
            </a:r>
          </a:p>
          <a:p>
            <a:pPr lvl="1"/>
            <a:r>
              <a:rPr lang="et-EE" dirty="0"/>
              <a:t>Liideste tundmine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Mõned mõisted ja lühendid</a:t>
            </a: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Liides (</a:t>
            </a:r>
            <a:r>
              <a:rPr lang="et-EE" dirty="0" err="1"/>
              <a:t>interface</a:t>
            </a:r>
            <a:r>
              <a:rPr lang="et-EE" dirty="0"/>
              <a:t>)</a:t>
            </a:r>
          </a:p>
          <a:p>
            <a:r>
              <a:rPr lang="et-EE" dirty="0"/>
              <a:t>API (</a:t>
            </a:r>
            <a:r>
              <a:rPr lang="en-US" dirty="0"/>
              <a:t>application programming interface</a:t>
            </a:r>
            <a:r>
              <a:rPr lang="et-EE" dirty="0"/>
              <a:t>)</a:t>
            </a:r>
          </a:p>
          <a:p>
            <a:r>
              <a:rPr lang="et-EE" dirty="0"/>
              <a:t>WS (</a:t>
            </a:r>
            <a:r>
              <a:rPr lang="et-EE" dirty="0" err="1"/>
              <a:t>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)</a:t>
            </a:r>
          </a:p>
          <a:p>
            <a:r>
              <a:rPr lang="et-EE" dirty="0"/>
              <a:t>SOA (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oriented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)</a:t>
            </a:r>
          </a:p>
          <a:p>
            <a:r>
              <a:rPr lang="et-EE" dirty="0"/>
              <a:t>XML (e</a:t>
            </a:r>
            <a:r>
              <a:rPr lang="en-US" dirty="0" err="1"/>
              <a:t>xtensible</a:t>
            </a:r>
            <a:r>
              <a:rPr lang="en-US" dirty="0"/>
              <a:t> </a:t>
            </a:r>
            <a:r>
              <a:rPr lang="et-EE" dirty="0"/>
              <a:t>m</a:t>
            </a:r>
            <a:r>
              <a:rPr lang="en-US" dirty="0" err="1"/>
              <a:t>arkup</a:t>
            </a:r>
            <a:r>
              <a:rPr lang="en-US" dirty="0"/>
              <a:t> </a:t>
            </a:r>
            <a:r>
              <a:rPr lang="et-EE" dirty="0"/>
              <a:t>l</a:t>
            </a:r>
            <a:r>
              <a:rPr lang="en-US" dirty="0" err="1"/>
              <a:t>anguage</a:t>
            </a:r>
            <a:r>
              <a:rPr lang="et-EE" dirty="0" smtClean="0"/>
              <a:t>)</a:t>
            </a:r>
          </a:p>
          <a:p>
            <a:r>
              <a:rPr lang="et-EE" dirty="0" smtClean="0"/>
              <a:t>XSD (XML </a:t>
            </a:r>
            <a:r>
              <a:rPr lang="et-EE" dirty="0" err="1" smtClean="0"/>
              <a:t>Schema</a:t>
            </a:r>
            <a:r>
              <a:rPr lang="et-EE" dirty="0" smtClean="0"/>
              <a:t> </a:t>
            </a:r>
            <a:r>
              <a:rPr lang="et-EE" dirty="0" err="1" smtClean="0"/>
              <a:t>Definition</a:t>
            </a:r>
            <a:r>
              <a:rPr lang="et-EE" dirty="0" smtClean="0"/>
              <a:t>)</a:t>
            </a:r>
          </a:p>
          <a:p>
            <a:r>
              <a:rPr lang="et-EE" dirty="0" smtClean="0"/>
              <a:t>JSON (</a:t>
            </a:r>
            <a:r>
              <a:rPr lang="et-EE" dirty="0" err="1" smtClean="0"/>
              <a:t>JavaScript</a:t>
            </a:r>
            <a:r>
              <a:rPr lang="et-EE" dirty="0" smtClean="0"/>
              <a:t> </a:t>
            </a:r>
            <a:r>
              <a:rPr lang="et-EE" dirty="0" err="1" smtClean="0"/>
              <a:t>Object</a:t>
            </a:r>
            <a:r>
              <a:rPr lang="et-EE" dirty="0" smtClean="0"/>
              <a:t> </a:t>
            </a:r>
            <a:r>
              <a:rPr lang="et-EE" dirty="0" err="1" smtClean="0"/>
              <a:t>Notation</a:t>
            </a:r>
            <a:r>
              <a:rPr lang="et-EE" dirty="0" smtClean="0"/>
              <a:t>)</a:t>
            </a:r>
            <a:endParaRPr lang="et-EE" dirty="0"/>
          </a:p>
          <a:p>
            <a:r>
              <a:rPr lang="et-EE" dirty="0" err="1"/>
              <a:t>XPath</a:t>
            </a:r>
            <a:r>
              <a:rPr lang="et-EE" dirty="0"/>
              <a:t> (XML </a:t>
            </a:r>
            <a:r>
              <a:rPr lang="et-EE" dirty="0" err="1"/>
              <a:t>path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väljakutse demo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3000" dirty="0" err="1"/>
              <a:t>SoapUI</a:t>
            </a:r>
            <a:r>
              <a:rPr lang="et-EE" sz="3000" dirty="0"/>
              <a:t> (</a:t>
            </a:r>
            <a:r>
              <a:rPr lang="et-EE" sz="3000" dirty="0">
                <a:hlinkClick r:id="rId3"/>
              </a:rPr>
              <a:t>http://www.soapui.org/</a:t>
            </a:r>
            <a:r>
              <a:rPr lang="et-EE" sz="3000" dirty="0"/>
              <a:t>)</a:t>
            </a:r>
          </a:p>
          <a:p>
            <a:endParaRPr lang="et-EE" sz="3000" dirty="0"/>
          </a:p>
          <a:p>
            <a:r>
              <a:rPr lang="et-EE" sz="3000" dirty="0"/>
              <a:t>Temperatuuri konverteerimise teenus</a:t>
            </a:r>
          </a:p>
          <a:p>
            <a:pPr lvl="1"/>
            <a:r>
              <a:rPr lang="en-US" sz="2600" dirty="0">
                <a:hlinkClick r:id="rId4"/>
              </a:rPr>
              <a:t>http://www.w3schools.com/webservices/tempconvert.asmx?WSDL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Mis on veebiteenus?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Veebiteenus…</a:t>
            </a: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t-EE" dirty="0" err="1" smtClean="0"/>
              <a:t>…tähendab</a:t>
            </a:r>
            <a:r>
              <a:rPr lang="et-EE" dirty="0" smtClean="0"/>
              <a:t> programmide omavahelist suhtlemist ja andmevahetust üle hariliku veebi.</a:t>
            </a:r>
          </a:p>
          <a:p>
            <a:pPr>
              <a:lnSpc>
                <a:spcPct val="90000"/>
              </a:lnSpc>
              <a:buNone/>
            </a:pPr>
            <a:endParaRPr lang="et-EE" dirty="0"/>
          </a:p>
          <a:p>
            <a:pPr>
              <a:lnSpc>
                <a:spcPct val="90000"/>
              </a:lnSpc>
              <a:buNone/>
            </a:pPr>
            <a:r>
              <a:rPr lang="et-EE" sz="1600" dirty="0" smtClean="0"/>
              <a:t>Allikas: </a:t>
            </a:r>
            <a:r>
              <a:rPr lang="et-EE" sz="1600" dirty="0" err="1" smtClean="0"/>
              <a:t>T.Tammet</a:t>
            </a:r>
            <a:r>
              <a:rPr lang="et-EE" sz="1600" dirty="0" smtClean="0"/>
              <a:t>, </a:t>
            </a:r>
            <a:r>
              <a:rPr lang="et-EE" sz="1600" dirty="0" smtClean="0">
                <a:hlinkClick r:id="rId3"/>
              </a:rPr>
              <a:t>Veebiteenuste võlu ja valu</a:t>
            </a:r>
            <a:endParaRPr lang="et-EE" sz="16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Veebiteenus on üle veebi (http) välja kutsutav (käivitatav) meetod (protseduur või funktsioon).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Veebiteenust kutsutakse välja mingis kindlas formaadis sõnumiga (nt. SOAP) ja vastus saadakse samuti selles formaadis.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Sarnaselt tavaliste funktsioonidega saab ka veebiteenuse väljakutsel määrata sisendparameetreid.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Veebiteenused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>
                <a:hlinkClick r:id="rId3"/>
              </a:rPr>
              <a:t>http://www.w3.org/TR/ws-gloss/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A</a:t>
            </a:r>
            <a:r>
              <a:rPr lang="en-US" sz="2400"/>
              <a:t> software system designed to support interoperable </a:t>
            </a:r>
            <a:r>
              <a:rPr lang="en-US" sz="2400" b="1"/>
              <a:t>machine-to-machine interaction</a:t>
            </a:r>
            <a:r>
              <a:rPr lang="en-US" sz="2400"/>
              <a:t> over a network</a:t>
            </a:r>
            <a:r>
              <a:rPr lang="et-EE" sz="2400"/>
              <a:t>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It has an </a:t>
            </a:r>
            <a:r>
              <a:rPr lang="en-US" sz="2400" b="1"/>
              <a:t>interface described in a machine-processable format</a:t>
            </a:r>
            <a:r>
              <a:rPr lang="en-US" sz="2400"/>
              <a:t> </a:t>
            </a:r>
            <a:r>
              <a:rPr lang="et-EE" sz="2400"/>
              <a:t>(WSDL)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Other systems interact with the Web service in a manner prescribed by its description using </a:t>
            </a:r>
            <a:r>
              <a:rPr lang="en-US" sz="2400" b="1"/>
              <a:t>SOAP-messages</a:t>
            </a:r>
            <a:r>
              <a:rPr lang="en-US" sz="2400"/>
              <a:t>, typically conveyed using HTTP with an XML serialization in conjunction with other Web-related standards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39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Pilt veebiteenuste abil integreerimisest</a:t>
            </a:r>
            <a:endParaRPr lang="en-US" sz="32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Erinevad platvormid ja programmeerimiskeeled</a:t>
            </a:r>
          </a:p>
          <a:p>
            <a:r>
              <a:rPr lang="et-EE" dirty="0"/>
              <a:t>Erinevad kasutajaliidesed ühel kesksüsteemil</a:t>
            </a:r>
          </a:p>
          <a:p>
            <a:r>
              <a:rPr lang="et-EE" dirty="0"/>
              <a:t>Erinevad organisatsioonid</a:t>
            </a:r>
          </a:p>
          <a:p>
            <a:r>
              <a:rPr lang="et-EE" dirty="0"/>
              <a:t>Varjatud realisatsioon</a:t>
            </a:r>
          </a:p>
          <a:p>
            <a:r>
              <a:rPr lang="et-EE" dirty="0"/>
              <a:t>Kliendi ja teenusepakkuja sõltumatu arendus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60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Veebiteenuste eelised..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Erinevate platvormide rakenduste koostöö võimaldamine</a:t>
            </a:r>
          </a:p>
          <a:p>
            <a:r>
              <a:rPr lang="et-EE" sz="2400"/>
              <a:t>Teksti põhised ja avatud standardid on arendajale arusaadavad</a:t>
            </a:r>
          </a:p>
          <a:p>
            <a:r>
              <a:rPr lang="et-EE" sz="2400"/>
              <a:t>Annavad võimaluse erinevate ettevõtete erinevas kohas asuvaid rakendusi ja teenuseid integreerida üheks uueks teenuseks</a:t>
            </a:r>
          </a:p>
          <a:p>
            <a:r>
              <a:rPr lang="et-EE" sz="2400"/>
              <a:t>Veebiteenuste taaskasutamise võimalus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Veebiteenused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 dirty="0" smtClean="0"/>
              <a:t>Annab </a:t>
            </a:r>
            <a:r>
              <a:rPr lang="et-EE" sz="2000" dirty="0"/>
              <a:t>üldised teadmised: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T</a:t>
            </a:r>
            <a:r>
              <a:rPr lang="en-US" sz="2000" dirty="0" err="1"/>
              <a:t>eenus-orienteeritud</a:t>
            </a:r>
            <a:r>
              <a:rPr lang="en-US" sz="2000" dirty="0"/>
              <a:t> </a:t>
            </a:r>
            <a:r>
              <a:rPr lang="en-US" sz="2000" dirty="0" err="1"/>
              <a:t>arhitektuuri</a:t>
            </a:r>
            <a:r>
              <a:rPr lang="en-US" sz="2000" dirty="0"/>
              <a:t> </a:t>
            </a:r>
            <a:r>
              <a:rPr lang="en-US" sz="2000" dirty="0" err="1"/>
              <a:t>põhimõt</a:t>
            </a:r>
            <a:r>
              <a:rPr lang="et-EE" sz="2000" dirty="0"/>
              <a:t>etest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V</a:t>
            </a:r>
            <a:r>
              <a:rPr lang="en-US" sz="2000" dirty="0" err="1"/>
              <a:t>eebiteenustega</a:t>
            </a:r>
            <a:r>
              <a:rPr lang="en-US" sz="2000" dirty="0"/>
              <a:t> </a:t>
            </a:r>
            <a:r>
              <a:rPr lang="en-US" sz="2000" dirty="0" err="1"/>
              <a:t>seotud</a:t>
            </a:r>
            <a:r>
              <a:rPr lang="et-EE" sz="2000" dirty="0"/>
              <a:t> </a:t>
            </a:r>
            <a:r>
              <a:rPr lang="en-US" sz="2000" dirty="0" err="1"/>
              <a:t>standardi</a:t>
            </a:r>
            <a:r>
              <a:rPr lang="et-EE" sz="2000" dirty="0"/>
              <a:t>test</a:t>
            </a:r>
            <a:r>
              <a:rPr lang="en-US" sz="2000" dirty="0"/>
              <a:t> </a:t>
            </a:r>
            <a:r>
              <a:rPr lang="en-US" sz="2000" dirty="0" err="1"/>
              <a:t>ja</a:t>
            </a:r>
            <a:r>
              <a:rPr lang="en-US" sz="2000" dirty="0"/>
              <a:t> </a:t>
            </a:r>
            <a:r>
              <a:rPr lang="en-US" sz="2000" dirty="0" err="1"/>
              <a:t>töövahendi</a:t>
            </a:r>
            <a:r>
              <a:rPr lang="et-EE" sz="2000" dirty="0"/>
              <a:t>test</a:t>
            </a:r>
            <a:r>
              <a:rPr lang="en-US" sz="2000" dirty="0"/>
              <a:t>. </a:t>
            </a:r>
            <a:endParaRPr lang="et-EE" sz="2000" dirty="0"/>
          </a:p>
          <a:p>
            <a:pPr lvl="1">
              <a:lnSpc>
                <a:spcPct val="80000"/>
              </a:lnSpc>
              <a:buFontTx/>
              <a:buNone/>
            </a:pP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000" dirty="0"/>
              <a:t>P</a:t>
            </a:r>
            <a:r>
              <a:rPr lang="en-US" sz="2000" dirty="0" err="1"/>
              <a:t>raktilis</a:t>
            </a:r>
            <a:r>
              <a:rPr lang="et-EE" sz="2000" dirty="0" err="1"/>
              <a:t>ed</a:t>
            </a:r>
            <a:r>
              <a:rPr lang="en-US" sz="2000" dirty="0"/>
              <a:t> </a:t>
            </a:r>
            <a:r>
              <a:rPr lang="en-US" sz="2000" dirty="0" err="1"/>
              <a:t>oskus</a:t>
            </a:r>
            <a:r>
              <a:rPr lang="et-EE" sz="2000" dirty="0" err="1"/>
              <a:t>ed</a:t>
            </a:r>
            <a:r>
              <a:rPr lang="et-EE" sz="20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tuvastamine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t-EE" sz="2000" dirty="0"/>
              <a:t>veebiteenuste </a:t>
            </a:r>
            <a:r>
              <a:rPr lang="et-EE" sz="2000" b="1" dirty="0"/>
              <a:t>kirjeldamine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realiseerimine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t-EE" sz="2000" b="1" dirty="0"/>
              <a:t>k</a:t>
            </a:r>
            <a:r>
              <a:rPr lang="en-US" sz="2000" b="1" dirty="0" err="1"/>
              <a:t>asutami</a:t>
            </a:r>
            <a:r>
              <a:rPr lang="et-EE" sz="2000" b="1" dirty="0" err="1"/>
              <a:t>ne</a:t>
            </a:r>
            <a:r>
              <a:rPr lang="en-US" sz="2000" dirty="0"/>
              <a:t> </a:t>
            </a:r>
            <a:endParaRPr lang="et-EE" sz="2000" dirty="0"/>
          </a:p>
          <a:p>
            <a:pPr lvl="1">
              <a:lnSpc>
                <a:spcPct val="80000"/>
              </a:lnSpc>
            </a:pPr>
            <a:r>
              <a:rPr lang="en-US" sz="2000" dirty="0" err="1"/>
              <a:t>veebiteenuste</a:t>
            </a:r>
            <a:r>
              <a:rPr lang="en-US" sz="2000" dirty="0"/>
              <a:t> </a:t>
            </a:r>
            <a:r>
              <a:rPr lang="en-US" sz="2000" b="1" dirty="0" err="1"/>
              <a:t>testimi</a:t>
            </a:r>
            <a:r>
              <a:rPr lang="et-EE" sz="2000" b="1" dirty="0" err="1"/>
              <a:t>ne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... ja puudused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Suurem keerukus</a:t>
            </a:r>
          </a:p>
          <a:p>
            <a:r>
              <a:rPr lang="et-EE"/>
              <a:t>Väiksem jõudlus</a:t>
            </a:r>
          </a:p>
          <a:p>
            <a:r>
              <a:rPr lang="et-EE"/>
              <a:t>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Service-oriented architecture (SOA)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Arhitektuur, mis kasutab </a:t>
            </a:r>
          </a:p>
          <a:p>
            <a:pPr lvl="1"/>
            <a:r>
              <a:rPr lang="et-EE" sz="2800"/>
              <a:t>teenuseid organisatsiooni integrastiooni ehitusklotsidena</a:t>
            </a:r>
          </a:p>
          <a:p>
            <a:pPr lvl="1"/>
            <a:r>
              <a:rPr lang="et-EE" sz="2800"/>
              <a:t>komponentide taaskasutust läbi nõrga seotuse.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On arhitektuur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Mingi hulga teenuste tegemine ei anna meile SOA-d. </a:t>
            </a:r>
          </a:p>
          <a:p>
            <a:r>
              <a:rPr lang="et-EE"/>
              <a:t>Arhitektuur peab andma meile juhised teenuste loomiseks.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Ehitatakse teenustest</a:t>
            </a: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Nagu objekt-orienteeritud maailmas on objekt/klass nii on SOA-s teenus peamine komponent.</a:t>
            </a:r>
          </a:p>
          <a:p>
            <a:r>
              <a:rPr lang="et-EE"/>
              <a:t>Ilma teenusteta pole meil millestki ehitada, midagi jälgida (</a:t>
            </a:r>
            <a:r>
              <a:rPr lang="et-EE" i="1"/>
              <a:t>monitor</a:t>
            </a:r>
            <a:r>
              <a:rPr lang="et-EE"/>
              <a:t>) ega käivitada.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integratsioon</a:t>
            </a: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SOA esindab ühte võimalust süsteemide integratsiooniks. </a:t>
            </a:r>
          </a:p>
          <a:p>
            <a:r>
              <a:rPr lang="et-EE" sz="2400"/>
              <a:t>Erinevate süsteemide kokkuühendamise võib lahendada mõne P2P lahendusega palju kiiremini. </a:t>
            </a:r>
          </a:p>
          <a:p>
            <a:r>
              <a:rPr lang="et-EE" sz="2400"/>
              <a:t>Samas võib minna alternatiivide puhul ka palju rohkem aega, kuna süsteemid räägivad erinevat keelt (sõnumite formaat).</a:t>
            </a:r>
          </a:p>
          <a:p>
            <a:r>
              <a:rPr lang="et-EE" sz="2400"/>
              <a:t>SOA kasutab sõnumivahetuses XML-i.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nõrk seotus</a:t>
            </a: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SOA-s püütakse teha nõrgalt seotud komponente, ehk teenuseid, mis ei tea midagi klientidest, kes neid kasutama hakkavad.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0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SOA: taaskasutus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Pole alati hädavajalik.</a:t>
            </a:r>
          </a:p>
          <a:p>
            <a:r>
              <a:rPr lang="et-EE"/>
              <a:t>Samas, kui ühegi komponendi taaskasutus võimalust pole ega näe ka tulemas, siis on tõenäoliselt tegu üle mõeldud lahendusega ja kindlasti mitte SOA-ga.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SOA müügijutt..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Kattes oma süsteemi selgroo (mission critical) veebiteenustega, mis opereerivad SOA raamistikul, saad sa kergesti</a:t>
            </a:r>
          </a:p>
          <a:p>
            <a:pPr lvl="1"/>
            <a:r>
              <a:rPr lang="et-EE" sz="2800"/>
              <a:t>laiendatava,</a:t>
            </a:r>
          </a:p>
          <a:p>
            <a:pPr lvl="1"/>
            <a:r>
              <a:rPr lang="et-EE" sz="2800"/>
              <a:t>taaskasutatava ja</a:t>
            </a:r>
          </a:p>
          <a:p>
            <a:pPr lvl="1"/>
            <a:r>
              <a:rPr lang="et-EE" sz="2800"/>
              <a:t>asendatava lahenduse.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..jätkub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SOA annab meile raamistiku, kus mitmed mittefunktsionaalsed nõuded on juba täidetud. </a:t>
            </a:r>
          </a:p>
          <a:p>
            <a:pPr lvl="1"/>
            <a:r>
              <a:rPr lang="et-EE" dirty="0"/>
              <a:t>Näiteks turvalisus. </a:t>
            </a:r>
          </a:p>
          <a:p>
            <a:pPr lvl="1"/>
            <a:r>
              <a:rPr lang="et-EE" dirty="0"/>
              <a:t>Arendajad </a:t>
            </a:r>
            <a:r>
              <a:rPr lang="et-EE" dirty="0" smtClean="0"/>
              <a:t>saavad keskenduda </a:t>
            </a:r>
            <a:r>
              <a:rPr lang="et-EE" dirty="0"/>
              <a:t>äriprobleemidele.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64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KORRALDUS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t-EE" dirty="0"/>
              <a:t>Kohtumised: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R 19.09.2014</a:t>
            </a:r>
            <a:r>
              <a:rPr lang="en-US" dirty="0" smtClean="0"/>
              <a:t> 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04.10.2014</a:t>
            </a:r>
            <a:endParaRPr lang="et-EE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01.11.2014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 smtClean="0"/>
              <a:t>L 29.11.2014</a:t>
            </a:r>
            <a:endParaRPr lang="et-EE" dirty="0"/>
          </a:p>
          <a:p>
            <a:pPr marL="533400" indent="-533400">
              <a:buFont typeface="Wingdings" pitchFamily="2" charset="2"/>
              <a:buNone/>
            </a:pPr>
            <a:r>
              <a:rPr lang="et-EE" dirty="0"/>
              <a:t>+ eksamisessioon</a:t>
            </a:r>
          </a:p>
          <a:p>
            <a:pPr marL="533400" indent="-533400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085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XPath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JSON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11620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11642" name="Visio" r:id="rId4" imgW="6373178" imgH="1301115" progId="">
              <p:embed/>
            </p:oleObj>
          </a:graphicData>
        </a:graphic>
      </p:graphicFrame>
      <p:graphicFrame>
        <p:nvGraphicFramePr>
          <p:cNvPr id="111621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11643" name="Visio" r:id="rId5" imgW="494824" imgH="516255" progId="">
              <p:embed/>
            </p:oleObj>
          </a:graphicData>
        </a:graphic>
      </p:graphicFrame>
      <p:graphicFrame>
        <p:nvGraphicFramePr>
          <p:cNvPr id="111622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11644" name="Visio" r:id="rId6" imgW="685800" imgH="397764" progId="">
              <p:embed/>
            </p:oleObj>
          </a:graphicData>
        </a:graphic>
      </p:graphicFrame>
      <p:graphicFrame>
        <p:nvGraphicFramePr>
          <p:cNvPr id="111623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11645" name="Visio" r:id="rId7" imgW="685800" imgH="397764" progId="">
              <p:embed/>
            </p:oleObj>
          </a:graphicData>
        </a:graphic>
      </p:graphicFrame>
      <p:graphicFrame>
        <p:nvGraphicFramePr>
          <p:cNvPr id="111624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11646" name="Visio" r:id="rId8" imgW="3925824" imgH="255422" progId="">
              <p:embed/>
            </p:oleObj>
          </a:graphicData>
        </a:graphic>
      </p:graphicFrame>
      <p:graphicFrame>
        <p:nvGraphicFramePr>
          <p:cNvPr id="111625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11647" name="Visio" r:id="rId9" imgW="333451" imgH="235915" progId="">
              <p:embed/>
            </p:oleObj>
          </a:graphicData>
        </a:graphic>
      </p:graphicFrame>
      <p:graphicFrame>
        <p:nvGraphicFramePr>
          <p:cNvPr id="111626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11648" name="Visio" r:id="rId10" imgW="3925824" imgH="255422" progId="">
              <p:embed/>
            </p:oleObj>
          </a:graphicData>
        </a:graphic>
      </p:graphicFrame>
      <p:graphicFrame>
        <p:nvGraphicFramePr>
          <p:cNvPr id="111627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11649" name="Visio" r:id="rId11" imgW="301752" imgH="355702" progId="">
              <p:embed/>
            </p:oleObj>
          </a:graphicData>
        </a:graphic>
      </p:graphicFrame>
      <p:graphicFrame>
        <p:nvGraphicFramePr>
          <p:cNvPr id="111628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11650" name="Visio" r:id="rId12" imgW="1657807" imgH="2385670" progId="">
              <p:embed/>
            </p:oleObj>
          </a:graphicData>
        </a:graphic>
      </p:graphicFrame>
      <p:graphicFrame>
        <p:nvGraphicFramePr>
          <p:cNvPr id="111629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11651" name="Visio" r:id="rId13" imgW="1723644" imgH="2371649" progId="">
              <p:embed/>
            </p:oleObj>
          </a:graphicData>
        </a:graphic>
      </p:graphicFrame>
      <p:graphicFrame>
        <p:nvGraphicFramePr>
          <p:cNvPr id="111630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11652" name="Visio" r:id="rId14" imgW="1399642" imgH="1215542" progId="">
              <p:embed/>
            </p:oleObj>
          </a:graphicData>
        </a:graphic>
      </p:graphicFrame>
      <p:sp>
        <p:nvSpPr>
          <p:cNvPr id="111631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2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3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11634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800"/>
              <a:t>XSD - </a:t>
            </a:r>
            <a:r>
              <a:rPr lang="en-US" sz="4200"/>
              <a:t>XML Schema Definition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400"/>
              <a:t>XSD kirjeldab XML dokumendi struktuuri</a:t>
            </a:r>
          </a:p>
          <a:p>
            <a:pPr lvl="1"/>
            <a:r>
              <a:rPr lang="et-EE" sz="2000"/>
              <a:t>Elemendid (Elements)</a:t>
            </a:r>
          </a:p>
          <a:p>
            <a:pPr lvl="1"/>
            <a:r>
              <a:rPr lang="et-EE" sz="2000"/>
              <a:t>Atribuudid (Attributes)</a:t>
            </a:r>
          </a:p>
          <a:p>
            <a:pPr lvl="1"/>
            <a:r>
              <a:rPr lang="et-EE" sz="2000"/>
              <a:t>Nende tüübid </a:t>
            </a:r>
          </a:p>
          <a:p>
            <a:pPr lvl="2"/>
            <a:r>
              <a:rPr lang="et-EE" sz="1800"/>
              <a:t>Tavatüübid (Simple types) </a:t>
            </a:r>
          </a:p>
          <a:p>
            <a:pPr lvl="2"/>
            <a:r>
              <a:rPr lang="et-EE" sz="1800"/>
              <a:t>Komplekstüübid (Complex types)</a:t>
            </a:r>
          </a:p>
          <a:p>
            <a:pPr lvl="2"/>
            <a:r>
              <a:rPr lang="et-EE" sz="1800"/>
              <a:t>Piirangud (Restrictions)</a:t>
            </a:r>
          </a:p>
          <a:p>
            <a:pPr lvl="1"/>
            <a:endParaRPr lang="et-EE" sz="2000"/>
          </a:p>
          <a:p>
            <a:r>
              <a:rPr lang="et-EE" sz="2400" b="1"/>
              <a:t>XSD õppetund w3Schools lehel</a:t>
            </a:r>
          </a:p>
          <a:p>
            <a:pPr lvl="1"/>
            <a:r>
              <a:rPr lang="en-US" sz="2000" b="1">
                <a:hlinkClick r:id="rId3"/>
              </a:rPr>
              <a:t>http://w3schools.com/schema/</a:t>
            </a:r>
            <a:endParaRPr lang="et-EE" sz="2000" b="1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XSD võrdlused andmebaasi tabelite ja java klassidega</a:t>
            </a:r>
            <a:endParaRPr lang="en-US" sz="3200"/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762000" y="2286000"/>
            <a:ext cx="3352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XSD – Document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Table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Class definition</a:t>
            </a:r>
            <a:endParaRPr lang="en-US" sz="2400"/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4191000" y="23622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XML – Document instance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Record in a Table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t-EE" sz="2400"/>
              <a:t>Object instance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XSD määrab..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Millised elemendid ja atribuudid tohivad olla dokumendis</a:t>
            </a:r>
          </a:p>
          <a:p>
            <a:pPr>
              <a:lnSpc>
                <a:spcPct val="90000"/>
              </a:lnSpc>
            </a:pPr>
            <a:r>
              <a:rPr lang="et-EE" sz="2400"/>
              <a:t>Millised elemendid on alamelemendid</a:t>
            </a:r>
          </a:p>
          <a:p>
            <a:pPr>
              <a:lnSpc>
                <a:spcPct val="90000"/>
              </a:lnSpc>
            </a:pPr>
            <a:r>
              <a:rPr lang="et-EE" sz="2400"/>
              <a:t>Alamelementide järjestuse ja arvu</a:t>
            </a:r>
          </a:p>
          <a:p>
            <a:pPr>
              <a:lnSpc>
                <a:spcPct val="90000"/>
              </a:lnSpc>
            </a:pPr>
            <a:r>
              <a:rPr lang="et-EE" sz="2400"/>
              <a:t>Kas element on tühi või sisaldab teksti</a:t>
            </a:r>
          </a:p>
          <a:p>
            <a:pPr>
              <a:lnSpc>
                <a:spcPct val="90000"/>
              </a:lnSpc>
            </a:pPr>
            <a:r>
              <a:rPr lang="et-EE" sz="2400"/>
              <a:t>Andmetüübid elementide ja atribuutide jaoks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t-EE" sz="2400"/>
              <a:t>Vaikimisi ja fikseeritud väärtused elementidele ja atribuutidele</a:t>
            </a:r>
          </a:p>
          <a:p>
            <a:pPr>
              <a:lnSpc>
                <a:spcPct val="90000"/>
              </a:lnSpc>
            </a:pPr>
            <a:r>
              <a:rPr lang="et-EE" sz="2400"/>
              <a:t>Piirangud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NB! Nimeruumid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Nimeruum (namespace) on lihtsalt loogiline (elementide ja tüüpide) nimede grupeering</a:t>
            </a:r>
          </a:p>
          <a:p>
            <a:r>
              <a:rPr lang="et-EE" sz="2400"/>
              <a:t>Nimeruumis peavad nimed olema unikaalsed</a:t>
            </a:r>
          </a:p>
          <a:p>
            <a:r>
              <a:rPr lang="et-EE" sz="2400"/>
              <a:t>Ühes XSD failis defineeritakse üks nimeruum</a:t>
            </a:r>
            <a:endParaRPr lang="en-US" sz="2400"/>
          </a:p>
        </p:txBody>
      </p:sp>
      <p:sp>
        <p:nvSpPr>
          <p:cNvPr id="119812" name="Oval 5"/>
          <p:cNvSpPr>
            <a:spLocks noChangeArrowheads="1"/>
          </p:cNvSpPr>
          <p:nvPr/>
        </p:nvSpPr>
        <p:spPr bwMode="auto">
          <a:xfrm>
            <a:off x="990600" y="4038600"/>
            <a:ext cx="3168650" cy="23764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/>
              <a:t>Arst:</a:t>
            </a:r>
          </a:p>
          <a:p>
            <a:pPr algn="ctr"/>
            <a:r>
              <a:rPr lang="et-EE"/>
              <a:t>Kand</a:t>
            </a:r>
          </a:p>
          <a:p>
            <a:pPr algn="ctr"/>
            <a:r>
              <a:rPr lang="et-EE"/>
              <a:t>Põlv</a:t>
            </a:r>
          </a:p>
          <a:p>
            <a:pPr algn="ctr"/>
            <a:r>
              <a:rPr lang="et-EE"/>
              <a:t>Klapp</a:t>
            </a:r>
          </a:p>
          <a:p>
            <a:pPr algn="ctr"/>
            <a:r>
              <a:rPr lang="et-EE"/>
              <a:t>Pump</a:t>
            </a:r>
            <a:endParaRPr lang="en-US"/>
          </a:p>
        </p:txBody>
      </p:sp>
      <p:sp>
        <p:nvSpPr>
          <p:cNvPr id="119813" name="Oval 6"/>
          <p:cNvSpPr>
            <a:spLocks noChangeArrowheads="1"/>
          </p:cNvSpPr>
          <p:nvPr/>
        </p:nvSpPr>
        <p:spPr bwMode="auto">
          <a:xfrm>
            <a:off x="4419600" y="4038600"/>
            <a:ext cx="3384550" cy="22320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t-EE" u="sng">
                <a:solidFill>
                  <a:srgbClr val="FF0000"/>
                </a:solidFill>
              </a:rPr>
              <a:t>Torumees: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Põlv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Klapp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Pump</a:t>
            </a:r>
          </a:p>
          <a:p>
            <a:pPr algn="ctr"/>
            <a:r>
              <a:rPr lang="et-EE">
                <a:solidFill>
                  <a:srgbClr val="FF0000"/>
                </a:solidFill>
              </a:rPr>
              <a:t>Toru</a:t>
            </a:r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sz="7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&lt;?xml version="1.0" ?&gt;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&lt;Employees xmlns="http://www.abccorp.com" xmlns:xsi="http://www.w3.org/2001/XMLSchema-instance" xsi:schemaLocation="http://www.abccorp.com/employee.xsd"&gt;  &lt;Employee&gt;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&lt;SSN&gt;737333333&lt;/SSN&gt;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&lt;Name&gt;ED HARRIS&lt;/Name&gt;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	</a:t>
            </a:r>
            <a:r>
              <a:rPr lang="en-US" sz="1800"/>
              <a:t>&lt;DateOfBirth&gt;1960-01-01&lt;/DateOfBirth&gt; </a:t>
            </a:r>
            <a:r>
              <a:rPr lang="et-EE" sz="1800"/>
              <a:t>	</a:t>
            </a:r>
            <a:r>
              <a:rPr lang="en-US" sz="1800"/>
              <a:t>&lt;EmployeeType&gt;FULLTIME&lt;/EmployeeType&gt; </a:t>
            </a:r>
            <a:r>
              <a:rPr lang="et-EE" sz="1800"/>
              <a:t>	</a:t>
            </a:r>
            <a:r>
              <a:rPr lang="en-US" sz="1800"/>
              <a:t>&lt;Salary&gt;4000&lt;/Salary&gt;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1800"/>
              <a:t>	</a:t>
            </a:r>
            <a:r>
              <a:rPr lang="en-US" sz="1800"/>
              <a:t>&lt;/Employee&gt; 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&lt;/Employees&gt;</a:t>
            </a:r>
            <a:endParaRPr lang="et-EE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  <a:r>
              <a:rPr lang="et-EE" sz="700"/>
              <a:t>Allikas: </a:t>
            </a:r>
            <a:r>
              <a:rPr lang="en-US" sz="700">
                <a:hlinkClick r:id="rId3"/>
              </a:rPr>
              <a:t>http://www.15seconds.com/issue/031209.htm</a:t>
            </a:r>
            <a:endParaRPr lang="en-US" sz="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 jätkub (</a:t>
            </a:r>
            <a:r>
              <a:rPr lang="en-US"/>
              <a:t>employee.xsd</a:t>
            </a:r>
            <a:r>
              <a:rPr lang="et-EE"/>
              <a:t>)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&lt;xsd:schema xmlns:xsd="http://www.w3.org/2001/XMLSchema"&gt; &lt;xsd:element name="Employee"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minOccurs="0" </a:t>
            </a:r>
            <a:r>
              <a:rPr lang="et-EE" sz="1600" b="1"/>
              <a:t>							</a:t>
            </a:r>
            <a:r>
              <a:rPr lang="en-US" sz="1600" b="1"/>
              <a:t>maxOccurs="unbounded"&gt;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      </a:t>
            </a:r>
            <a:r>
              <a:rPr lang="en-US" sz="1600" b="1"/>
              <a:t>&lt;xsd:sequence&gt;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name="SSN" type ="xsd:string"/&gt; </a:t>
            </a:r>
            <a:r>
              <a:rPr lang="et-EE" sz="1600" b="1"/>
              <a:t>			</a:t>
            </a:r>
            <a:r>
              <a:rPr lang="en-US" sz="1600" b="1"/>
              <a:t>&lt;xsd:element name="Name" type="xsd:string"/&gt; </a:t>
            </a:r>
            <a:r>
              <a:rPr lang="et-EE" sz="1600" b="1"/>
              <a:t>			</a:t>
            </a:r>
            <a:r>
              <a:rPr lang="en-US" sz="1600" b="1"/>
              <a:t>&lt;xsd:element name="DateOfBirth" type="xsd:date"/&gt;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name="EmployeeType"type="xsd:string"/&gt;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	</a:t>
            </a:r>
            <a:r>
              <a:rPr lang="en-US" sz="1600" b="1"/>
              <a:t>&lt;xsd:element name="Salary" type="xsd:long"/&gt; </a:t>
            </a:r>
            <a:r>
              <a:rPr lang="et-EE" sz="1600" b="1"/>
              <a:t>	 	    </a:t>
            </a:r>
            <a:r>
              <a:rPr lang="en-US" sz="1600" b="1"/>
              <a:t>&lt;/xsd:sequence&gt;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	</a:t>
            </a:r>
            <a:r>
              <a:rPr lang="en-US" sz="1600" b="1"/>
              <a:t>&lt;/xsd:complexType&gt; 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 b="1"/>
              <a:t>	</a:t>
            </a:r>
            <a:r>
              <a:rPr lang="en-US" sz="1600" b="1"/>
              <a:t>&lt;/xsd:element&gt;</a:t>
            </a:r>
            <a:endParaRPr lang="et-EE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/>
              <a:t>&lt;/xsd:schema&gt;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XML Schema patterns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Hewitt, E., Java SOA Cookbook, O’Reilly Media, 2009</a:t>
            </a:r>
            <a:endParaRPr lang="et-EE" b="1"/>
          </a:p>
          <a:p>
            <a:r>
              <a:rPr lang="en-US" b="1">
                <a:hlinkClick r:id="rId3"/>
              </a:rPr>
              <a:t>http://books.google.com/books?id=W2XrQRMIEd4C&amp;lpg=PP1&amp;pg=PP1#v=onepage&amp;q&amp;f=false</a:t>
            </a:r>
            <a:r>
              <a:rPr lang="en-US"/>
              <a:t> </a:t>
            </a:r>
            <a:endParaRPr lang="en-US" b="1"/>
          </a:p>
          <a:p>
            <a:pPr lvl="1"/>
            <a:r>
              <a:rPr lang="et-EE"/>
              <a:t>Lk 41; p2.1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229600" cy="5516563"/>
          </a:xfrm>
        </p:spPr>
        <p:txBody>
          <a:bodyPr/>
          <a:lstStyle/>
          <a:p>
            <a:r>
              <a:rPr lang="et-EE" sz="3600" dirty="0"/>
              <a:t>Materjalid</a:t>
            </a:r>
          </a:p>
          <a:p>
            <a:pPr lvl="1"/>
            <a:r>
              <a:rPr lang="et-EE" sz="2900" dirty="0" smtClean="0">
                <a:hlinkClick r:id="rId3"/>
              </a:rPr>
              <a:t>http://www.tud.ttu.ee/im/Tarvo.Treier/idu0075/2014/kaug/</a:t>
            </a:r>
            <a:r>
              <a:rPr lang="et-EE" sz="2900" dirty="0" smtClean="0"/>
              <a:t> </a:t>
            </a:r>
          </a:p>
          <a:p>
            <a:r>
              <a:rPr lang="et-EE" sz="4000" dirty="0" smtClean="0"/>
              <a:t>Raamat</a:t>
            </a:r>
            <a:endParaRPr lang="et-EE" sz="4000" dirty="0"/>
          </a:p>
          <a:p>
            <a:pPr lvl="1">
              <a:buFontTx/>
              <a:buNone/>
            </a:pPr>
            <a:r>
              <a:rPr lang="et-EE" dirty="0">
                <a:hlinkClick r:id="rId4"/>
              </a:rPr>
              <a:t>Java SOA </a:t>
            </a:r>
            <a:r>
              <a:rPr lang="et-EE" dirty="0" err="1">
                <a:hlinkClick r:id="rId4"/>
              </a:rPr>
              <a:t>cookbook</a:t>
            </a:r>
            <a:endParaRPr lang="et-EE" dirty="0"/>
          </a:p>
          <a:p>
            <a:pPr lvl="1">
              <a:buFontTx/>
              <a:buNone/>
            </a:pPr>
            <a:r>
              <a:rPr lang="et-EE" dirty="0" err="1"/>
              <a:t>Pdf</a:t>
            </a:r>
            <a:r>
              <a:rPr lang="et-EE" dirty="0"/>
              <a:t>: </a:t>
            </a:r>
            <a:r>
              <a:rPr lang="en-US" dirty="0">
                <a:hlinkClick r:id="rId5"/>
              </a:rPr>
              <a:t>http://www.filecrop.com/java-soa-cookbook.html</a:t>
            </a:r>
            <a:endParaRPr lang="et-EE" dirty="0"/>
          </a:p>
          <a:p>
            <a:pPr lvl="1">
              <a:buFontTx/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Järgnevad mustrid erinevad ühe asja poolest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Nende elemendid ja tüübid on kas </a:t>
            </a:r>
            <a:r>
              <a:rPr lang="et-EE" b="1" dirty="0" smtClean="0"/>
              <a:t>lokaalselt</a:t>
            </a:r>
            <a:r>
              <a:rPr lang="et-EE" dirty="0" smtClean="0"/>
              <a:t> või </a:t>
            </a:r>
            <a:r>
              <a:rPr lang="et-EE" b="1" dirty="0" smtClean="0"/>
              <a:t>globaalselt</a:t>
            </a:r>
            <a:r>
              <a:rPr lang="et-EE" dirty="0" smtClean="0"/>
              <a:t> defineeritud.</a:t>
            </a:r>
          </a:p>
          <a:p>
            <a:r>
              <a:rPr lang="et-EE" dirty="0" smtClean="0"/>
              <a:t>Globaalne element või tüüp on </a:t>
            </a:r>
            <a:r>
              <a:rPr lang="et-EE" i="1" dirty="0" err="1" smtClean="0"/>
              <a:t>schema</a:t>
            </a:r>
            <a:r>
              <a:rPr lang="et-EE" dirty="0" smtClean="0"/>
              <a:t> alamelement.</a:t>
            </a:r>
          </a:p>
          <a:p>
            <a:r>
              <a:rPr lang="et-EE" dirty="0" smtClean="0"/>
              <a:t>Lokaalne element või tüüp on defineeritud mõne teise elemendi või tüübi sees.</a:t>
            </a:r>
          </a:p>
          <a:p>
            <a:r>
              <a:rPr lang="et-EE" dirty="0" smtClean="0"/>
              <a:t>Lokaalseid elemente ei saa taaskasutada.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280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“Russian Doll”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lokaalsed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00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“Salami Slice”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Kõik elemendid on globaalsed</a:t>
            </a:r>
          </a:p>
          <a:p>
            <a:r>
              <a:rPr lang="et-EE"/>
              <a:t>Kõik tüübid on lokaalsed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Muster “Venetian Blind”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Üks juurelement on globaalne</a:t>
            </a:r>
          </a:p>
          <a:p>
            <a:r>
              <a:rPr lang="et-EE"/>
              <a:t>Kõik tüübid on globaalsed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XSLT iseseisvaks uurimiseks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http://www.tud.ttu.ee/im/Tarvo.Treier/idu0075/2014/Loengud/L3_xsd_xslt/L3_XSLT.pptx</a:t>
            </a:r>
            <a:endParaRPr lang="et-EE" dirty="0"/>
          </a:p>
          <a:p>
            <a:endParaRPr lang="et-EE" dirty="0"/>
          </a:p>
          <a:p>
            <a:r>
              <a:rPr lang="en-US" dirty="0" smtClean="0">
                <a:hlinkClick r:id="rId3"/>
              </a:rPr>
              <a:t>http://www.tud.ttu.ee/im/Tarvo.Treier/idu0075/2013/Harjutused/H7_XSLT/h7_xslt.ppt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Õpiväljundid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000"/>
              <a:t>Teab veebiteenuste kasutusvõimalusi ja puudusi.</a:t>
            </a:r>
          </a:p>
          <a:p>
            <a:pPr>
              <a:lnSpc>
                <a:spcPct val="80000"/>
              </a:lnSpc>
            </a:pPr>
            <a:r>
              <a:rPr lang="et-EE" sz="2000"/>
              <a:t>Teab peamiseid veebiteenustega seotud standardeid ja protokolle. </a:t>
            </a:r>
          </a:p>
          <a:p>
            <a:pPr>
              <a:lnSpc>
                <a:spcPct val="80000"/>
              </a:lnSpc>
            </a:pPr>
            <a:r>
              <a:rPr lang="et-EE" sz="2000"/>
              <a:t>Teab algtasemel teenus-orienteeritud arhitektuuri. 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 kanditaate tuvastada.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kirjeldada kasutades WSDL-i ja XSD-d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realiseerida keeles Java.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veebiteenuseid testida.</a:t>
            </a:r>
          </a:p>
          <a:p>
            <a:pPr>
              <a:lnSpc>
                <a:spcPct val="80000"/>
              </a:lnSpc>
            </a:pPr>
            <a:r>
              <a:rPr lang="et-EE" sz="2000"/>
              <a:t>Oskab luua ja kirjeldada XML dokumenti ja tema struktuuri.</a:t>
            </a:r>
          </a:p>
          <a:p>
            <a:pPr>
              <a:lnSpc>
                <a:spcPct val="80000"/>
              </a:lnSpc>
            </a:pPr>
            <a:r>
              <a:rPr lang="et-EE" sz="2000"/>
              <a:t>Oskab otsida XML dokumendist kasutades päringukeelt XPath.</a:t>
            </a:r>
          </a:p>
          <a:p>
            <a:pPr>
              <a:lnSpc>
                <a:spcPct val="80000"/>
              </a:lnSpc>
            </a:pPr>
            <a:r>
              <a:rPr lang="et-EE" sz="2000"/>
              <a:t>Oskab transformeerida XML dokumenti kasutades XSLT-d.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Hindamine eksamil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Teooriatest </a:t>
            </a:r>
            <a:r>
              <a:rPr lang="et-EE" dirty="0" smtClean="0"/>
              <a:t>(20</a:t>
            </a:r>
            <a:r>
              <a:rPr lang="et-EE" dirty="0"/>
              <a:t>% hindest) </a:t>
            </a:r>
          </a:p>
          <a:p>
            <a:endParaRPr lang="et-EE" dirty="0"/>
          </a:p>
          <a:p>
            <a:r>
              <a:rPr lang="et-EE" dirty="0"/>
              <a:t>WSDL-i koostamine (20% hindest)</a:t>
            </a:r>
          </a:p>
          <a:p>
            <a:endParaRPr lang="et-EE" dirty="0"/>
          </a:p>
          <a:p>
            <a:r>
              <a:rPr lang="et-EE" dirty="0"/>
              <a:t>Projekt (40% hindest)</a:t>
            </a:r>
          </a:p>
          <a:p>
            <a:endParaRPr lang="et-EE" dirty="0"/>
          </a:p>
          <a:p>
            <a:pPr>
              <a:buFont typeface="Wingdings" pitchFamily="2" charset="2"/>
              <a:buNone/>
            </a:pPr>
            <a:r>
              <a:rPr lang="et-EE" dirty="0"/>
              <a:t>+ </a:t>
            </a:r>
            <a:r>
              <a:rPr lang="et-EE" dirty="0" smtClean="0"/>
              <a:t>Tunnipunktid </a:t>
            </a:r>
            <a:r>
              <a:rPr lang="et-EE" dirty="0"/>
              <a:t>(kuni </a:t>
            </a:r>
            <a:r>
              <a:rPr lang="et-EE" dirty="0" smtClean="0"/>
              <a:t>25% </a:t>
            </a:r>
            <a:r>
              <a:rPr lang="et-EE" dirty="0"/>
              <a:t>hindest)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Teooriatest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Nii teoreetilised kui praktilised ülesanded seni loengutes ja praktikumides käsitletud teemadel.</a:t>
            </a:r>
          </a:p>
          <a:p>
            <a:r>
              <a:rPr lang="et-EE" dirty="0"/>
              <a:t>Valikvastustega </a:t>
            </a:r>
          </a:p>
          <a:p>
            <a:r>
              <a:rPr lang="et-EE" dirty="0"/>
              <a:t>Peab saama vähemalt </a:t>
            </a:r>
            <a:r>
              <a:rPr lang="et-EE" dirty="0" smtClean="0"/>
              <a:t>11 </a:t>
            </a:r>
            <a:r>
              <a:rPr lang="et-EE" dirty="0"/>
              <a:t>punkti </a:t>
            </a:r>
            <a:r>
              <a:rPr lang="et-EE" dirty="0" smtClean="0"/>
              <a:t>2</a:t>
            </a:r>
            <a:r>
              <a:rPr lang="et-EE" dirty="0" smtClean="0"/>
              <a:t>0-st</a:t>
            </a:r>
            <a:r>
              <a:rPr lang="et-EE" dirty="0"/>
              <a:t>.</a:t>
            </a:r>
          </a:p>
          <a:p>
            <a:r>
              <a:rPr lang="et-EE" dirty="0"/>
              <a:t>Abivahendeid kasutada ei tohi!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808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WSDL-i koostamine</a:t>
            </a: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Tuleb luua ühe veebiteenuse kirjeldus.</a:t>
            </a:r>
          </a:p>
          <a:p>
            <a:r>
              <a:rPr lang="et-EE"/>
              <a:t>Peab saama vähemalt 11 punkti 20-st.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Projekt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/>
              <a:t>Koosneb veebiteenuste projekteerimisest, realiseerimisest, kasutamisest ja testimisest.</a:t>
            </a:r>
          </a:p>
          <a:p>
            <a:r>
              <a:rPr lang="et-EE"/>
              <a:t>Projekti eest peab saama vähemalt 21 punkti  40-st. </a:t>
            </a:r>
          </a:p>
          <a:p>
            <a:r>
              <a:rPr lang="et-EE"/>
              <a:t>Projekt peab olema esitatud kaks päeva enne kaitsmisele tulekut.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4766</TotalTime>
  <Words>1249</Words>
  <Application>Microsoft Office PowerPoint</Application>
  <PresentationFormat>On-screen Show (4:3)</PresentationFormat>
  <Paragraphs>312</Paragraphs>
  <Slides>44</Slides>
  <Notes>40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Capsules</vt:lpstr>
      <vt:lpstr>Visio</vt:lpstr>
      <vt:lpstr>IDU0075 Veebiteenused </vt:lpstr>
      <vt:lpstr>Veebiteenused</vt:lpstr>
      <vt:lpstr>KORRALDUS</vt:lpstr>
      <vt:lpstr>Slide 4</vt:lpstr>
      <vt:lpstr>Õpiväljundid</vt:lpstr>
      <vt:lpstr>Hindamine eksamil</vt:lpstr>
      <vt:lpstr>Teooriatest</vt:lpstr>
      <vt:lpstr>WSDL-i koostamine</vt:lpstr>
      <vt:lpstr>Projekt</vt:lpstr>
      <vt:lpstr>Tunnipunktid</vt:lpstr>
      <vt:lpstr>Eeldused aine edukaks läbimiseks</vt:lpstr>
      <vt:lpstr>Mõned mõisted ja lühendid</vt:lpstr>
      <vt:lpstr>Veebiteenuse väljakutse demo</vt:lpstr>
      <vt:lpstr>Mis on veebiteenus?</vt:lpstr>
      <vt:lpstr>Veebiteenus…</vt:lpstr>
      <vt:lpstr>Veebiteenus</vt:lpstr>
      <vt:lpstr>Veebiteenused</vt:lpstr>
      <vt:lpstr>Pilt veebiteenuste abil integreerimisest</vt:lpstr>
      <vt:lpstr>Veebiteenuste eelised..</vt:lpstr>
      <vt:lpstr>... ja puudused</vt:lpstr>
      <vt:lpstr>Service-oriented architecture (SOA) </vt:lpstr>
      <vt:lpstr>SOA: On arhitektuur</vt:lpstr>
      <vt:lpstr>SOA: Ehitatakse teenustest</vt:lpstr>
      <vt:lpstr>SOA: integratsioon</vt:lpstr>
      <vt:lpstr>SOA: nõrk seotus</vt:lpstr>
      <vt:lpstr>SOA: taaskasutus</vt:lpstr>
      <vt:lpstr>SOA müügijutt..</vt:lpstr>
      <vt:lpstr>..jätkub</vt:lpstr>
      <vt:lpstr>XML</vt:lpstr>
      <vt:lpstr>XPath</vt:lpstr>
      <vt:lpstr>JSON</vt:lpstr>
      <vt:lpstr>Veebiteenustega seotud standardid</vt:lpstr>
      <vt:lpstr>XSD - XML Schema Definition</vt:lpstr>
      <vt:lpstr>XSD võrdlused andmebaasi tabelite ja java klassidega</vt:lpstr>
      <vt:lpstr>XSD määrab..</vt:lpstr>
      <vt:lpstr>NB! Nimeruumid</vt:lpstr>
      <vt:lpstr>Näide </vt:lpstr>
      <vt:lpstr>Näide jätkub (employee.xsd)</vt:lpstr>
      <vt:lpstr>XML Schema patterns</vt:lpstr>
      <vt:lpstr>Järgnevad mustrid erinevad ühe asja poolest</vt:lpstr>
      <vt:lpstr>Muster “Russian Doll”</vt:lpstr>
      <vt:lpstr>Muster “Salami Slice”</vt:lpstr>
      <vt:lpstr>Muster “Venetian Blind”</vt:lpstr>
      <vt:lpstr>XSLT iseseisvaks uurimiseks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138</cp:revision>
  <cp:lastPrinted>1601-01-01T00:00:00Z</cp:lastPrinted>
  <dcterms:created xsi:type="dcterms:W3CDTF">1601-01-01T00:00:00Z</dcterms:created>
  <dcterms:modified xsi:type="dcterms:W3CDTF">2014-09-23T17:43:35Z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